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7"/>
  </p:notesMasterIdLst>
  <p:handoutMasterIdLst>
    <p:handoutMasterId r:id="rId108"/>
  </p:handoutMasterIdLst>
  <p:sldIdLst>
    <p:sldId id="503" r:id="rId3"/>
    <p:sldId id="343" r:id="rId4"/>
    <p:sldId id="556" r:id="rId5"/>
    <p:sldId id="561" r:id="rId6"/>
    <p:sldId id="361" r:id="rId7"/>
    <p:sldId id="587" r:id="rId8"/>
    <p:sldId id="504" r:id="rId9"/>
    <p:sldId id="562" r:id="rId10"/>
    <p:sldId id="505" r:id="rId11"/>
    <p:sldId id="500" r:id="rId12"/>
    <p:sldId id="497" r:id="rId13"/>
    <p:sldId id="563" r:id="rId14"/>
    <p:sldId id="496" r:id="rId15"/>
    <p:sldId id="501" r:id="rId16"/>
    <p:sldId id="581" r:id="rId17"/>
    <p:sldId id="564" r:id="rId18"/>
    <p:sldId id="508" r:id="rId19"/>
    <p:sldId id="565" r:id="rId20"/>
    <p:sldId id="389" r:id="rId21"/>
    <p:sldId id="566" r:id="rId22"/>
    <p:sldId id="459" r:id="rId23"/>
    <p:sldId id="585" r:id="rId24"/>
    <p:sldId id="463" r:id="rId25"/>
    <p:sldId id="460" r:id="rId26"/>
    <p:sldId id="461" r:id="rId27"/>
    <p:sldId id="567" r:id="rId28"/>
    <p:sldId id="510" r:id="rId29"/>
    <p:sldId id="511" r:id="rId30"/>
    <p:sldId id="512" r:id="rId31"/>
    <p:sldId id="489" r:id="rId32"/>
    <p:sldId id="490" r:id="rId33"/>
    <p:sldId id="491" r:id="rId34"/>
    <p:sldId id="568" r:id="rId35"/>
    <p:sldId id="434" r:id="rId36"/>
    <p:sldId id="513" r:id="rId37"/>
    <p:sldId id="410" r:id="rId38"/>
    <p:sldId id="390" r:id="rId39"/>
    <p:sldId id="408" r:id="rId40"/>
    <p:sldId id="409" r:id="rId41"/>
    <p:sldId id="515" r:id="rId42"/>
    <p:sldId id="514" r:id="rId43"/>
    <p:sldId id="498" r:id="rId44"/>
    <p:sldId id="518" r:id="rId45"/>
    <p:sldId id="517" r:id="rId46"/>
    <p:sldId id="403" r:id="rId47"/>
    <p:sldId id="404" r:id="rId48"/>
    <p:sldId id="569" r:id="rId49"/>
    <p:sldId id="519" r:id="rId50"/>
    <p:sldId id="464" r:id="rId51"/>
    <p:sldId id="472" r:id="rId52"/>
    <p:sldId id="470" r:id="rId53"/>
    <p:sldId id="471" r:id="rId54"/>
    <p:sldId id="571" r:id="rId55"/>
    <p:sldId id="520" r:id="rId56"/>
    <p:sldId id="521" r:id="rId57"/>
    <p:sldId id="522" r:id="rId58"/>
    <p:sldId id="572" r:id="rId59"/>
    <p:sldId id="466" r:id="rId60"/>
    <p:sldId id="529" r:id="rId61"/>
    <p:sldId id="528" r:id="rId62"/>
    <p:sldId id="530" r:id="rId63"/>
    <p:sldId id="531" r:id="rId64"/>
    <p:sldId id="532" r:id="rId65"/>
    <p:sldId id="533" r:id="rId66"/>
    <p:sldId id="534" r:id="rId67"/>
    <p:sldId id="525" r:id="rId68"/>
    <p:sldId id="443" r:id="rId69"/>
    <p:sldId id="589" r:id="rId70"/>
    <p:sldId id="442" r:id="rId71"/>
    <p:sldId id="551" r:id="rId72"/>
    <p:sldId id="555" r:id="rId73"/>
    <p:sldId id="548" r:id="rId74"/>
    <p:sldId id="549" r:id="rId75"/>
    <p:sldId id="550" r:id="rId76"/>
    <p:sldId id="431" r:id="rId77"/>
    <p:sldId id="590" r:id="rId78"/>
    <p:sldId id="524" r:id="rId79"/>
    <p:sldId id="543" r:id="rId80"/>
    <p:sldId id="546" r:id="rId81"/>
    <p:sldId id="545" r:id="rId82"/>
    <p:sldId id="547" r:id="rId83"/>
    <p:sldId id="538" r:id="rId84"/>
    <p:sldId id="541" r:id="rId85"/>
    <p:sldId id="539" r:id="rId86"/>
    <p:sldId id="575" r:id="rId87"/>
    <p:sldId id="345" r:id="rId88"/>
    <p:sldId id="446" r:id="rId89"/>
    <p:sldId id="445" r:id="rId90"/>
    <p:sldId id="407" r:id="rId91"/>
    <p:sldId id="576" r:id="rId92"/>
    <p:sldId id="304" r:id="rId93"/>
    <p:sldId id="577" r:id="rId94"/>
    <p:sldId id="559" r:id="rId95"/>
    <p:sldId id="578" r:id="rId96"/>
    <p:sldId id="560" r:id="rId97"/>
    <p:sldId id="579" r:id="rId98"/>
    <p:sldId id="275" r:id="rId99"/>
    <p:sldId id="582" r:id="rId100"/>
    <p:sldId id="584" r:id="rId101"/>
    <p:sldId id="583" r:id="rId102"/>
    <p:sldId id="454" r:id="rId103"/>
    <p:sldId id="570" r:id="rId104"/>
    <p:sldId id="346" r:id="rId105"/>
    <p:sldId id="25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Bendary" initials="AB" lastIdx="1" clrIdx="0">
    <p:extLst>
      <p:ext uri="{19B8F6BF-5375-455C-9EA6-DF929625EA0E}">
        <p15:presenceInfo xmlns:p15="http://schemas.microsoft.com/office/powerpoint/2012/main" userId="c1dfe3edc69ff5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EEC"/>
    <a:srgbClr val="870B17"/>
    <a:srgbClr val="414194"/>
    <a:srgbClr val="B70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1" autoAdjust="0"/>
    <p:restoredTop sz="85674" autoAdjust="0"/>
  </p:normalViewPr>
  <p:slideViewPr>
    <p:cSldViewPr snapToGrid="0">
      <p:cViewPr varScale="1">
        <p:scale>
          <a:sx n="69" d="100"/>
          <a:sy n="69" d="100"/>
        </p:scale>
        <p:origin x="216" y="9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commentAuthors" Target="commentAuthor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EE3160-9CBE-E6FC-1F14-214ABAE5E1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EG"/>
          </a:p>
        </p:txBody>
      </p:sp>
      <p:sp>
        <p:nvSpPr>
          <p:cNvPr id="3" name="Date Placeholder 2">
            <a:extLst>
              <a:ext uri="{FF2B5EF4-FFF2-40B4-BE49-F238E27FC236}">
                <a16:creationId xmlns:a16="http://schemas.microsoft.com/office/drawing/2014/main" id="{2EC3D1AC-CAC3-2FAC-0FEE-7A7266EADA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570219F5-583C-4791-8A11-7B1C0B421AAA}" type="datetimeFigureOut">
              <a:rPr lang="ar-EG" smtClean="0"/>
              <a:t>26‏/12‏/1446</a:t>
            </a:fld>
            <a:endParaRPr lang="ar-EG"/>
          </a:p>
        </p:txBody>
      </p:sp>
      <p:sp>
        <p:nvSpPr>
          <p:cNvPr id="4" name="Footer Placeholder 3">
            <a:extLst>
              <a:ext uri="{FF2B5EF4-FFF2-40B4-BE49-F238E27FC236}">
                <a16:creationId xmlns:a16="http://schemas.microsoft.com/office/drawing/2014/main" id="{711C55F6-45D3-5A37-95F6-AC0999C78A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ar-EG"/>
          </a:p>
        </p:txBody>
      </p:sp>
      <p:sp>
        <p:nvSpPr>
          <p:cNvPr id="5" name="Slide Number Placeholder 4">
            <a:extLst>
              <a:ext uri="{FF2B5EF4-FFF2-40B4-BE49-F238E27FC236}">
                <a16:creationId xmlns:a16="http://schemas.microsoft.com/office/drawing/2014/main" id="{B7DF4DE1-33E6-06F5-593F-B0787E6839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B539A9BD-E35C-4B2B-9BCD-4C6C32190D02}" type="slidenum">
              <a:rPr lang="ar-EG" smtClean="0"/>
              <a:t>‹#›</a:t>
            </a:fld>
            <a:endParaRPr lang="ar-EG"/>
          </a:p>
        </p:txBody>
      </p:sp>
    </p:spTree>
    <p:extLst>
      <p:ext uri="{BB962C8B-B14F-4D97-AF65-F5344CB8AC3E}">
        <p14:creationId xmlns:p14="http://schemas.microsoft.com/office/powerpoint/2010/main" val="40808487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74DB2-711E-4908-9DCA-23D204D299AB}" type="datetimeFigureOut">
              <a:rPr lang="en-US" smtClean="0"/>
              <a:t>6/22/25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BFE2F-2E48-4360-AE0E-E6B7D189CF60}" type="slidenum">
              <a:rPr lang="en-US" smtClean="0"/>
              <a:t>‹#›</a:t>
            </a:fld>
            <a:endParaRPr lang="en-US" dirty="0"/>
          </a:p>
        </p:txBody>
      </p:sp>
    </p:spTree>
    <p:extLst>
      <p:ext uri="{BB962C8B-B14F-4D97-AF65-F5344CB8AC3E}">
        <p14:creationId xmlns:p14="http://schemas.microsoft.com/office/powerpoint/2010/main" val="69144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EBFE2F-2E48-4360-AE0E-E6B7D189CF60}" type="slidenum">
              <a:rPr lang="en-US" smtClean="0"/>
              <a:t>1</a:t>
            </a:fld>
            <a:endParaRPr lang="en-US" dirty="0"/>
          </a:p>
        </p:txBody>
      </p:sp>
    </p:spTree>
    <p:extLst>
      <p:ext uri="{BB962C8B-B14F-4D97-AF65-F5344CB8AC3E}">
        <p14:creationId xmlns:p14="http://schemas.microsoft.com/office/powerpoint/2010/main" val="392574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1533-DB61-034B-268E-9BD9FD21C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B3FD6-3C3D-4E6E-21F0-9E18348EA6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88221-C4BC-EAA6-2292-CAE9CD405B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601BD2B0-9253-D949-C0C9-7DB54B571695}"/>
              </a:ext>
            </a:extLst>
          </p:cNvPr>
          <p:cNvSpPr>
            <a:spLocks noGrp="1"/>
          </p:cNvSpPr>
          <p:nvPr>
            <p:ph type="sldNum" sz="quarter" idx="5"/>
          </p:nvPr>
        </p:nvSpPr>
        <p:spPr/>
        <p:txBody>
          <a:bodyPr/>
          <a:lstStyle/>
          <a:p>
            <a:fld id="{3FEBFE2F-2E48-4360-AE0E-E6B7D189CF60}" type="slidenum">
              <a:rPr lang="en-US" smtClean="0"/>
              <a:t>10</a:t>
            </a:fld>
            <a:endParaRPr lang="en-US"/>
          </a:p>
        </p:txBody>
      </p:sp>
    </p:spTree>
    <p:extLst>
      <p:ext uri="{BB962C8B-B14F-4D97-AF65-F5344CB8AC3E}">
        <p14:creationId xmlns:p14="http://schemas.microsoft.com/office/powerpoint/2010/main" val="3509326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44D5C-3E87-F7AD-9F5F-3CD2116BF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84A69-FBDC-E25B-836F-0DF6B18BC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D609B5-FA4F-5EB4-AA5B-09F297AC46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602A4964-44FD-E48A-C9CE-DFB421D793B2}"/>
              </a:ext>
            </a:extLst>
          </p:cNvPr>
          <p:cNvSpPr>
            <a:spLocks noGrp="1"/>
          </p:cNvSpPr>
          <p:nvPr>
            <p:ph type="sldNum" sz="quarter" idx="5"/>
          </p:nvPr>
        </p:nvSpPr>
        <p:spPr/>
        <p:txBody>
          <a:bodyPr/>
          <a:lstStyle/>
          <a:p>
            <a:fld id="{3FEBFE2F-2E48-4360-AE0E-E6B7D189CF60}" type="slidenum">
              <a:rPr lang="en-US" smtClean="0"/>
              <a:t>11</a:t>
            </a:fld>
            <a:endParaRPr lang="en-US"/>
          </a:p>
        </p:txBody>
      </p:sp>
    </p:spTree>
    <p:extLst>
      <p:ext uri="{BB962C8B-B14F-4D97-AF65-F5344CB8AC3E}">
        <p14:creationId xmlns:p14="http://schemas.microsoft.com/office/powerpoint/2010/main" val="341691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6ECE8-9A4F-388B-3C9D-38AE5481E3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75130C-5C25-0982-60CF-897F2C636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31655-5A11-2D9F-19BE-DD354935B9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27E6AA-51B9-3E15-9C63-3D8591A14C64}"/>
              </a:ext>
            </a:extLst>
          </p:cNvPr>
          <p:cNvSpPr>
            <a:spLocks noGrp="1"/>
          </p:cNvSpPr>
          <p:nvPr>
            <p:ph type="sldNum" sz="quarter" idx="5"/>
          </p:nvPr>
        </p:nvSpPr>
        <p:spPr/>
        <p:txBody>
          <a:bodyPr/>
          <a:lstStyle/>
          <a:p>
            <a:fld id="{3FEBFE2F-2E48-4360-AE0E-E6B7D189CF60}" type="slidenum">
              <a:rPr lang="en-US" smtClean="0"/>
              <a:t>12</a:t>
            </a:fld>
            <a:endParaRPr lang="en-US"/>
          </a:p>
        </p:txBody>
      </p:sp>
    </p:spTree>
    <p:extLst>
      <p:ext uri="{BB962C8B-B14F-4D97-AF65-F5344CB8AC3E}">
        <p14:creationId xmlns:p14="http://schemas.microsoft.com/office/powerpoint/2010/main" val="21304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0C538-20D4-9166-CBB1-0769D4F0D2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DCE65-E17A-AB18-25D6-DED07E1EE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03373-3120-C9BF-3106-6E42EB0C76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A59B45B5-6CAD-BA0E-B920-150776681927}"/>
              </a:ext>
            </a:extLst>
          </p:cNvPr>
          <p:cNvSpPr>
            <a:spLocks noGrp="1"/>
          </p:cNvSpPr>
          <p:nvPr>
            <p:ph type="sldNum" sz="quarter" idx="5"/>
          </p:nvPr>
        </p:nvSpPr>
        <p:spPr/>
        <p:txBody>
          <a:bodyPr/>
          <a:lstStyle/>
          <a:p>
            <a:fld id="{3FEBFE2F-2E48-4360-AE0E-E6B7D189CF60}" type="slidenum">
              <a:rPr lang="en-US" smtClean="0"/>
              <a:t>13</a:t>
            </a:fld>
            <a:endParaRPr lang="en-US"/>
          </a:p>
        </p:txBody>
      </p:sp>
    </p:spTree>
    <p:extLst>
      <p:ext uri="{BB962C8B-B14F-4D97-AF65-F5344CB8AC3E}">
        <p14:creationId xmlns:p14="http://schemas.microsoft.com/office/powerpoint/2010/main" val="1656697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214EA-E62D-E949-A078-E07B444194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59B22-0208-9F48-13B1-05BE5A945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64F10-0E3D-8499-E31C-32C1E82DDA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BBA3A2EE-456F-EE2B-4D38-54CAE10DFCDD}"/>
              </a:ext>
            </a:extLst>
          </p:cNvPr>
          <p:cNvSpPr>
            <a:spLocks noGrp="1"/>
          </p:cNvSpPr>
          <p:nvPr>
            <p:ph type="sldNum" sz="quarter" idx="5"/>
          </p:nvPr>
        </p:nvSpPr>
        <p:spPr/>
        <p:txBody>
          <a:bodyPr/>
          <a:lstStyle/>
          <a:p>
            <a:fld id="{3FEBFE2F-2E48-4360-AE0E-E6B7D189CF60}" type="slidenum">
              <a:rPr lang="en-US" smtClean="0"/>
              <a:t>14</a:t>
            </a:fld>
            <a:endParaRPr lang="en-US"/>
          </a:p>
        </p:txBody>
      </p:sp>
    </p:spTree>
    <p:extLst>
      <p:ext uri="{BB962C8B-B14F-4D97-AF65-F5344CB8AC3E}">
        <p14:creationId xmlns:p14="http://schemas.microsoft.com/office/powerpoint/2010/main" val="1333879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5FAC2-AEFF-51C1-632F-F594BDC109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08C1B-CA11-ABE8-F252-1343AE64F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4EDF70-E7B3-38B7-FCC8-B4654E8F39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45E930C7-6CC7-9530-E9EE-462F3A93BE25}"/>
              </a:ext>
            </a:extLst>
          </p:cNvPr>
          <p:cNvSpPr>
            <a:spLocks noGrp="1"/>
          </p:cNvSpPr>
          <p:nvPr>
            <p:ph type="sldNum" sz="quarter" idx="5"/>
          </p:nvPr>
        </p:nvSpPr>
        <p:spPr/>
        <p:txBody>
          <a:bodyPr/>
          <a:lstStyle/>
          <a:p>
            <a:fld id="{3FEBFE2F-2E48-4360-AE0E-E6B7D189CF60}" type="slidenum">
              <a:rPr lang="en-US" smtClean="0"/>
              <a:t>15</a:t>
            </a:fld>
            <a:endParaRPr lang="en-US"/>
          </a:p>
        </p:txBody>
      </p:sp>
    </p:spTree>
    <p:extLst>
      <p:ext uri="{BB962C8B-B14F-4D97-AF65-F5344CB8AC3E}">
        <p14:creationId xmlns:p14="http://schemas.microsoft.com/office/powerpoint/2010/main" val="79995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77846-3418-0480-0EBB-E92826909F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24475-0082-3403-F0E7-B5A38DF84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BF297-1AE6-EF67-C720-080BA80236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404EB-CE57-3C8F-BE88-CA6BE1233298}"/>
              </a:ext>
            </a:extLst>
          </p:cNvPr>
          <p:cNvSpPr>
            <a:spLocks noGrp="1"/>
          </p:cNvSpPr>
          <p:nvPr>
            <p:ph type="sldNum" sz="quarter" idx="5"/>
          </p:nvPr>
        </p:nvSpPr>
        <p:spPr/>
        <p:txBody>
          <a:bodyPr/>
          <a:lstStyle/>
          <a:p>
            <a:fld id="{3FEBFE2F-2E48-4360-AE0E-E6B7D189CF60}" type="slidenum">
              <a:rPr lang="en-US" smtClean="0"/>
              <a:t>16</a:t>
            </a:fld>
            <a:endParaRPr lang="en-US"/>
          </a:p>
        </p:txBody>
      </p:sp>
    </p:spTree>
    <p:extLst>
      <p:ext uri="{BB962C8B-B14F-4D97-AF65-F5344CB8AC3E}">
        <p14:creationId xmlns:p14="http://schemas.microsoft.com/office/powerpoint/2010/main" val="215356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309B5-AF5A-83B2-8069-E6C21B818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E94D19-E15E-A46F-1448-09F881654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6209D-3971-F766-04B7-24B9464E8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43599BB4-E1A7-38BD-CF63-743127262293}"/>
              </a:ext>
            </a:extLst>
          </p:cNvPr>
          <p:cNvSpPr>
            <a:spLocks noGrp="1"/>
          </p:cNvSpPr>
          <p:nvPr>
            <p:ph type="sldNum" sz="quarter" idx="5"/>
          </p:nvPr>
        </p:nvSpPr>
        <p:spPr/>
        <p:txBody>
          <a:bodyPr/>
          <a:lstStyle/>
          <a:p>
            <a:fld id="{3FEBFE2F-2E48-4360-AE0E-E6B7D189CF60}" type="slidenum">
              <a:rPr lang="en-US" smtClean="0"/>
              <a:t>17</a:t>
            </a:fld>
            <a:endParaRPr lang="en-US"/>
          </a:p>
        </p:txBody>
      </p:sp>
    </p:spTree>
    <p:extLst>
      <p:ext uri="{BB962C8B-B14F-4D97-AF65-F5344CB8AC3E}">
        <p14:creationId xmlns:p14="http://schemas.microsoft.com/office/powerpoint/2010/main" val="1140287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1D53D-5D64-A438-F7A8-1A4004AA3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12EEF-01D3-B5FF-5D08-0F7F611772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BE198-5021-CCAF-7A9D-4FEA8641FC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331D5C-0423-07FA-678A-E27BA20063B8}"/>
              </a:ext>
            </a:extLst>
          </p:cNvPr>
          <p:cNvSpPr>
            <a:spLocks noGrp="1"/>
          </p:cNvSpPr>
          <p:nvPr>
            <p:ph type="sldNum" sz="quarter" idx="5"/>
          </p:nvPr>
        </p:nvSpPr>
        <p:spPr/>
        <p:txBody>
          <a:bodyPr/>
          <a:lstStyle/>
          <a:p>
            <a:fld id="{3FEBFE2F-2E48-4360-AE0E-E6B7D189CF60}" type="slidenum">
              <a:rPr lang="en-US" smtClean="0"/>
              <a:t>18</a:t>
            </a:fld>
            <a:endParaRPr lang="en-US"/>
          </a:p>
        </p:txBody>
      </p:sp>
    </p:spTree>
    <p:extLst>
      <p:ext uri="{BB962C8B-B14F-4D97-AF65-F5344CB8AC3E}">
        <p14:creationId xmlns:p14="http://schemas.microsoft.com/office/powerpoint/2010/main" val="64464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4430F-2213-877F-E187-3932D90D24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C39911-FD5E-99F5-B8E0-2C1D70C41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10BE0-3B5B-1A82-7A10-B92DF1FA77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A1AC0AA5-CE3B-AE67-F7F1-CA50385E144E}"/>
              </a:ext>
            </a:extLst>
          </p:cNvPr>
          <p:cNvSpPr>
            <a:spLocks noGrp="1"/>
          </p:cNvSpPr>
          <p:nvPr>
            <p:ph type="sldNum" sz="quarter" idx="5"/>
          </p:nvPr>
        </p:nvSpPr>
        <p:spPr/>
        <p:txBody>
          <a:bodyPr/>
          <a:lstStyle/>
          <a:p>
            <a:fld id="{3FEBFE2F-2E48-4360-AE0E-E6B7D189CF60}" type="slidenum">
              <a:rPr lang="en-US" smtClean="0"/>
              <a:t>19</a:t>
            </a:fld>
            <a:endParaRPr lang="en-US"/>
          </a:p>
        </p:txBody>
      </p:sp>
    </p:spTree>
    <p:extLst>
      <p:ext uri="{BB962C8B-B14F-4D97-AF65-F5344CB8AC3E}">
        <p14:creationId xmlns:p14="http://schemas.microsoft.com/office/powerpoint/2010/main" val="400766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EBFE2F-2E48-4360-AE0E-E6B7D189CF60}" type="slidenum">
              <a:rPr lang="en-US" smtClean="0"/>
              <a:t>2</a:t>
            </a:fld>
            <a:endParaRPr lang="en-US" dirty="0"/>
          </a:p>
        </p:txBody>
      </p:sp>
    </p:spTree>
    <p:extLst>
      <p:ext uri="{BB962C8B-B14F-4D97-AF65-F5344CB8AC3E}">
        <p14:creationId xmlns:p14="http://schemas.microsoft.com/office/powerpoint/2010/main" val="360241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E3740-94C0-033B-B05E-699F8835B3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64E417-28C9-34E7-A575-F46CDD77A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5EEB5-59A1-F888-C432-19D59F3DE3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C3D561-B62A-2BDC-8FFC-0646DA7A9743}"/>
              </a:ext>
            </a:extLst>
          </p:cNvPr>
          <p:cNvSpPr>
            <a:spLocks noGrp="1"/>
          </p:cNvSpPr>
          <p:nvPr>
            <p:ph type="sldNum" sz="quarter" idx="5"/>
          </p:nvPr>
        </p:nvSpPr>
        <p:spPr/>
        <p:txBody>
          <a:bodyPr/>
          <a:lstStyle/>
          <a:p>
            <a:fld id="{3FEBFE2F-2E48-4360-AE0E-E6B7D189CF60}" type="slidenum">
              <a:rPr lang="en-US" smtClean="0"/>
              <a:t>20</a:t>
            </a:fld>
            <a:endParaRPr lang="en-US"/>
          </a:p>
        </p:txBody>
      </p:sp>
    </p:spTree>
    <p:extLst>
      <p:ext uri="{BB962C8B-B14F-4D97-AF65-F5344CB8AC3E}">
        <p14:creationId xmlns:p14="http://schemas.microsoft.com/office/powerpoint/2010/main" val="292834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C1FBC-25A0-4C24-5C03-550E18B8D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C3DEF-A7E9-C442-E9AE-413F63AD0C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50B98B-ACE5-5A7C-4AEE-B4A64C38BE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6CBE19-B385-8099-6587-554EBA625D44}"/>
              </a:ext>
            </a:extLst>
          </p:cNvPr>
          <p:cNvSpPr>
            <a:spLocks noGrp="1"/>
          </p:cNvSpPr>
          <p:nvPr>
            <p:ph type="sldNum" sz="quarter" idx="5"/>
          </p:nvPr>
        </p:nvSpPr>
        <p:spPr/>
        <p:txBody>
          <a:bodyPr/>
          <a:lstStyle/>
          <a:p>
            <a:fld id="{3FEBFE2F-2E48-4360-AE0E-E6B7D189CF60}" type="slidenum">
              <a:rPr lang="en-US" smtClean="0"/>
              <a:t>21</a:t>
            </a:fld>
            <a:endParaRPr lang="en-US"/>
          </a:p>
        </p:txBody>
      </p:sp>
    </p:spTree>
    <p:extLst>
      <p:ext uri="{BB962C8B-B14F-4D97-AF65-F5344CB8AC3E}">
        <p14:creationId xmlns:p14="http://schemas.microsoft.com/office/powerpoint/2010/main" val="133715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D35A-C847-8FFC-0C13-D1D63439C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F16CC-9238-FE75-C1AD-896481BBA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7F9BE-42FC-AEBF-9213-4CE95E97C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EBBCF-EA24-8DA6-2116-BE6BF77835A4}"/>
              </a:ext>
            </a:extLst>
          </p:cNvPr>
          <p:cNvSpPr>
            <a:spLocks noGrp="1"/>
          </p:cNvSpPr>
          <p:nvPr>
            <p:ph type="sldNum" sz="quarter" idx="5"/>
          </p:nvPr>
        </p:nvSpPr>
        <p:spPr/>
        <p:txBody>
          <a:bodyPr/>
          <a:lstStyle/>
          <a:p>
            <a:fld id="{3FEBFE2F-2E48-4360-AE0E-E6B7D189CF60}" type="slidenum">
              <a:rPr lang="en-US" smtClean="0"/>
              <a:t>22</a:t>
            </a:fld>
            <a:endParaRPr lang="en-US"/>
          </a:p>
        </p:txBody>
      </p:sp>
    </p:spTree>
    <p:extLst>
      <p:ext uri="{BB962C8B-B14F-4D97-AF65-F5344CB8AC3E}">
        <p14:creationId xmlns:p14="http://schemas.microsoft.com/office/powerpoint/2010/main" val="3679806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A97E-5BF8-2607-A942-893DB9594C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C4318C-1BB2-10CA-4E2F-E32052C361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61CF0-7E64-0EFD-E0EB-B3D5C80128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E42EC5-FEBE-F149-880B-F8A2DBA6156F}"/>
              </a:ext>
            </a:extLst>
          </p:cNvPr>
          <p:cNvSpPr>
            <a:spLocks noGrp="1"/>
          </p:cNvSpPr>
          <p:nvPr>
            <p:ph type="sldNum" sz="quarter" idx="5"/>
          </p:nvPr>
        </p:nvSpPr>
        <p:spPr/>
        <p:txBody>
          <a:bodyPr/>
          <a:lstStyle/>
          <a:p>
            <a:fld id="{3FEBFE2F-2E48-4360-AE0E-E6B7D189CF60}" type="slidenum">
              <a:rPr lang="en-US" smtClean="0"/>
              <a:t>23</a:t>
            </a:fld>
            <a:endParaRPr lang="en-US"/>
          </a:p>
        </p:txBody>
      </p:sp>
    </p:spTree>
    <p:extLst>
      <p:ext uri="{BB962C8B-B14F-4D97-AF65-F5344CB8AC3E}">
        <p14:creationId xmlns:p14="http://schemas.microsoft.com/office/powerpoint/2010/main" val="3442680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1F70A-3692-D6A9-6C5A-0649358AAF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01966-4B3B-BC3C-4851-AA434E8334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A125AA-0921-7F7B-2DE6-A0179DEBF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BCBC4C-2608-7B26-8DA6-6A965FB24F15}"/>
              </a:ext>
            </a:extLst>
          </p:cNvPr>
          <p:cNvSpPr>
            <a:spLocks noGrp="1"/>
          </p:cNvSpPr>
          <p:nvPr>
            <p:ph type="sldNum" sz="quarter" idx="5"/>
          </p:nvPr>
        </p:nvSpPr>
        <p:spPr/>
        <p:txBody>
          <a:bodyPr/>
          <a:lstStyle/>
          <a:p>
            <a:fld id="{3FEBFE2F-2E48-4360-AE0E-E6B7D189CF60}" type="slidenum">
              <a:rPr lang="en-US" smtClean="0"/>
              <a:t>24</a:t>
            </a:fld>
            <a:endParaRPr lang="en-US"/>
          </a:p>
        </p:txBody>
      </p:sp>
    </p:spTree>
    <p:extLst>
      <p:ext uri="{BB962C8B-B14F-4D97-AF65-F5344CB8AC3E}">
        <p14:creationId xmlns:p14="http://schemas.microsoft.com/office/powerpoint/2010/main" val="3117055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838C5-9D42-2D25-0E70-DCC7447C5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01995-0FA1-037B-F9F7-EC2DF28C1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0B399-6152-7CE3-3502-C77A3A147B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CF44A-EDFA-6E10-577D-48A98597A01B}"/>
              </a:ext>
            </a:extLst>
          </p:cNvPr>
          <p:cNvSpPr>
            <a:spLocks noGrp="1"/>
          </p:cNvSpPr>
          <p:nvPr>
            <p:ph type="sldNum" sz="quarter" idx="5"/>
          </p:nvPr>
        </p:nvSpPr>
        <p:spPr/>
        <p:txBody>
          <a:bodyPr/>
          <a:lstStyle/>
          <a:p>
            <a:fld id="{3FEBFE2F-2E48-4360-AE0E-E6B7D189CF60}" type="slidenum">
              <a:rPr lang="en-US" smtClean="0"/>
              <a:t>25</a:t>
            </a:fld>
            <a:endParaRPr lang="en-US"/>
          </a:p>
        </p:txBody>
      </p:sp>
    </p:spTree>
    <p:extLst>
      <p:ext uri="{BB962C8B-B14F-4D97-AF65-F5344CB8AC3E}">
        <p14:creationId xmlns:p14="http://schemas.microsoft.com/office/powerpoint/2010/main" val="960694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73830-EF86-0EC3-1370-1034E40E7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3D5CE-F89C-CA39-F218-F675CEAD7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B80F7-3CEA-7079-50CC-7004BB583F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255188-47C4-46D9-DDAC-4B3037D64C76}"/>
              </a:ext>
            </a:extLst>
          </p:cNvPr>
          <p:cNvSpPr>
            <a:spLocks noGrp="1"/>
          </p:cNvSpPr>
          <p:nvPr>
            <p:ph type="sldNum" sz="quarter" idx="5"/>
          </p:nvPr>
        </p:nvSpPr>
        <p:spPr/>
        <p:txBody>
          <a:bodyPr/>
          <a:lstStyle/>
          <a:p>
            <a:fld id="{3FEBFE2F-2E48-4360-AE0E-E6B7D189CF60}" type="slidenum">
              <a:rPr lang="en-US" smtClean="0"/>
              <a:t>26</a:t>
            </a:fld>
            <a:endParaRPr lang="en-US"/>
          </a:p>
        </p:txBody>
      </p:sp>
    </p:spTree>
    <p:extLst>
      <p:ext uri="{BB962C8B-B14F-4D97-AF65-F5344CB8AC3E}">
        <p14:creationId xmlns:p14="http://schemas.microsoft.com/office/powerpoint/2010/main" val="389282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58105-9075-DE1A-11A5-669E052E4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AF3FC-A22E-B918-1A11-061EFB239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F8540-CD12-0C0C-8DDC-F31C20FE74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9F7E38-0744-52FF-FB54-159C788C0F5A}"/>
              </a:ext>
            </a:extLst>
          </p:cNvPr>
          <p:cNvSpPr>
            <a:spLocks noGrp="1"/>
          </p:cNvSpPr>
          <p:nvPr>
            <p:ph type="sldNum" sz="quarter" idx="5"/>
          </p:nvPr>
        </p:nvSpPr>
        <p:spPr/>
        <p:txBody>
          <a:bodyPr/>
          <a:lstStyle/>
          <a:p>
            <a:fld id="{3FEBFE2F-2E48-4360-AE0E-E6B7D189CF60}" type="slidenum">
              <a:rPr lang="en-US" smtClean="0"/>
              <a:t>27</a:t>
            </a:fld>
            <a:endParaRPr lang="en-US"/>
          </a:p>
        </p:txBody>
      </p:sp>
    </p:spTree>
    <p:extLst>
      <p:ext uri="{BB962C8B-B14F-4D97-AF65-F5344CB8AC3E}">
        <p14:creationId xmlns:p14="http://schemas.microsoft.com/office/powerpoint/2010/main" val="1238449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1C44A-8E65-374C-8F3B-41CBECF82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7AE45-E8BC-5FF9-F957-ACBFE7250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819315-3619-B130-811A-2885DA04B5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3F1603-5210-81C1-FF3D-186C815B5855}"/>
              </a:ext>
            </a:extLst>
          </p:cNvPr>
          <p:cNvSpPr>
            <a:spLocks noGrp="1"/>
          </p:cNvSpPr>
          <p:nvPr>
            <p:ph type="sldNum" sz="quarter" idx="5"/>
          </p:nvPr>
        </p:nvSpPr>
        <p:spPr/>
        <p:txBody>
          <a:bodyPr/>
          <a:lstStyle/>
          <a:p>
            <a:fld id="{3FEBFE2F-2E48-4360-AE0E-E6B7D189CF60}" type="slidenum">
              <a:rPr lang="en-US" smtClean="0"/>
              <a:t>28</a:t>
            </a:fld>
            <a:endParaRPr lang="en-US"/>
          </a:p>
        </p:txBody>
      </p:sp>
    </p:spTree>
    <p:extLst>
      <p:ext uri="{BB962C8B-B14F-4D97-AF65-F5344CB8AC3E}">
        <p14:creationId xmlns:p14="http://schemas.microsoft.com/office/powerpoint/2010/main" val="2299379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BC1D0-339E-C81A-022B-9DC7EF76D7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66500-6562-D135-0484-1F834782F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70A5E-25FD-C7EF-8FAD-BD160B39B4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387B07-0A9B-43FD-CF03-44B1521A63B3}"/>
              </a:ext>
            </a:extLst>
          </p:cNvPr>
          <p:cNvSpPr>
            <a:spLocks noGrp="1"/>
          </p:cNvSpPr>
          <p:nvPr>
            <p:ph type="sldNum" sz="quarter" idx="5"/>
          </p:nvPr>
        </p:nvSpPr>
        <p:spPr/>
        <p:txBody>
          <a:bodyPr/>
          <a:lstStyle/>
          <a:p>
            <a:fld id="{3FEBFE2F-2E48-4360-AE0E-E6B7D189CF60}" type="slidenum">
              <a:rPr lang="en-US" smtClean="0"/>
              <a:t>29</a:t>
            </a:fld>
            <a:endParaRPr lang="en-US"/>
          </a:p>
        </p:txBody>
      </p:sp>
    </p:spTree>
    <p:extLst>
      <p:ext uri="{BB962C8B-B14F-4D97-AF65-F5344CB8AC3E}">
        <p14:creationId xmlns:p14="http://schemas.microsoft.com/office/powerpoint/2010/main" val="387439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8A1A1-DD39-BEE4-12C7-EE3ACFF30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C3C48-B98B-8FDE-1935-60649873B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3DE7A-D0FB-A333-737A-011334BCF4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86C178-72C4-5838-8B54-A45B59C0301B}"/>
              </a:ext>
            </a:extLst>
          </p:cNvPr>
          <p:cNvSpPr>
            <a:spLocks noGrp="1"/>
          </p:cNvSpPr>
          <p:nvPr>
            <p:ph type="sldNum" sz="quarter" idx="5"/>
          </p:nvPr>
        </p:nvSpPr>
        <p:spPr/>
        <p:txBody>
          <a:bodyPr/>
          <a:lstStyle/>
          <a:p>
            <a:fld id="{3FEBFE2F-2E48-4360-AE0E-E6B7D189CF60}" type="slidenum">
              <a:rPr lang="en-US" smtClean="0"/>
              <a:t>3</a:t>
            </a:fld>
            <a:endParaRPr lang="en-US"/>
          </a:p>
        </p:txBody>
      </p:sp>
    </p:spTree>
    <p:extLst>
      <p:ext uri="{BB962C8B-B14F-4D97-AF65-F5344CB8AC3E}">
        <p14:creationId xmlns:p14="http://schemas.microsoft.com/office/powerpoint/2010/main" val="1434192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B5C13-EC9E-34AB-CB0D-4FB4D1153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49BF5-4B4A-B5E8-B36A-73E39B29B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D87F6-5273-2FBD-3E84-59949C7F0D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A43866BF-D64F-3A00-7BC9-D04B5CCABCF8}"/>
              </a:ext>
            </a:extLst>
          </p:cNvPr>
          <p:cNvSpPr>
            <a:spLocks noGrp="1"/>
          </p:cNvSpPr>
          <p:nvPr>
            <p:ph type="sldNum" sz="quarter" idx="5"/>
          </p:nvPr>
        </p:nvSpPr>
        <p:spPr/>
        <p:txBody>
          <a:bodyPr/>
          <a:lstStyle/>
          <a:p>
            <a:fld id="{3FEBFE2F-2E48-4360-AE0E-E6B7D189CF60}" type="slidenum">
              <a:rPr lang="en-US" smtClean="0"/>
              <a:t>30</a:t>
            </a:fld>
            <a:endParaRPr lang="en-US"/>
          </a:p>
        </p:txBody>
      </p:sp>
    </p:spTree>
    <p:extLst>
      <p:ext uri="{BB962C8B-B14F-4D97-AF65-F5344CB8AC3E}">
        <p14:creationId xmlns:p14="http://schemas.microsoft.com/office/powerpoint/2010/main" val="1187518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37824-0269-2760-0E30-16A6D4159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9E4184-2006-154E-B52D-11760785C6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D1EFC-FE22-7B5A-1EE4-E2E772D8E5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F910A188-FF5F-91CB-D401-CA0C63BAA1D7}"/>
              </a:ext>
            </a:extLst>
          </p:cNvPr>
          <p:cNvSpPr>
            <a:spLocks noGrp="1"/>
          </p:cNvSpPr>
          <p:nvPr>
            <p:ph type="sldNum" sz="quarter" idx="5"/>
          </p:nvPr>
        </p:nvSpPr>
        <p:spPr/>
        <p:txBody>
          <a:bodyPr/>
          <a:lstStyle/>
          <a:p>
            <a:fld id="{3FEBFE2F-2E48-4360-AE0E-E6B7D189CF60}" type="slidenum">
              <a:rPr lang="en-US" smtClean="0"/>
              <a:t>31</a:t>
            </a:fld>
            <a:endParaRPr lang="en-US"/>
          </a:p>
        </p:txBody>
      </p:sp>
    </p:spTree>
    <p:extLst>
      <p:ext uri="{BB962C8B-B14F-4D97-AF65-F5344CB8AC3E}">
        <p14:creationId xmlns:p14="http://schemas.microsoft.com/office/powerpoint/2010/main" val="270547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5F249-5653-5903-7904-BEBDEB51A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CF006-4F8C-438D-9DED-6727879CE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16D4B-FC5C-E123-4733-DEB7A0534A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B88A92B-CC5D-EC4D-BE35-DF210AE4B6E3}"/>
              </a:ext>
            </a:extLst>
          </p:cNvPr>
          <p:cNvSpPr>
            <a:spLocks noGrp="1"/>
          </p:cNvSpPr>
          <p:nvPr>
            <p:ph type="sldNum" sz="quarter" idx="5"/>
          </p:nvPr>
        </p:nvSpPr>
        <p:spPr/>
        <p:txBody>
          <a:bodyPr/>
          <a:lstStyle/>
          <a:p>
            <a:fld id="{3FEBFE2F-2E48-4360-AE0E-E6B7D189CF60}" type="slidenum">
              <a:rPr lang="en-US" smtClean="0"/>
              <a:t>32</a:t>
            </a:fld>
            <a:endParaRPr lang="en-US"/>
          </a:p>
        </p:txBody>
      </p:sp>
    </p:spTree>
    <p:extLst>
      <p:ext uri="{BB962C8B-B14F-4D97-AF65-F5344CB8AC3E}">
        <p14:creationId xmlns:p14="http://schemas.microsoft.com/office/powerpoint/2010/main" val="3453022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6B838-816B-B5BF-2E28-03FB5E245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6639E2-AEFE-43D8-2A60-5D3CDD3E2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5A9CA-9FE6-D0F6-BA15-8C4A97A64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C46EDB-38CF-DE47-0A61-3E51DADAFDAD}"/>
              </a:ext>
            </a:extLst>
          </p:cNvPr>
          <p:cNvSpPr>
            <a:spLocks noGrp="1"/>
          </p:cNvSpPr>
          <p:nvPr>
            <p:ph type="sldNum" sz="quarter" idx="5"/>
          </p:nvPr>
        </p:nvSpPr>
        <p:spPr/>
        <p:txBody>
          <a:bodyPr/>
          <a:lstStyle/>
          <a:p>
            <a:fld id="{3FEBFE2F-2E48-4360-AE0E-E6B7D189CF60}" type="slidenum">
              <a:rPr lang="en-US" smtClean="0"/>
              <a:t>33</a:t>
            </a:fld>
            <a:endParaRPr lang="en-US"/>
          </a:p>
        </p:txBody>
      </p:sp>
    </p:spTree>
    <p:extLst>
      <p:ext uri="{BB962C8B-B14F-4D97-AF65-F5344CB8AC3E}">
        <p14:creationId xmlns:p14="http://schemas.microsoft.com/office/powerpoint/2010/main" val="1562936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2217-06B2-22C7-7AE1-2E2C68A3F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2859EC-2B2F-11F4-DB21-29C127E7E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FC6C3-4380-0B60-3EB2-6CB59090B5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680B3B-43AB-FBA6-BB2C-7129B0306EB2}"/>
              </a:ext>
            </a:extLst>
          </p:cNvPr>
          <p:cNvSpPr>
            <a:spLocks noGrp="1"/>
          </p:cNvSpPr>
          <p:nvPr>
            <p:ph type="sldNum" sz="quarter" idx="5"/>
          </p:nvPr>
        </p:nvSpPr>
        <p:spPr/>
        <p:txBody>
          <a:bodyPr/>
          <a:lstStyle/>
          <a:p>
            <a:fld id="{3FEBFE2F-2E48-4360-AE0E-E6B7D189CF60}" type="slidenum">
              <a:rPr lang="en-US" smtClean="0"/>
              <a:t>34</a:t>
            </a:fld>
            <a:endParaRPr lang="en-US"/>
          </a:p>
        </p:txBody>
      </p:sp>
    </p:spTree>
    <p:extLst>
      <p:ext uri="{BB962C8B-B14F-4D97-AF65-F5344CB8AC3E}">
        <p14:creationId xmlns:p14="http://schemas.microsoft.com/office/powerpoint/2010/main" val="1948601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3919-D916-232B-A327-D17776DC7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222859-AD4D-5CEC-2B0E-D3CE7BCB7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CA8BFD-0815-D7A8-C1D2-10A1ADC73D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81834B-CC7C-6ADE-DC6A-3A658E6836AB}"/>
              </a:ext>
            </a:extLst>
          </p:cNvPr>
          <p:cNvSpPr>
            <a:spLocks noGrp="1"/>
          </p:cNvSpPr>
          <p:nvPr>
            <p:ph type="sldNum" sz="quarter" idx="5"/>
          </p:nvPr>
        </p:nvSpPr>
        <p:spPr/>
        <p:txBody>
          <a:bodyPr/>
          <a:lstStyle/>
          <a:p>
            <a:fld id="{3FEBFE2F-2E48-4360-AE0E-E6B7D189CF60}" type="slidenum">
              <a:rPr lang="en-US" smtClean="0"/>
              <a:t>35</a:t>
            </a:fld>
            <a:endParaRPr lang="en-US"/>
          </a:p>
        </p:txBody>
      </p:sp>
    </p:spTree>
    <p:extLst>
      <p:ext uri="{BB962C8B-B14F-4D97-AF65-F5344CB8AC3E}">
        <p14:creationId xmlns:p14="http://schemas.microsoft.com/office/powerpoint/2010/main" val="681682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2945E-120E-2D09-1C71-31B63D1E7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5D5E5-25D3-749D-D362-389EFA595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DEDA3-59B8-33AC-1C41-9FDF8EA607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C9CF6B7F-4949-ED86-0458-AC445BF9056F}"/>
              </a:ext>
            </a:extLst>
          </p:cNvPr>
          <p:cNvSpPr>
            <a:spLocks noGrp="1"/>
          </p:cNvSpPr>
          <p:nvPr>
            <p:ph type="sldNum" sz="quarter" idx="5"/>
          </p:nvPr>
        </p:nvSpPr>
        <p:spPr/>
        <p:txBody>
          <a:bodyPr/>
          <a:lstStyle/>
          <a:p>
            <a:fld id="{3FEBFE2F-2E48-4360-AE0E-E6B7D189CF60}" type="slidenum">
              <a:rPr lang="en-US" smtClean="0"/>
              <a:t>36</a:t>
            </a:fld>
            <a:endParaRPr lang="en-US"/>
          </a:p>
        </p:txBody>
      </p:sp>
    </p:spTree>
    <p:extLst>
      <p:ext uri="{BB962C8B-B14F-4D97-AF65-F5344CB8AC3E}">
        <p14:creationId xmlns:p14="http://schemas.microsoft.com/office/powerpoint/2010/main" val="3253434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90E0E-F00F-0F17-6B31-DFA05788A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CD947-A279-CFC2-F95D-9408F6EE8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979E8-C36B-3A8A-4EE2-281A7B5390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B1A116E1-3EEF-ACE4-EE6B-9016762830CF}"/>
              </a:ext>
            </a:extLst>
          </p:cNvPr>
          <p:cNvSpPr>
            <a:spLocks noGrp="1"/>
          </p:cNvSpPr>
          <p:nvPr>
            <p:ph type="sldNum" sz="quarter" idx="5"/>
          </p:nvPr>
        </p:nvSpPr>
        <p:spPr/>
        <p:txBody>
          <a:bodyPr/>
          <a:lstStyle/>
          <a:p>
            <a:fld id="{3FEBFE2F-2E48-4360-AE0E-E6B7D189CF60}" type="slidenum">
              <a:rPr lang="en-US" smtClean="0"/>
              <a:t>37</a:t>
            </a:fld>
            <a:endParaRPr lang="en-US"/>
          </a:p>
        </p:txBody>
      </p:sp>
    </p:spTree>
    <p:extLst>
      <p:ext uri="{BB962C8B-B14F-4D97-AF65-F5344CB8AC3E}">
        <p14:creationId xmlns:p14="http://schemas.microsoft.com/office/powerpoint/2010/main" val="1555559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51C3B-C90B-C644-AB9E-C83173EDDA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B98B2-BC7E-71C7-65F3-A874D7330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76F71-1526-146C-11C1-0F637A1E15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8B534CBE-95EB-4C81-4AD5-0471A2CCF81F}"/>
              </a:ext>
            </a:extLst>
          </p:cNvPr>
          <p:cNvSpPr>
            <a:spLocks noGrp="1"/>
          </p:cNvSpPr>
          <p:nvPr>
            <p:ph type="sldNum" sz="quarter" idx="5"/>
          </p:nvPr>
        </p:nvSpPr>
        <p:spPr/>
        <p:txBody>
          <a:bodyPr/>
          <a:lstStyle/>
          <a:p>
            <a:fld id="{3FEBFE2F-2E48-4360-AE0E-E6B7D189CF60}" type="slidenum">
              <a:rPr lang="en-US" smtClean="0"/>
              <a:t>38</a:t>
            </a:fld>
            <a:endParaRPr lang="en-US"/>
          </a:p>
        </p:txBody>
      </p:sp>
    </p:spTree>
    <p:extLst>
      <p:ext uri="{BB962C8B-B14F-4D97-AF65-F5344CB8AC3E}">
        <p14:creationId xmlns:p14="http://schemas.microsoft.com/office/powerpoint/2010/main" val="2613981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75EE8-C804-B374-E2CE-1230F3572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CF863-05FD-AC56-3409-634989C6E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E4ECF-2900-F517-BD37-DD9E06FEEE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04484A9-649E-7C32-50D4-16641B49A9B7}"/>
              </a:ext>
            </a:extLst>
          </p:cNvPr>
          <p:cNvSpPr>
            <a:spLocks noGrp="1"/>
          </p:cNvSpPr>
          <p:nvPr>
            <p:ph type="sldNum" sz="quarter" idx="5"/>
          </p:nvPr>
        </p:nvSpPr>
        <p:spPr/>
        <p:txBody>
          <a:bodyPr/>
          <a:lstStyle/>
          <a:p>
            <a:fld id="{3FEBFE2F-2E48-4360-AE0E-E6B7D189CF60}" type="slidenum">
              <a:rPr lang="en-US" smtClean="0"/>
              <a:t>39</a:t>
            </a:fld>
            <a:endParaRPr lang="en-US"/>
          </a:p>
        </p:txBody>
      </p:sp>
    </p:spTree>
    <p:extLst>
      <p:ext uri="{BB962C8B-B14F-4D97-AF65-F5344CB8AC3E}">
        <p14:creationId xmlns:p14="http://schemas.microsoft.com/office/powerpoint/2010/main" val="221710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F292E-6C5E-43AB-E30D-39DB87252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58090-AD52-BF48-4C8C-D482CED7BA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975C4C-6F8E-68AB-25A4-985EF60C25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04C35F-DC1F-3070-B0E2-EDF37F118A08}"/>
              </a:ext>
            </a:extLst>
          </p:cNvPr>
          <p:cNvSpPr>
            <a:spLocks noGrp="1"/>
          </p:cNvSpPr>
          <p:nvPr>
            <p:ph type="sldNum" sz="quarter" idx="5"/>
          </p:nvPr>
        </p:nvSpPr>
        <p:spPr/>
        <p:txBody>
          <a:bodyPr/>
          <a:lstStyle/>
          <a:p>
            <a:fld id="{3FEBFE2F-2E48-4360-AE0E-E6B7D189CF60}" type="slidenum">
              <a:rPr lang="en-US" smtClean="0"/>
              <a:t>4</a:t>
            </a:fld>
            <a:endParaRPr lang="en-US"/>
          </a:p>
        </p:txBody>
      </p:sp>
    </p:spTree>
    <p:extLst>
      <p:ext uri="{BB962C8B-B14F-4D97-AF65-F5344CB8AC3E}">
        <p14:creationId xmlns:p14="http://schemas.microsoft.com/office/powerpoint/2010/main" val="2259706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1C05-2ACB-9100-78A7-93D2EC810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37C9E-B3BB-F80F-A7E7-0564306366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97E3F-0BC8-5C03-8B18-6C0A70012ED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A66D05-881D-D087-2ED8-6BE64F5E8F13}"/>
              </a:ext>
            </a:extLst>
          </p:cNvPr>
          <p:cNvSpPr>
            <a:spLocks noGrp="1"/>
          </p:cNvSpPr>
          <p:nvPr>
            <p:ph type="sldNum" sz="quarter" idx="5"/>
          </p:nvPr>
        </p:nvSpPr>
        <p:spPr/>
        <p:txBody>
          <a:bodyPr/>
          <a:lstStyle/>
          <a:p>
            <a:fld id="{3FEBFE2F-2E48-4360-AE0E-E6B7D189CF60}" type="slidenum">
              <a:rPr lang="en-US" smtClean="0"/>
              <a:t>40</a:t>
            </a:fld>
            <a:endParaRPr lang="en-US"/>
          </a:p>
        </p:txBody>
      </p:sp>
    </p:spTree>
    <p:extLst>
      <p:ext uri="{BB962C8B-B14F-4D97-AF65-F5344CB8AC3E}">
        <p14:creationId xmlns:p14="http://schemas.microsoft.com/office/powerpoint/2010/main" val="2698252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D76D-66BE-2666-3C64-0938382BAE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FD1143-3D33-166B-5948-EC6AB537BF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C9941-FA80-D802-87A4-5A14023EC5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56BC17-4292-96CF-501E-C74497A2C3FF}"/>
              </a:ext>
            </a:extLst>
          </p:cNvPr>
          <p:cNvSpPr>
            <a:spLocks noGrp="1"/>
          </p:cNvSpPr>
          <p:nvPr>
            <p:ph type="sldNum" sz="quarter" idx="5"/>
          </p:nvPr>
        </p:nvSpPr>
        <p:spPr/>
        <p:txBody>
          <a:bodyPr/>
          <a:lstStyle/>
          <a:p>
            <a:fld id="{3FEBFE2F-2E48-4360-AE0E-E6B7D189CF60}" type="slidenum">
              <a:rPr lang="en-US" smtClean="0"/>
              <a:t>41</a:t>
            </a:fld>
            <a:endParaRPr lang="en-US"/>
          </a:p>
        </p:txBody>
      </p:sp>
    </p:spTree>
    <p:extLst>
      <p:ext uri="{BB962C8B-B14F-4D97-AF65-F5344CB8AC3E}">
        <p14:creationId xmlns:p14="http://schemas.microsoft.com/office/powerpoint/2010/main" val="2185179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46E2-A409-9DE0-F432-334918EC9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52414-E0D8-1B15-A328-A9819E55D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2665B-92E4-FAEC-447C-3E33D50031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B990E7-CE6C-FA6B-EC38-F49FC5A0646D}"/>
              </a:ext>
            </a:extLst>
          </p:cNvPr>
          <p:cNvSpPr>
            <a:spLocks noGrp="1"/>
          </p:cNvSpPr>
          <p:nvPr>
            <p:ph type="sldNum" sz="quarter" idx="5"/>
          </p:nvPr>
        </p:nvSpPr>
        <p:spPr/>
        <p:txBody>
          <a:bodyPr/>
          <a:lstStyle/>
          <a:p>
            <a:fld id="{3FEBFE2F-2E48-4360-AE0E-E6B7D189CF60}" type="slidenum">
              <a:rPr lang="en-US" smtClean="0"/>
              <a:t>42</a:t>
            </a:fld>
            <a:endParaRPr lang="en-US"/>
          </a:p>
        </p:txBody>
      </p:sp>
    </p:spTree>
    <p:extLst>
      <p:ext uri="{BB962C8B-B14F-4D97-AF65-F5344CB8AC3E}">
        <p14:creationId xmlns:p14="http://schemas.microsoft.com/office/powerpoint/2010/main" val="1297091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40357-827E-5839-0CBD-736AA03EC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20AFD-9D02-A689-83C8-9AB772595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A6466D-3876-DBEC-96F9-86AAE90722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CB5C7-C16F-185D-F9CC-BCB3C260D1AC}"/>
              </a:ext>
            </a:extLst>
          </p:cNvPr>
          <p:cNvSpPr>
            <a:spLocks noGrp="1"/>
          </p:cNvSpPr>
          <p:nvPr>
            <p:ph type="sldNum" sz="quarter" idx="5"/>
          </p:nvPr>
        </p:nvSpPr>
        <p:spPr/>
        <p:txBody>
          <a:bodyPr/>
          <a:lstStyle/>
          <a:p>
            <a:fld id="{3FEBFE2F-2E48-4360-AE0E-E6B7D189CF60}" type="slidenum">
              <a:rPr lang="en-US" smtClean="0"/>
              <a:t>43</a:t>
            </a:fld>
            <a:endParaRPr lang="en-US"/>
          </a:p>
        </p:txBody>
      </p:sp>
    </p:spTree>
    <p:extLst>
      <p:ext uri="{BB962C8B-B14F-4D97-AF65-F5344CB8AC3E}">
        <p14:creationId xmlns:p14="http://schemas.microsoft.com/office/powerpoint/2010/main" val="1179553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D6D8C-BC31-5024-D230-3ED995ACDD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4DD28-55D8-E330-6335-1AB90B5935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B6D20-2227-80D2-F188-08988F02A4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911393-46E6-5803-0130-B3ECF3EFD55D}"/>
              </a:ext>
            </a:extLst>
          </p:cNvPr>
          <p:cNvSpPr>
            <a:spLocks noGrp="1"/>
          </p:cNvSpPr>
          <p:nvPr>
            <p:ph type="sldNum" sz="quarter" idx="5"/>
          </p:nvPr>
        </p:nvSpPr>
        <p:spPr/>
        <p:txBody>
          <a:bodyPr/>
          <a:lstStyle/>
          <a:p>
            <a:fld id="{3FEBFE2F-2E48-4360-AE0E-E6B7D189CF60}" type="slidenum">
              <a:rPr lang="en-US" smtClean="0"/>
              <a:t>44</a:t>
            </a:fld>
            <a:endParaRPr lang="en-US"/>
          </a:p>
        </p:txBody>
      </p:sp>
    </p:spTree>
    <p:extLst>
      <p:ext uri="{BB962C8B-B14F-4D97-AF65-F5344CB8AC3E}">
        <p14:creationId xmlns:p14="http://schemas.microsoft.com/office/powerpoint/2010/main" val="23338034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7961B-249F-A3EF-A60B-08AB18265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FBDE6-3211-EA63-9272-6F6C700FD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A251E-9759-5410-F26B-2704F8BBE5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012CA8D2-9D4B-1D7C-BA79-8BD516701BE5}"/>
              </a:ext>
            </a:extLst>
          </p:cNvPr>
          <p:cNvSpPr>
            <a:spLocks noGrp="1"/>
          </p:cNvSpPr>
          <p:nvPr>
            <p:ph type="sldNum" sz="quarter" idx="5"/>
          </p:nvPr>
        </p:nvSpPr>
        <p:spPr/>
        <p:txBody>
          <a:bodyPr/>
          <a:lstStyle/>
          <a:p>
            <a:fld id="{3FEBFE2F-2E48-4360-AE0E-E6B7D189CF60}" type="slidenum">
              <a:rPr lang="en-US" smtClean="0"/>
              <a:t>45</a:t>
            </a:fld>
            <a:endParaRPr lang="en-US"/>
          </a:p>
        </p:txBody>
      </p:sp>
    </p:spTree>
    <p:extLst>
      <p:ext uri="{BB962C8B-B14F-4D97-AF65-F5344CB8AC3E}">
        <p14:creationId xmlns:p14="http://schemas.microsoft.com/office/powerpoint/2010/main" val="615680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756E1-6F44-8990-5DD8-F7451E7C7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271DE-77D4-CFBF-D826-78CE0ECBE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E6B056-5F87-68A3-1C28-E39839B759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FA5033B2-D494-B8E2-4D7E-FFAD0EA551B4}"/>
              </a:ext>
            </a:extLst>
          </p:cNvPr>
          <p:cNvSpPr>
            <a:spLocks noGrp="1"/>
          </p:cNvSpPr>
          <p:nvPr>
            <p:ph type="sldNum" sz="quarter" idx="5"/>
          </p:nvPr>
        </p:nvSpPr>
        <p:spPr/>
        <p:txBody>
          <a:bodyPr/>
          <a:lstStyle/>
          <a:p>
            <a:fld id="{3FEBFE2F-2E48-4360-AE0E-E6B7D189CF60}" type="slidenum">
              <a:rPr lang="en-US" smtClean="0"/>
              <a:t>46</a:t>
            </a:fld>
            <a:endParaRPr lang="en-US"/>
          </a:p>
        </p:txBody>
      </p:sp>
    </p:spTree>
    <p:extLst>
      <p:ext uri="{BB962C8B-B14F-4D97-AF65-F5344CB8AC3E}">
        <p14:creationId xmlns:p14="http://schemas.microsoft.com/office/powerpoint/2010/main" val="3801175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5C2C6-299D-A13A-8E23-7B4A54EEF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7D469-EB40-BC7A-DF54-42E1BA746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79FCA-60E0-0FD9-3F71-4EDC34F59E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309161-0CF3-520F-8630-AF30DE073421}"/>
              </a:ext>
            </a:extLst>
          </p:cNvPr>
          <p:cNvSpPr>
            <a:spLocks noGrp="1"/>
          </p:cNvSpPr>
          <p:nvPr>
            <p:ph type="sldNum" sz="quarter" idx="5"/>
          </p:nvPr>
        </p:nvSpPr>
        <p:spPr/>
        <p:txBody>
          <a:bodyPr/>
          <a:lstStyle/>
          <a:p>
            <a:fld id="{3FEBFE2F-2E48-4360-AE0E-E6B7D189CF60}" type="slidenum">
              <a:rPr lang="en-US" smtClean="0"/>
              <a:t>47</a:t>
            </a:fld>
            <a:endParaRPr lang="en-US"/>
          </a:p>
        </p:txBody>
      </p:sp>
    </p:spTree>
    <p:extLst>
      <p:ext uri="{BB962C8B-B14F-4D97-AF65-F5344CB8AC3E}">
        <p14:creationId xmlns:p14="http://schemas.microsoft.com/office/powerpoint/2010/main" val="4212909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77D47-22AD-83DD-CC23-83ABAC23B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7D164-997F-F9F6-B5B2-496499F26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2795C9-4106-C4E8-D099-B3D8454710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F274848-3E04-8A21-EDF1-29F6F7B1E2FA}"/>
              </a:ext>
            </a:extLst>
          </p:cNvPr>
          <p:cNvSpPr>
            <a:spLocks noGrp="1"/>
          </p:cNvSpPr>
          <p:nvPr>
            <p:ph type="sldNum" sz="quarter" idx="5"/>
          </p:nvPr>
        </p:nvSpPr>
        <p:spPr/>
        <p:txBody>
          <a:bodyPr/>
          <a:lstStyle/>
          <a:p>
            <a:fld id="{3FEBFE2F-2E48-4360-AE0E-E6B7D189CF60}" type="slidenum">
              <a:rPr lang="en-US" smtClean="0"/>
              <a:t>48</a:t>
            </a:fld>
            <a:endParaRPr lang="en-US"/>
          </a:p>
        </p:txBody>
      </p:sp>
    </p:spTree>
    <p:extLst>
      <p:ext uri="{BB962C8B-B14F-4D97-AF65-F5344CB8AC3E}">
        <p14:creationId xmlns:p14="http://schemas.microsoft.com/office/powerpoint/2010/main" val="16898542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A0950-0D6E-ECEE-A15C-6265DA8FFF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46986-ACA4-85A7-DCA1-C5FCE9F26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37AC42-082B-E695-BD09-711B9FA26F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0A81D9B6-E766-621C-C2F7-DD063B1B35E6}"/>
              </a:ext>
            </a:extLst>
          </p:cNvPr>
          <p:cNvSpPr>
            <a:spLocks noGrp="1"/>
          </p:cNvSpPr>
          <p:nvPr>
            <p:ph type="sldNum" sz="quarter" idx="5"/>
          </p:nvPr>
        </p:nvSpPr>
        <p:spPr/>
        <p:txBody>
          <a:bodyPr/>
          <a:lstStyle/>
          <a:p>
            <a:fld id="{3FEBFE2F-2E48-4360-AE0E-E6B7D189CF60}" type="slidenum">
              <a:rPr lang="en-US" smtClean="0"/>
              <a:t>49</a:t>
            </a:fld>
            <a:endParaRPr lang="en-US"/>
          </a:p>
        </p:txBody>
      </p:sp>
    </p:spTree>
    <p:extLst>
      <p:ext uri="{BB962C8B-B14F-4D97-AF65-F5344CB8AC3E}">
        <p14:creationId xmlns:p14="http://schemas.microsoft.com/office/powerpoint/2010/main" val="343362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 increasing integration of IoT devices into daily operations has raised serious security concerns—especially regarding DDoS attacks, which can disrupt entire networks with overwhelming traffic. Traditional countermeasures often rely on centralized infrastructure, which is unsuitable for IoT environments due to scalability and trust limitations.</a:t>
            </a:r>
          </a:p>
          <a:p>
            <a:r>
              <a:rPr lang="en-US" dirty="0"/>
              <a:t>In this work, we explore how combining Machine Learning for anomaly detection with Blockchain for decentralized trust can provide a more resilient and scalable solution."</a:t>
            </a:r>
          </a:p>
        </p:txBody>
      </p:sp>
      <p:sp>
        <p:nvSpPr>
          <p:cNvPr id="4" name="Slide Number Placeholder 3"/>
          <p:cNvSpPr>
            <a:spLocks noGrp="1"/>
          </p:cNvSpPr>
          <p:nvPr>
            <p:ph type="sldNum" sz="quarter" idx="5"/>
          </p:nvPr>
        </p:nvSpPr>
        <p:spPr/>
        <p:txBody>
          <a:bodyPr/>
          <a:lstStyle/>
          <a:p>
            <a:fld id="{3FEBFE2F-2E48-4360-AE0E-E6B7D189CF60}" type="slidenum">
              <a:rPr lang="en-US" smtClean="0"/>
              <a:t>5</a:t>
            </a:fld>
            <a:endParaRPr lang="en-US"/>
          </a:p>
        </p:txBody>
      </p:sp>
    </p:spTree>
    <p:extLst>
      <p:ext uri="{BB962C8B-B14F-4D97-AF65-F5344CB8AC3E}">
        <p14:creationId xmlns:p14="http://schemas.microsoft.com/office/powerpoint/2010/main" val="181846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BE0C6-8EB8-22F1-FDCF-7A52AD21B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91B5C-CD02-7FA5-2F6C-82B691455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5FB3C3-F78A-B104-A3ED-30241696D0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E553DAC7-90F3-9FE9-32B1-3E5CDCA4566E}"/>
              </a:ext>
            </a:extLst>
          </p:cNvPr>
          <p:cNvSpPr>
            <a:spLocks noGrp="1"/>
          </p:cNvSpPr>
          <p:nvPr>
            <p:ph type="sldNum" sz="quarter" idx="5"/>
          </p:nvPr>
        </p:nvSpPr>
        <p:spPr/>
        <p:txBody>
          <a:bodyPr/>
          <a:lstStyle/>
          <a:p>
            <a:fld id="{3FEBFE2F-2E48-4360-AE0E-E6B7D189CF60}" type="slidenum">
              <a:rPr lang="en-US" smtClean="0"/>
              <a:t>50</a:t>
            </a:fld>
            <a:endParaRPr lang="en-US"/>
          </a:p>
        </p:txBody>
      </p:sp>
    </p:spTree>
    <p:extLst>
      <p:ext uri="{BB962C8B-B14F-4D97-AF65-F5344CB8AC3E}">
        <p14:creationId xmlns:p14="http://schemas.microsoft.com/office/powerpoint/2010/main" val="2683387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BE29D-1BFF-9F24-7F0B-C3E2EA9F2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85E9D-49D0-25D7-82C5-FBA7ADE55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5758D-1413-336D-1E77-94BDA371A6C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73FD558B-8E76-D9AC-9DDF-A9AD134003CC}"/>
              </a:ext>
            </a:extLst>
          </p:cNvPr>
          <p:cNvSpPr>
            <a:spLocks noGrp="1"/>
          </p:cNvSpPr>
          <p:nvPr>
            <p:ph type="sldNum" sz="quarter" idx="5"/>
          </p:nvPr>
        </p:nvSpPr>
        <p:spPr/>
        <p:txBody>
          <a:bodyPr/>
          <a:lstStyle/>
          <a:p>
            <a:fld id="{3FEBFE2F-2E48-4360-AE0E-E6B7D189CF60}" type="slidenum">
              <a:rPr lang="en-US" smtClean="0"/>
              <a:t>51</a:t>
            </a:fld>
            <a:endParaRPr lang="en-US"/>
          </a:p>
        </p:txBody>
      </p:sp>
    </p:spTree>
    <p:extLst>
      <p:ext uri="{BB962C8B-B14F-4D97-AF65-F5344CB8AC3E}">
        <p14:creationId xmlns:p14="http://schemas.microsoft.com/office/powerpoint/2010/main" val="34342755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F3C5D-A46C-C702-1251-5E438AA90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589F5-AE04-9787-CE17-B9E2AB1EC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1C45C2-B992-55C8-E7F4-946E34B6F3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7DB2AD62-EA8E-F3F8-6B96-3DED9EF10B6D}"/>
              </a:ext>
            </a:extLst>
          </p:cNvPr>
          <p:cNvSpPr>
            <a:spLocks noGrp="1"/>
          </p:cNvSpPr>
          <p:nvPr>
            <p:ph type="sldNum" sz="quarter" idx="5"/>
          </p:nvPr>
        </p:nvSpPr>
        <p:spPr/>
        <p:txBody>
          <a:bodyPr/>
          <a:lstStyle/>
          <a:p>
            <a:fld id="{3FEBFE2F-2E48-4360-AE0E-E6B7D189CF60}" type="slidenum">
              <a:rPr lang="en-US" smtClean="0"/>
              <a:t>52</a:t>
            </a:fld>
            <a:endParaRPr lang="en-US"/>
          </a:p>
        </p:txBody>
      </p:sp>
    </p:spTree>
    <p:extLst>
      <p:ext uri="{BB962C8B-B14F-4D97-AF65-F5344CB8AC3E}">
        <p14:creationId xmlns:p14="http://schemas.microsoft.com/office/powerpoint/2010/main" val="20375567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C5DF3-5FC9-FD1B-F713-03B6D9895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EC836-6201-0B31-85E9-B2385F0345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357B4-BAA5-C3F9-3910-27A7687EF0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79D879-D348-255C-8790-B56F29E85BE2}"/>
              </a:ext>
            </a:extLst>
          </p:cNvPr>
          <p:cNvSpPr>
            <a:spLocks noGrp="1"/>
          </p:cNvSpPr>
          <p:nvPr>
            <p:ph type="sldNum" sz="quarter" idx="5"/>
          </p:nvPr>
        </p:nvSpPr>
        <p:spPr/>
        <p:txBody>
          <a:bodyPr/>
          <a:lstStyle/>
          <a:p>
            <a:fld id="{3FEBFE2F-2E48-4360-AE0E-E6B7D189CF60}" type="slidenum">
              <a:rPr lang="en-US" smtClean="0"/>
              <a:t>53</a:t>
            </a:fld>
            <a:endParaRPr lang="en-US"/>
          </a:p>
        </p:txBody>
      </p:sp>
    </p:spTree>
    <p:extLst>
      <p:ext uri="{BB962C8B-B14F-4D97-AF65-F5344CB8AC3E}">
        <p14:creationId xmlns:p14="http://schemas.microsoft.com/office/powerpoint/2010/main" val="1776263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F2BF-CD77-C031-CD47-878477D7A7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B0F06-BE7C-1D6E-B039-41968BE3C1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0E0BAB-DF41-06FB-4A8F-F20B2CC366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53FBA60F-33DB-8E98-87FF-484C59D75C07}"/>
              </a:ext>
            </a:extLst>
          </p:cNvPr>
          <p:cNvSpPr>
            <a:spLocks noGrp="1"/>
          </p:cNvSpPr>
          <p:nvPr>
            <p:ph type="sldNum" sz="quarter" idx="5"/>
          </p:nvPr>
        </p:nvSpPr>
        <p:spPr/>
        <p:txBody>
          <a:bodyPr/>
          <a:lstStyle/>
          <a:p>
            <a:fld id="{3FEBFE2F-2E48-4360-AE0E-E6B7D189CF60}" type="slidenum">
              <a:rPr lang="en-US" smtClean="0"/>
              <a:t>54</a:t>
            </a:fld>
            <a:endParaRPr lang="en-US"/>
          </a:p>
        </p:txBody>
      </p:sp>
    </p:spTree>
    <p:extLst>
      <p:ext uri="{BB962C8B-B14F-4D97-AF65-F5344CB8AC3E}">
        <p14:creationId xmlns:p14="http://schemas.microsoft.com/office/powerpoint/2010/main" val="525376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DBDF6-549A-8BE2-B40D-F15BCBFBE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B7F33-63D4-4A22-BDE0-8148F468F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366A1-57C8-7CD8-CC15-78CB9F8B0E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931EF636-8F6B-340F-A7C7-A7B8466A517F}"/>
              </a:ext>
            </a:extLst>
          </p:cNvPr>
          <p:cNvSpPr>
            <a:spLocks noGrp="1"/>
          </p:cNvSpPr>
          <p:nvPr>
            <p:ph type="sldNum" sz="quarter" idx="5"/>
          </p:nvPr>
        </p:nvSpPr>
        <p:spPr/>
        <p:txBody>
          <a:bodyPr/>
          <a:lstStyle/>
          <a:p>
            <a:fld id="{3FEBFE2F-2E48-4360-AE0E-E6B7D189CF60}" type="slidenum">
              <a:rPr lang="en-US" smtClean="0"/>
              <a:t>55</a:t>
            </a:fld>
            <a:endParaRPr lang="en-US"/>
          </a:p>
        </p:txBody>
      </p:sp>
    </p:spTree>
    <p:extLst>
      <p:ext uri="{BB962C8B-B14F-4D97-AF65-F5344CB8AC3E}">
        <p14:creationId xmlns:p14="http://schemas.microsoft.com/office/powerpoint/2010/main" val="844266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7783-892F-7D93-1B99-4409AE1D4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592A0-9515-B307-0288-7655048B4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75640-B637-877D-4F01-C1F4838620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B6E0DC0-0C78-1DE3-1654-200979F93FA9}"/>
              </a:ext>
            </a:extLst>
          </p:cNvPr>
          <p:cNvSpPr>
            <a:spLocks noGrp="1"/>
          </p:cNvSpPr>
          <p:nvPr>
            <p:ph type="sldNum" sz="quarter" idx="5"/>
          </p:nvPr>
        </p:nvSpPr>
        <p:spPr/>
        <p:txBody>
          <a:bodyPr/>
          <a:lstStyle/>
          <a:p>
            <a:fld id="{3FEBFE2F-2E48-4360-AE0E-E6B7D189CF60}" type="slidenum">
              <a:rPr lang="en-US" smtClean="0"/>
              <a:t>56</a:t>
            </a:fld>
            <a:endParaRPr lang="en-US"/>
          </a:p>
        </p:txBody>
      </p:sp>
    </p:spTree>
    <p:extLst>
      <p:ext uri="{BB962C8B-B14F-4D97-AF65-F5344CB8AC3E}">
        <p14:creationId xmlns:p14="http://schemas.microsoft.com/office/powerpoint/2010/main" val="3137332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0463D-7CB9-B230-D89E-1A12AF910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C0E71-AE77-3F0A-AB6C-E1E986191F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2B16-5D6B-3BC0-77D8-56A066805C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2E2219-9BFE-CADE-64DF-18B26781C675}"/>
              </a:ext>
            </a:extLst>
          </p:cNvPr>
          <p:cNvSpPr>
            <a:spLocks noGrp="1"/>
          </p:cNvSpPr>
          <p:nvPr>
            <p:ph type="sldNum" sz="quarter" idx="5"/>
          </p:nvPr>
        </p:nvSpPr>
        <p:spPr/>
        <p:txBody>
          <a:bodyPr/>
          <a:lstStyle/>
          <a:p>
            <a:fld id="{3FEBFE2F-2E48-4360-AE0E-E6B7D189CF60}" type="slidenum">
              <a:rPr lang="en-US" smtClean="0"/>
              <a:t>57</a:t>
            </a:fld>
            <a:endParaRPr lang="en-US"/>
          </a:p>
        </p:txBody>
      </p:sp>
    </p:spTree>
    <p:extLst>
      <p:ext uri="{BB962C8B-B14F-4D97-AF65-F5344CB8AC3E}">
        <p14:creationId xmlns:p14="http://schemas.microsoft.com/office/powerpoint/2010/main" val="2179604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85812-CF54-54B3-56BB-3C8DBEE33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FFAB50-2A7E-509E-3B04-323FC9F20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8EB6B8-4FB5-0300-6807-77623894B9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BE7915AE-F9DF-52E5-32F2-D47CCE3A5766}"/>
              </a:ext>
            </a:extLst>
          </p:cNvPr>
          <p:cNvSpPr>
            <a:spLocks noGrp="1"/>
          </p:cNvSpPr>
          <p:nvPr>
            <p:ph type="sldNum" sz="quarter" idx="5"/>
          </p:nvPr>
        </p:nvSpPr>
        <p:spPr/>
        <p:txBody>
          <a:bodyPr/>
          <a:lstStyle/>
          <a:p>
            <a:fld id="{3FEBFE2F-2E48-4360-AE0E-E6B7D189CF60}" type="slidenum">
              <a:rPr lang="en-US" smtClean="0"/>
              <a:t>58</a:t>
            </a:fld>
            <a:endParaRPr lang="en-US"/>
          </a:p>
        </p:txBody>
      </p:sp>
    </p:spTree>
    <p:extLst>
      <p:ext uri="{BB962C8B-B14F-4D97-AF65-F5344CB8AC3E}">
        <p14:creationId xmlns:p14="http://schemas.microsoft.com/office/powerpoint/2010/main" val="3522360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BFD9A-1F35-C373-9755-7AC37B998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D2C2D-FC62-4AC0-DD58-C1E5DFC07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3ED55-A575-4C17-C5DB-DC699C712A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2AA9623D-D38F-13A1-C5DA-D267D8C9B42A}"/>
              </a:ext>
            </a:extLst>
          </p:cNvPr>
          <p:cNvSpPr>
            <a:spLocks noGrp="1"/>
          </p:cNvSpPr>
          <p:nvPr>
            <p:ph type="sldNum" sz="quarter" idx="5"/>
          </p:nvPr>
        </p:nvSpPr>
        <p:spPr/>
        <p:txBody>
          <a:bodyPr/>
          <a:lstStyle/>
          <a:p>
            <a:fld id="{3FEBFE2F-2E48-4360-AE0E-E6B7D189CF60}" type="slidenum">
              <a:rPr lang="en-US" smtClean="0"/>
              <a:t>59</a:t>
            </a:fld>
            <a:endParaRPr lang="en-US"/>
          </a:p>
        </p:txBody>
      </p:sp>
    </p:spTree>
    <p:extLst>
      <p:ext uri="{BB962C8B-B14F-4D97-AF65-F5344CB8AC3E}">
        <p14:creationId xmlns:p14="http://schemas.microsoft.com/office/powerpoint/2010/main" val="397335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6D94C-FD8B-A5BE-EDB9-EFF6270F2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6AD49-2214-78FD-715F-F63DF995F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E1CF8-AA70-7A0E-7757-B93A0333D8F1}"/>
              </a:ext>
            </a:extLst>
          </p:cNvPr>
          <p:cNvSpPr>
            <a:spLocks noGrp="1"/>
          </p:cNvSpPr>
          <p:nvPr>
            <p:ph type="body" idx="1"/>
          </p:nvPr>
        </p:nvSpPr>
        <p:spPr/>
        <p:txBody>
          <a:bodyPr/>
          <a:lstStyle/>
          <a:p>
            <a:pPr>
              <a:buNone/>
            </a:pPr>
            <a:r>
              <a:rPr lang="en-US" dirty="0"/>
              <a:t>"The increasing integration of IoT devices into daily operations has raised serious security concerns—especially regarding DDoS attacks, which can disrupt entire networks with overwhelming traffic. Traditional countermeasures often rely on centralized infrastructure, which is unsuitable for IoT environments due to scalability and trust limitations.</a:t>
            </a:r>
          </a:p>
          <a:p>
            <a:r>
              <a:rPr lang="en-US" dirty="0"/>
              <a:t>In this work, we explore how combining Machine Learning for anomaly detection with Blockchain for decentralized trust can provide a more resilient and scalable solution."</a:t>
            </a:r>
          </a:p>
        </p:txBody>
      </p:sp>
      <p:sp>
        <p:nvSpPr>
          <p:cNvPr id="4" name="Slide Number Placeholder 3">
            <a:extLst>
              <a:ext uri="{FF2B5EF4-FFF2-40B4-BE49-F238E27FC236}">
                <a16:creationId xmlns:a16="http://schemas.microsoft.com/office/drawing/2014/main" id="{76704F6A-742E-994D-7A3B-F751B14D7014}"/>
              </a:ext>
            </a:extLst>
          </p:cNvPr>
          <p:cNvSpPr>
            <a:spLocks noGrp="1"/>
          </p:cNvSpPr>
          <p:nvPr>
            <p:ph type="sldNum" sz="quarter" idx="5"/>
          </p:nvPr>
        </p:nvSpPr>
        <p:spPr/>
        <p:txBody>
          <a:bodyPr/>
          <a:lstStyle/>
          <a:p>
            <a:fld id="{3FEBFE2F-2E48-4360-AE0E-E6B7D189CF60}" type="slidenum">
              <a:rPr lang="en-US" smtClean="0"/>
              <a:t>6</a:t>
            </a:fld>
            <a:endParaRPr lang="en-US"/>
          </a:p>
        </p:txBody>
      </p:sp>
    </p:spTree>
    <p:extLst>
      <p:ext uri="{BB962C8B-B14F-4D97-AF65-F5344CB8AC3E}">
        <p14:creationId xmlns:p14="http://schemas.microsoft.com/office/powerpoint/2010/main" val="22811326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76525-3E61-FB11-0E60-518159BDC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7CC8B1-046A-773F-DD28-8F8A6DAEA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43A22-3990-2E15-6C37-F2B4D2758D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4C8D856D-D557-9C70-50D2-30C8DD24BF48}"/>
              </a:ext>
            </a:extLst>
          </p:cNvPr>
          <p:cNvSpPr>
            <a:spLocks noGrp="1"/>
          </p:cNvSpPr>
          <p:nvPr>
            <p:ph type="sldNum" sz="quarter" idx="5"/>
          </p:nvPr>
        </p:nvSpPr>
        <p:spPr/>
        <p:txBody>
          <a:bodyPr/>
          <a:lstStyle/>
          <a:p>
            <a:fld id="{3FEBFE2F-2E48-4360-AE0E-E6B7D189CF60}" type="slidenum">
              <a:rPr lang="en-US" smtClean="0"/>
              <a:t>60</a:t>
            </a:fld>
            <a:endParaRPr lang="en-US"/>
          </a:p>
        </p:txBody>
      </p:sp>
    </p:spTree>
    <p:extLst>
      <p:ext uri="{BB962C8B-B14F-4D97-AF65-F5344CB8AC3E}">
        <p14:creationId xmlns:p14="http://schemas.microsoft.com/office/powerpoint/2010/main" val="12186011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CA46A-9D52-4602-4B4B-336DFD12C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E8009-D3D5-40CE-909F-0017D9DB0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EA99A0-080B-4F5C-0B08-5D02FD3AA3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C71A67A6-2389-941B-1B72-4B1AD77FB741}"/>
              </a:ext>
            </a:extLst>
          </p:cNvPr>
          <p:cNvSpPr>
            <a:spLocks noGrp="1"/>
          </p:cNvSpPr>
          <p:nvPr>
            <p:ph type="sldNum" sz="quarter" idx="5"/>
          </p:nvPr>
        </p:nvSpPr>
        <p:spPr/>
        <p:txBody>
          <a:bodyPr/>
          <a:lstStyle/>
          <a:p>
            <a:fld id="{3FEBFE2F-2E48-4360-AE0E-E6B7D189CF60}" type="slidenum">
              <a:rPr lang="en-US" smtClean="0"/>
              <a:t>61</a:t>
            </a:fld>
            <a:endParaRPr lang="en-US"/>
          </a:p>
        </p:txBody>
      </p:sp>
    </p:spTree>
    <p:extLst>
      <p:ext uri="{BB962C8B-B14F-4D97-AF65-F5344CB8AC3E}">
        <p14:creationId xmlns:p14="http://schemas.microsoft.com/office/powerpoint/2010/main" val="795505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B698F-9655-F767-0C82-7E7D49D945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3D4F5-1D2E-E538-E19C-5907932A6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AEED7-B190-49BA-2E7D-694922FA68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E6C43CF7-023F-B001-25F0-DA8ED989560D}"/>
              </a:ext>
            </a:extLst>
          </p:cNvPr>
          <p:cNvSpPr>
            <a:spLocks noGrp="1"/>
          </p:cNvSpPr>
          <p:nvPr>
            <p:ph type="sldNum" sz="quarter" idx="5"/>
          </p:nvPr>
        </p:nvSpPr>
        <p:spPr/>
        <p:txBody>
          <a:bodyPr/>
          <a:lstStyle/>
          <a:p>
            <a:fld id="{3FEBFE2F-2E48-4360-AE0E-E6B7D189CF60}" type="slidenum">
              <a:rPr lang="en-US" smtClean="0"/>
              <a:t>62</a:t>
            </a:fld>
            <a:endParaRPr lang="en-US"/>
          </a:p>
        </p:txBody>
      </p:sp>
    </p:spTree>
    <p:extLst>
      <p:ext uri="{BB962C8B-B14F-4D97-AF65-F5344CB8AC3E}">
        <p14:creationId xmlns:p14="http://schemas.microsoft.com/office/powerpoint/2010/main" val="20521164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2874E-4559-4497-C151-01A2E2FC5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868700-15DC-8C39-036B-DDC76FE9F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C56C4-4691-BCFE-74C6-B0B65D5D49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54858868-4940-66CC-7040-E7B13CFA4682}"/>
              </a:ext>
            </a:extLst>
          </p:cNvPr>
          <p:cNvSpPr>
            <a:spLocks noGrp="1"/>
          </p:cNvSpPr>
          <p:nvPr>
            <p:ph type="sldNum" sz="quarter" idx="5"/>
          </p:nvPr>
        </p:nvSpPr>
        <p:spPr/>
        <p:txBody>
          <a:bodyPr/>
          <a:lstStyle/>
          <a:p>
            <a:fld id="{3FEBFE2F-2E48-4360-AE0E-E6B7D189CF60}" type="slidenum">
              <a:rPr lang="en-US" smtClean="0"/>
              <a:t>63</a:t>
            </a:fld>
            <a:endParaRPr lang="en-US"/>
          </a:p>
        </p:txBody>
      </p:sp>
    </p:spTree>
    <p:extLst>
      <p:ext uri="{BB962C8B-B14F-4D97-AF65-F5344CB8AC3E}">
        <p14:creationId xmlns:p14="http://schemas.microsoft.com/office/powerpoint/2010/main" val="30201120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41682-6582-D3CA-C929-E908A8751D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9EF1D-0510-872D-69C9-F5F6CFD580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F56EBF-47AB-6DF6-3347-821284D115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45C3DFB-1129-4B56-AF5D-D7D1810DC12D}"/>
              </a:ext>
            </a:extLst>
          </p:cNvPr>
          <p:cNvSpPr>
            <a:spLocks noGrp="1"/>
          </p:cNvSpPr>
          <p:nvPr>
            <p:ph type="sldNum" sz="quarter" idx="5"/>
          </p:nvPr>
        </p:nvSpPr>
        <p:spPr/>
        <p:txBody>
          <a:bodyPr/>
          <a:lstStyle/>
          <a:p>
            <a:fld id="{3FEBFE2F-2E48-4360-AE0E-E6B7D189CF60}" type="slidenum">
              <a:rPr lang="en-US" smtClean="0"/>
              <a:t>64</a:t>
            </a:fld>
            <a:endParaRPr lang="en-US"/>
          </a:p>
        </p:txBody>
      </p:sp>
    </p:spTree>
    <p:extLst>
      <p:ext uri="{BB962C8B-B14F-4D97-AF65-F5344CB8AC3E}">
        <p14:creationId xmlns:p14="http://schemas.microsoft.com/office/powerpoint/2010/main" val="3228142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36BF-5161-46E9-96AF-83D8994E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2E6C70-51F7-C8CA-DBE6-CB9BC3AF98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59E05-3A1A-7AEA-358C-C9A991975F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EAE9470A-35A7-B63C-99E3-E20ACADAB9F2}"/>
              </a:ext>
            </a:extLst>
          </p:cNvPr>
          <p:cNvSpPr>
            <a:spLocks noGrp="1"/>
          </p:cNvSpPr>
          <p:nvPr>
            <p:ph type="sldNum" sz="quarter" idx="5"/>
          </p:nvPr>
        </p:nvSpPr>
        <p:spPr/>
        <p:txBody>
          <a:bodyPr/>
          <a:lstStyle/>
          <a:p>
            <a:fld id="{3FEBFE2F-2E48-4360-AE0E-E6B7D189CF60}" type="slidenum">
              <a:rPr lang="en-US" smtClean="0"/>
              <a:t>65</a:t>
            </a:fld>
            <a:endParaRPr lang="en-US"/>
          </a:p>
        </p:txBody>
      </p:sp>
    </p:spTree>
    <p:extLst>
      <p:ext uri="{BB962C8B-B14F-4D97-AF65-F5344CB8AC3E}">
        <p14:creationId xmlns:p14="http://schemas.microsoft.com/office/powerpoint/2010/main" val="3129867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4DDB4-DBB4-B459-3BA3-D9330B9835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B2030-CC1C-01CD-BEEA-08C8E03BA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5AE11-7239-5976-0334-C80B27EDA78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5867B6DA-CB9B-8DF1-5F19-CFC41DE9410E}"/>
              </a:ext>
            </a:extLst>
          </p:cNvPr>
          <p:cNvSpPr>
            <a:spLocks noGrp="1"/>
          </p:cNvSpPr>
          <p:nvPr>
            <p:ph type="sldNum" sz="quarter" idx="5"/>
          </p:nvPr>
        </p:nvSpPr>
        <p:spPr/>
        <p:txBody>
          <a:bodyPr/>
          <a:lstStyle/>
          <a:p>
            <a:fld id="{3FEBFE2F-2E48-4360-AE0E-E6B7D189CF60}" type="slidenum">
              <a:rPr lang="en-US" smtClean="0"/>
              <a:t>66</a:t>
            </a:fld>
            <a:endParaRPr lang="en-US"/>
          </a:p>
        </p:txBody>
      </p:sp>
    </p:spTree>
    <p:extLst>
      <p:ext uri="{BB962C8B-B14F-4D97-AF65-F5344CB8AC3E}">
        <p14:creationId xmlns:p14="http://schemas.microsoft.com/office/powerpoint/2010/main" val="2476334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EBFE2F-2E48-4360-AE0E-E6B7D189CF60}" type="slidenum">
              <a:rPr lang="en-US" smtClean="0"/>
              <a:t>75</a:t>
            </a:fld>
            <a:endParaRPr lang="en-US" dirty="0"/>
          </a:p>
        </p:txBody>
      </p:sp>
    </p:spTree>
    <p:extLst>
      <p:ext uri="{BB962C8B-B14F-4D97-AF65-F5344CB8AC3E}">
        <p14:creationId xmlns:p14="http://schemas.microsoft.com/office/powerpoint/2010/main" val="10006231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412E0-40B5-E552-BEB1-59F7FE75B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7D7B7-B7DB-90B0-B3C3-39CB906C41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0DFDC-977D-1677-6100-EF904C0728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0406F4-EFE0-6ECB-7A0D-66188EF2D109}"/>
              </a:ext>
            </a:extLst>
          </p:cNvPr>
          <p:cNvSpPr>
            <a:spLocks noGrp="1"/>
          </p:cNvSpPr>
          <p:nvPr>
            <p:ph type="sldNum" sz="quarter" idx="5"/>
          </p:nvPr>
        </p:nvSpPr>
        <p:spPr/>
        <p:txBody>
          <a:bodyPr/>
          <a:lstStyle/>
          <a:p>
            <a:fld id="{3FEBFE2F-2E48-4360-AE0E-E6B7D189CF60}" type="slidenum">
              <a:rPr lang="en-US" smtClean="0"/>
              <a:t>76</a:t>
            </a:fld>
            <a:endParaRPr lang="en-US"/>
          </a:p>
        </p:txBody>
      </p:sp>
    </p:spTree>
    <p:extLst>
      <p:ext uri="{BB962C8B-B14F-4D97-AF65-F5344CB8AC3E}">
        <p14:creationId xmlns:p14="http://schemas.microsoft.com/office/powerpoint/2010/main" val="36768800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B48E0-152C-6AA0-7A2B-4DE32FBCA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6A3F0-7EAB-0398-148C-8C01517B7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77759-28CA-EFA9-EF6D-C97243D308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ED377613-1E08-6B1E-8510-FD39F7977B22}"/>
              </a:ext>
            </a:extLst>
          </p:cNvPr>
          <p:cNvSpPr>
            <a:spLocks noGrp="1"/>
          </p:cNvSpPr>
          <p:nvPr>
            <p:ph type="sldNum" sz="quarter" idx="5"/>
          </p:nvPr>
        </p:nvSpPr>
        <p:spPr/>
        <p:txBody>
          <a:bodyPr/>
          <a:lstStyle/>
          <a:p>
            <a:fld id="{3FEBFE2F-2E48-4360-AE0E-E6B7D189CF60}" type="slidenum">
              <a:rPr lang="en-US" smtClean="0"/>
              <a:t>77</a:t>
            </a:fld>
            <a:endParaRPr lang="en-US"/>
          </a:p>
        </p:txBody>
      </p:sp>
    </p:spTree>
    <p:extLst>
      <p:ext uri="{BB962C8B-B14F-4D97-AF65-F5344CB8AC3E}">
        <p14:creationId xmlns:p14="http://schemas.microsoft.com/office/powerpoint/2010/main" val="2831919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1146E-3B54-0773-817D-2CE7E5711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7EE90C-864D-DC60-82C9-FA1222AB5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F4608-C44F-477E-A91C-8E0568E83996}"/>
              </a:ext>
            </a:extLst>
          </p:cNvPr>
          <p:cNvSpPr>
            <a:spLocks noGrp="1"/>
          </p:cNvSpPr>
          <p:nvPr>
            <p:ph type="body" idx="1"/>
          </p:nvPr>
        </p:nvSpPr>
        <p:spPr/>
        <p:txBody>
          <a:bodyPr/>
          <a:lstStyle/>
          <a:p>
            <a:pPr>
              <a:buNone/>
            </a:pPr>
            <a:r>
              <a:rPr lang="en-US" dirty="0"/>
              <a:t>"The increasing integration of IoT devices into daily operations has raised serious security concerns—especially regarding DDoS attacks, which can disrupt entire networks with overwhelming traffic. Traditional countermeasures often rely on centralized infrastructure, which is unsuitable for IoT environments due to scalability and trust limitations.</a:t>
            </a:r>
          </a:p>
          <a:p>
            <a:r>
              <a:rPr lang="en-US" dirty="0"/>
              <a:t>In this work, we explore how combining Machine Learning for anomaly detection with Blockchain for decentralized trust can provide a more resilient and scalable solution."</a:t>
            </a:r>
          </a:p>
        </p:txBody>
      </p:sp>
      <p:sp>
        <p:nvSpPr>
          <p:cNvPr id="4" name="Slide Number Placeholder 3">
            <a:extLst>
              <a:ext uri="{FF2B5EF4-FFF2-40B4-BE49-F238E27FC236}">
                <a16:creationId xmlns:a16="http://schemas.microsoft.com/office/drawing/2014/main" id="{F0946840-D929-356C-E4D0-70A378BFFF2E}"/>
              </a:ext>
            </a:extLst>
          </p:cNvPr>
          <p:cNvSpPr>
            <a:spLocks noGrp="1"/>
          </p:cNvSpPr>
          <p:nvPr>
            <p:ph type="sldNum" sz="quarter" idx="5"/>
          </p:nvPr>
        </p:nvSpPr>
        <p:spPr/>
        <p:txBody>
          <a:bodyPr/>
          <a:lstStyle/>
          <a:p>
            <a:fld id="{3FEBFE2F-2E48-4360-AE0E-E6B7D189CF60}" type="slidenum">
              <a:rPr lang="en-US" smtClean="0"/>
              <a:t>7</a:t>
            </a:fld>
            <a:endParaRPr lang="en-US"/>
          </a:p>
        </p:txBody>
      </p:sp>
    </p:spTree>
    <p:extLst>
      <p:ext uri="{BB962C8B-B14F-4D97-AF65-F5344CB8AC3E}">
        <p14:creationId xmlns:p14="http://schemas.microsoft.com/office/powerpoint/2010/main" val="2757767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83477-191A-188A-D9CE-C2635D0F8D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3653B-BFC8-73FA-3497-3BD5B2F57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1CEAAC-CE89-097B-4FBF-9FBF602994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F20D42D-CE70-D3E0-286C-DF6D873747E5}"/>
              </a:ext>
            </a:extLst>
          </p:cNvPr>
          <p:cNvSpPr>
            <a:spLocks noGrp="1"/>
          </p:cNvSpPr>
          <p:nvPr>
            <p:ph type="sldNum" sz="quarter" idx="5"/>
          </p:nvPr>
        </p:nvSpPr>
        <p:spPr/>
        <p:txBody>
          <a:bodyPr/>
          <a:lstStyle/>
          <a:p>
            <a:fld id="{3FEBFE2F-2E48-4360-AE0E-E6B7D189CF60}" type="slidenum">
              <a:rPr lang="en-US" smtClean="0"/>
              <a:t>78</a:t>
            </a:fld>
            <a:endParaRPr lang="en-US"/>
          </a:p>
        </p:txBody>
      </p:sp>
    </p:spTree>
    <p:extLst>
      <p:ext uri="{BB962C8B-B14F-4D97-AF65-F5344CB8AC3E}">
        <p14:creationId xmlns:p14="http://schemas.microsoft.com/office/powerpoint/2010/main" val="2682750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8A8F5-6143-96F3-642B-43B4D07F3C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8479F2-99C3-5260-7CC3-DE923296D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2CB5C-3D5E-439D-E39D-946C325D7C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C6822694-8761-A569-8E14-8ED01DCCCF8B}"/>
              </a:ext>
            </a:extLst>
          </p:cNvPr>
          <p:cNvSpPr>
            <a:spLocks noGrp="1"/>
          </p:cNvSpPr>
          <p:nvPr>
            <p:ph type="sldNum" sz="quarter" idx="5"/>
          </p:nvPr>
        </p:nvSpPr>
        <p:spPr/>
        <p:txBody>
          <a:bodyPr/>
          <a:lstStyle/>
          <a:p>
            <a:fld id="{3FEBFE2F-2E48-4360-AE0E-E6B7D189CF60}" type="slidenum">
              <a:rPr lang="en-US" smtClean="0"/>
              <a:t>79</a:t>
            </a:fld>
            <a:endParaRPr lang="en-US"/>
          </a:p>
        </p:txBody>
      </p:sp>
    </p:spTree>
    <p:extLst>
      <p:ext uri="{BB962C8B-B14F-4D97-AF65-F5344CB8AC3E}">
        <p14:creationId xmlns:p14="http://schemas.microsoft.com/office/powerpoint/2010/main" val="34109941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652CB-C3C9-327C-D4D1-7EA097A42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FDE7C-54A1-917B-92D5-68360B24D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38455-7A53-3686-C353-0EC3B1A413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CCDA3EB-6C11-E4B7-086B-E6F6E8A6D7F1}"/>
              </a:ext>
            </a:extLst>
          </p:cNvPr>
          <p:cNvSpPr>
            <a:spLocks noGrp="1"/>
          </p:cNvSpPr>
          <p:nvPr>
            <p:ph type="sldNum" sz="quarter" idx="5"/>
          </p:nvPr>
        </p:nvSpPr>
        <p:spPr/>
        <p:txBody>
          <a:bodyPr/>
          <a:lstStyle/>
          <a:p>
            <a:fld id="{3FEBFE2F-2E48-4360-AE0E-E6B7D189CF60}" type="slidenum">
              <a:rPr lang="en-US" smtClean="0"/>
              <a:t>80</a:t>
            </a:fld>
            <a:endParaRPr lang="en-US"/>
          </a:p>
        </p:txBody>
      </p:sp>
    </p:spTree>
    <p:extLst>
      <p:ext uri="{BB962C8B-B14F-4D97-AF65-F5344CB8AC3E}">
        <p14:creationId xmlns:p14="http://schemas.microsoft.com/office/powerpoint/2010/main" val="29749171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7C6E0-18B5-5853-FFB1-BFFB0C529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0A443-7943-76B8-87D9-DC1CE9ECB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47AF7-A515-3233-3A1F-F0E7907B6C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D1DB47C0-8283-A25C-635F-86ECAC66F15C}"/>
              </a:ext>
            </a:extLst>
          </p:cNvPr>
          <p:cNvSpPr>
            <a:spLocks noGrp="1"/>
          </p:cNvSpPr>
          <p:nvPr>
            <p:ph type="sldNum" sz="quarter" idx="5"/>
          </p:nvPr>
        </p:nvSpPr>
        <p:spPr/>
        <p:txBody>
          <a:bodyPr/>
          <a:lstStyle/>
          <a:p>
            <a:fld id="{3FEBFE2F-2E48-4360-AE0E-E6B7D189CF60}" type="slidenum">
              <a:rPr lang="en-US" smtClean="0"/>
              <a:t>81</a:t>
            </a:fld>
            <a:endParaRPr lang="en-US"/>
          </a:p>
        </p:txBody>
      </p:sp>
    </p:spTree>
    <p:extLst>
      <p:ext uri="{BB962C8B-B14F-4D97-AF65-F5344CB8AC3E}">
        <p14:creationId xmlns:p14="http://schemas.microsoft.com/office/powerpoint/2010/main" val="15555422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F1521-B014-D87D-73C8-4355AD2445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5A5155-A38E-2A89-2B5C-6EF01911C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B9E53-5E1B-2C84-DF38-4DF9AB0693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3E0D4DDF-D74D-914F-C469-28270D921408}"/>
              </a:ext>
            </a:extLst>
          </p:cNvPr>
          <p:cNvSpPr>
            <a:spLocks noGrp="1"/>
          </p:cNvSpPr>
          <p:nvPr>
            <p:ph type="sldNum" sz="quarter" idx="5"/>
          </p:nvPr>
        </p:nvSpPr>
        <p:spPr/>
        <p:txBody>
          <a:bodyPr/>
          <a:lstStyle/>
          <a:p>
            <a:fld id="{3FEBFE2F-2E48-4360-AE0E-E6B7D189CF60}" type="slidenum">
              <a:rPr lang="en-US" smtClean="0"/>
              <a:t>82</a:t>
            </a:fld>
            <a:endParaRPr lang="en-US"/>
          </a:p>
        </p:txBody>
      </p:sp>
    </p:spTree>
    <p:extLst>
      <p:ext uri="{BB962C8B-B14F-4D97-AF65-F5344CB8AC3E}">
        <p14:creationId xmlns:p14="http://schemas.microsoft.com/office/powerpoint/2010/main" val="1407189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28C90-B1C4-5B8E-CEB0-A383E82F3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52CFE7-4621-8963-10C4-7E233AAEE3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308665-20FB-67AF-D03E-64C72539F1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FD59044D-DA5C-8B16-854A-856506E99FA5}"/>
              </a:ext>
            </a:extLst>
          </p:cNvPr>
          <p:cNvSpPr>
            <a:spLocks noGrp="1"/>
          </p:cNvSpPr>
          <p:nvPr>
            <p:ph type="sldNum" sz="quarter" idx="5"/>
          </p:nvPr>
        </p:nvSpPr>
        <p:spPr/>
        <p:txBody>
          <a:bodyPr/>
          <a:lstStyle/>
          <a:p>
            <a:fld id="{3FEBFE2F-2E48-4360-AE0E-E6B7D189CF60}" type="slidenum">
              <a:rPr lang="en-US" smtClean="0"/>
              <a:t>83</a:t>
            </a:fld>
            <a:endParaRPr lang="en-US"/>
          </a:p>
        </p:txBody>
      </p:sp>
    </p:spTree>
    <p:extLst>
      <p:ext uri="{BB962C8B-B14F-4D97-AF65-F5344CB8AC3E}">
        <p14:creationId xmlns:p14="http://schemas.microsoft.com/office/powerpoint/2010/main" val="15335846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286EB-363B-0E6F-AEB7-AD6D6A30C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9487B7-58E3-C83F-2900-A7E5121A39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ACA2D-FD17-B1B4-DD09-9A6625119B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FBACB92E-3CFA-A488-470D-D65326F3577E}"/>
              </a:ext>
            </a:extLst>
          </p:cNvPr>
          <p:cNvSpPr>
            <a:spLocks noGrp="1"/>
          </p:cNvSpPr>
          <p:nvPr>
            <p:ph type="sldNum" sz="quarter" idx="5"/>
          </p:nvPr>
        </p:nvSpPr>
        <p:spPr/>
        <p:txBody>
          <a:bodyPr/>
          <a:lstStyle/>
          <a:p>
            <a:fld id="{3FEBFE2F-2E48-4360-AE0E-E6B7D189CF60}" type="slidenum">
              <a:rPr lang="en-US" smtClean="0"/>
              <a:t>84</a:t>
            </a:fld>
            <a:endParaRPr lang="en-US"/>
          </a:p>
        </p:txBody>
      </p:sp>
    </p:spTree>
    <p:extLst>
      <p:ext uri="{BB962C8B-B14F-4D97-AF65-F5344CB8AC3E}">
        <p14:creationId xmlns:p14="http://schemas.microsoft.com/office/powerpoint/2010/main" val="11776537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4439B-4AD5-9DC8-8071-2D746D920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339B1-BF8E-08AA-1DDC-D6FFDEFB3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1B1C0-CE42-A68E-4D50-74451574B2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5B39AB-B686-4F61-7927-41A14CA428DF}"/>
              </a:ext>
            </a:extLst>
          </p:cNvPr>
          <p:cNvSpPr>
            <a:spLocks noGrp="1"/>
          </p:cNvSpPr>
          <p:nvPr>
            <p:ph type="sldNum" sz="quarter" idx="5"/>
          </p:nvPr>
        </p:nvSpPr>
        <p:spPr/>
        <p:txBody>
          <a:bodyPr/>
          <a:lstStyle/>
          <a:p>
            <a:fld id="{3FEBFE2F-2E48-4360-AE0E-E6B7D189CF60}" type="slidenum">
              <a:rPr lang="en-US" smtClean="0"/>
              <a:t>85</a:t>
            </a:fld>
            <a:endParaRPr lang="en-US"/>
          </a:p>
        </p:txBody>
      </p:sp>
    </p:spTree>
    <p:extLst>
      <p:ext uri="{BB962C8B-B14F-4D97-AF65-F5344CB8AC3E}">
        <p14:creationId xmlns:p14="http://schemas.microsoft.com/office/powerpoint/2010/main" val="39843262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242B3-C3EE-4D5F-EB4F-7348657D43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0511C-A190-40B1-4FAE-C48228B21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B84BA-41DC-986C-99C5-D072E5DABD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234BE577-6521-4A39-EFC6-5160F13D00CF}"/>
              </a:ext>
            </a:extLst>
          </p:cNvPr>
          <p:cNvSpPr>
            <a:spLocks noGrp="1"/>
          </p:cNvSpPr>
          <p:nvPr>
            <p:ph type="sldNum" sz="quarter" idx="5"/>
          </p:nvPr>
        </p:nvSpPr>
        <p:spPr/>
        <p:txBody>
          <a:bodyPr/>
          <a:lstStyle/>
          <a:p>
            <a:fld id="{3FEBFE2F-2E48-4360-AE0E-E6B7D189CF60}" type="slidenum">
              <a:rPr lang="en-US" smtClean="0"/>
              <a:t>89</a:t>
            </a:fld>
            <a:endParaRPr lang="en-US"/>
          </a:p>
        </p:txBody>
      </p:sp>
    </p:spTree>
    <p:extLst>
      <p:ext uri="{BB962C8B-B14F-4D97-AF65-F5344CB8AC3E}">
        <p14:creationId xmlns:p14="http://schemas.microsoft.com/office/powerpoint/2010/main" val="27938730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41DFD-9ED5-DBAD-AB47-C5BC667E8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09D974-986E-2F90-AB9D-FC7FCD838D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554A2D-BB98-AF75-03BA-C69CE8DD93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6D72B8-7DA4-B537-E763-908E734536D9}"/>
              </a:ext>
            </a:extLst>
          </p:cNvPr>
          <p:cNvSpPr>
            <a:spLocks noGrp="1"/>
          </p:cNvSpPr>
          <p:nvPr>
            <p:ph type="sldNum" sz="quarter" idx="5"/>
          </p:nvPr>
        </p:nvSpPr>
        <p:spPr/>
        <p:txBody>
          <a:bodyPr/>
          <a:lstStyle/>
          <a:p>
            <a:fld id="{3FEBFE2F-2E48-4360-AE0E-E6B7D189CF60}" type="slidenum">
              <a:rPr lang="en-US" smtClean="0"/>
              <a:t>90</a:t>
            </a:fld>
            <a:endParaRPr lang="en-US"/>
          </a:p>
        </p:txBody>
      </p:sp>
    </p:spTree>
    <p:extLst>
      <p:ext uri="{BB962C8B-B14F-4D97-AF65-F5344CB8AC3E}">
        <p14:creationId xmlns:p14="http://schemas.microsoft.com/office/powerpoint/2010/main" val="152918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8121-FE9C-EF55-D1A1-DB1955708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ACB45-7D60-18D7-A6D3-07439701D0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5ECBC4-E110-2AFC-9BE1-813481261F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4DF211-6BAD-2245-08D7-426A68E9E0F4}"/>
              </a:ext>
            </a:extLst>
          </p:cNvPr>
          <p:cNvSpPr>
            <a:spLocks noGrp="1"/>
          </p:cNvSpPr>
          <p:nvPr>
            <p:ph type="sldNum" sz="quarter" idx="5"/>
          </p:nvPr>
        </p:nvSpPr>
        <p:spPr/>
        <p:txBody>
          <a:bodyPr/>
          <a:lstStyle/>
          <a:p>
            <a:fld id="{3FEBFE2F-2E48-4360-AE0E-E6B7D189CF60}" type="slidenum">
              <a:rPr lang="en-US" smtClean="0"/>
              <a:t>8</a:t>
            </a:fld>
            <a:endParaRPr lang="en-US"/>
          </a:p>
        </p:txBody>
      </p:sp>
    </p:spTree>
    <p:extLst>
      <p:ext uri="{BB962C8B-B14F-4D97-AF65-F5344CB8AC3E}">
        <p14:creationId xmlns:p14="http://schemas.microsoft.com/office/powerpoint/2010/main" val="33764827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47997-AA1A-951D-8C53-12BE4DC25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80874-A7E0-3A14-8AC2-1C4697CDC4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C39D1-55C4-DB27-F486-F86AF82E95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68CD3E-AF00-8317-AE03-A7B838BEF0DF}"/>
              </a:ext>
            </a:extLst>
          </p:cNvPr>
          <p:cNvSpPr>
            <a:spLocks noGrp="1"/>
          </p:cNvSpPr>
          <p:nvPr>
            <p:ph type="sldNum" sz="quarter" idx="5"/>
          </p:nvPr>
        </p:nvSpPr>
        <p:spPr/>
        <p:txBody>
          <a:bodyPr/>
          <a:lstStyle/>
          <a:p>
            <a:fld id="{3FEBFE2F-2E48-4360-AE0E-E6B7D189CF60}" type="slidenum">
              <a:rPr lang="en-US" smtClean="0"/>
              <a:t>92</a:t>
            </a:fld>
            <a:endParaRPr lang="en-US"/>
          </a:p>
        </p:txBody>
      </p:sp>
    </p:spTree>
    <p:extLst>
      <p:ext uri="{BB962C8B-B14F-4D97-AF65-F5344CB8AC3E}">
        <p14:creationId xmlns:p14="http://schemas.microsoft.com/office/powerpoint/2010/main" val="693046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11F77-F453-D5C5-EA50-2C6E0E8EB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A68F8-4121-7221-F42E-6534E6212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6B1F2-BE9D-56D9-2212-91844C64D7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347052-EA28-4135-E4CE-9C7F8AB5EE38}"/>
              </a:ext>
            </a:extLst>
          </p:cNvPr>
          <p:cNvSpPr>
            <a:spLocks noGrp="1"/>
          </p:cNvSpPr>
          <p:nvPr>
            <p:ph type="sldNum" sz="quarter" idx="5"/>
          </p:nvPr>
        </p:nvSpPr>
        <p:spPr/>
        <p:txBody>
          <a:bodyPr/>
          <a:lstStyle/>
          <a:p>
            <a:fld id="{3FEBFE2F-2E48-4360-AE0E-E6B7D189CF60}" type="slidenum">
              <a:rPr lang="en-US" smtClean="0"/>
              <a:t>94</a:t>
            </a:fld>
            <a:endParaRPr lang="en-US"/>
          </a:p>
        </p:txBody>
      </p:sp>
    </p:spTree>
    <p:extLst>
      <p:ext uri="{BB962C8B-B14F-4D97-AF65-F5344CB8AC3E}">
        <p14:creationId xmlns:p14="http://schemas.microsoft.com/office/powerpoint/2010/main" val="30575563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6515F-37BE-6D5A-9DE4-5C06E5D4C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168A93-0D02-05BE-58A0-13A1018DF4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C9682-8BAA-7D46-7C8E-72664638D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C3301D-D7A2-BE87-1CBF-77FFF99D124A}"/>
              </a:ext>
            </a:extLst>
          </p:cNvPr>
          <p:cNvSpPr>
            <a:spLocks noGrp="1"/>
          </p:cNvSpPr>
          <p:nvPr>
            <p:ph type="sldNum" sz="quarter" idx="5"/>
          </p:nvPr>
        </p:nvSpPr>
        <p:spPr/>
        <p:txBody>
          <a:bodyPr/>
          <a:lstStyle/>
          <a:p>
            <a:fld id="{3FEBFE2F-2E48-4360-AE0E-E6B7D189CF60}" type="slidenum">
              <a:rPr lang="en-US" smtClean="0"/>
              <a:t>96</a:t>
            </a:fld>
            <a:endParaRPr lang="en-US"/>
          </a:p>
        </p:txBody>
      </p:sp>
    </p:spTree>
    <p:extLst>
      <p:ext uri="{BB962C8B-B14F-4D97-AF65-F5344CB8AC3E}">
        <p14:creationId xmlns:p14="http://schemas.microsoft.com/office/powerpoint/2010/main" val="41516851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2EDB0-7846-D691-0B4A-C8D9E673F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EB563-6C0F-1220-D365-7586438F3F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D44C8-D8A4-6F2C-BEA4-C54ADE6FB6B3}"/>
              </a:ext>
            </a:extLst>
          </p:cNvPr>
          <p:cNvSpPr>
            <a:spLocks noGrp="1"/>
          </p:cNvSpPr>
          <p:nvPr>
            <p:ph type="body" idx="1"/>
          </p:nvPr>
        </p:nvSpPr>
        <p:spPr/>
        <p:txBody>
          <a:bodyPr/>
          <a:lstStyle/>
          <a:p>
            <a:r>
              <a:rPr lang="en-US" dirty="0"/>
              <a:t>I received my bachelor and master of science in 2010 and 2017 respectively</a:t>
            </a:r>
          </a:p>
          <a:p>
            <a:r>
              <a:rPr lang="en-US" dirty="0"/>
              <a:t>During this time, I have been a graduate teaching and research associate. </a:t>
            </a:r>
          </a:p>
          <a:p>
            <a:endParaRPr lang="en-US" dirty="0"/>
          </a:p>
          <a:p>
            <a:r>
              <a:rPr lang="en-US" dirty="0"/>
              <a:t>Since then, I have joined OSU at ECE as a Ph.D. student.</a:t>
            </a:r>
          </a:p>
          <a:p>
            <a:endParaRPr lang="en-US" dirty="0"/>
          </a:p>
          <a:p>
            <a:r>
              <a:rPr lang="en-US" dirty="0"/>
              <a:t>My interests include wireless communications and information theory. In particular, security and privacy of communication and information systems.</a:t>
            </a:r>
          </a:p>
        </p:txBody>
      </p:sp>
      <p:sp>
        <p:nvSpPr>
          <p:cNvPr id="4" name="Slide Number Placeholder 3">
            <a:extLst>
              <a:ext uri="{FF2B5EF4-FFF2-40B4-BE49-F238E27FC236}">
                <a16:creationId xmlns:a16="http://schemas.microsoft.com/office/drawing/2014/main" id="{D323DFAF-CF03-45ED-7724-F99FC43C7DAE}"/>
              </a:ext>
            </a:extLst>
          </p:cNvPr>
          <p:cNvSpPr>
            <a:spLocks noGrp="1"/>
          </p:cNvSpPr>
          <p:nvPr>
            <p:ph type="sldNum" sz="quarter" idx="5"/>
          </p:nvPr>
        </p:nvSpPr>
        <p:spPr/>
        <p:txBody>
          <a:bodyPr/>
          <a:lstStyle/>
          <a:p>
            <a:fld id="{3FEBFE2F-2E48-4360-AE0E-E6B7D189CF60}" type="slidenum">
              <a:rPr lang="en-US" smtClean="0"/>
              <a:t>101</a:t>
            </a:fld>
            <a:endParaRPr lang="en-US"/>
          </a:p>
        </p:txBody>
      </p:sp>
    </p:spTree>
    <p:extLst>
      <p:ext uri="{BB962C8B-B14F-4D97-AF65-F5344CB8AC3E}">
        <p14:creationId xmlns:p14="http://schemas.microsoft.com/office/powerpoint/2010/main" val="30302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received my bachelor and master of science in 2010 and 2017 respectively</a:t>
            </a:r>
          </a:p>
          <a:p>
            <a:r>
              <a:rPr lang="en-US" dirty="0"/>
              <a:t>During this time, I have been a graduate teaching and research associate. </a:t>
            </a:r>
          </a:p>
          <a:p>
            <a:endParaRPr lang="en-US" dirty="0"/>
          </a:p>
          <a:p>
            <a:r>
              <a:rPr lang="en-US" dirty="0"/>
              <a:t>Since then, I have joined OSU at ECE as a Ph.D. student.</a:t>
            </a:r>
          </a:p>
          <a:p>
            <a:endParaRPr lang="en-US" dirty="0"/>
          </a:p>
          <a:p>
            <a:r>
              <a:rPr lang="en-US" dirty="0"/>
              <a:t>My interests include wireless communications and information theory. In particular, security and privacy of communication and information systems.</a:t>
            </a:r>
          </a:p>
        </p:txBody>
      </p:sp>
      <p:sp>
        <p:nvSpPr>
          <p:cNvPr id="4" name="Slide Number Placeholder 3"/>
          <p:cNvSpPr>
            <a:spLocks noGrp="1"/>
          </p:cNvSpPr>
          <p:nvPr>
            <p:ph type="sldNum" sz="quarter" idx="5"/>
          </p:nvPr>
        </p:nvSpPr>
        <p:spPr/>
        <p:txBody>
          <a:bodyPr/>
          <a:lstStyle/>
          <a:p>
            <a:fld id="{3FEBFE2F-2E48-4360-AE0E-E6B7D189CF60}" type="slidenum">
              <a:rPr lang="en-US" smtClean="0"/>
              <a:t>103</a:t>
            </a:fld>
            <a:endParaRPr lang="en-US"/>
          </a:p>
        </p:txBody>
      </p:sp>
    </p:spTree>
    <p:extLst>
      <p:ext uri="{BB962C8B-B14F-4D97-AF65-F5344CB8AC3E}">
        <p14:creationId xmlns:p14="http://schemas.microsoft.com/office/powerpoint/2010/main" val="14538104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received my bachelor and master of science in 2010 and 2017 respectively</a:t>
            </a:r>
          </a:p>
          <a:p>
            <a:r>
              <a:rPr lang="en-US" dirty="0"/>
              <a:t>During this time, I have been a graduate teaching and research associate. </a:t>
            </a:r>
          </a:p>
          <a:p>
            <a:endParaRPr lang="en-US" dirty="0"/>
          </a:p>
          <a:p>
            <a:r>
              <a:rPr lang="en-US" dirty="0"/>
              <a:t>Since then, I have joined OSU at ECE as a Ph.D. student.</a:t>
            </a:r>
          </a:p>
          <a:p>
            <a:endParaRPr lang="en-US" dirty="0"/>
          </a:p>
          <a:p>
            <a:r>
              <a:rPr lang="en-US" dirty="0"/>
              <a:t>My interests include wireless communications and information theory. In particular, security and privacy of communication and information systems.</a:t>
            </a:r>
          </a:p>
        </p:txBody>
      </p:sp>
      <p:sp>
        <p:nvSpPr>
          <p:cNvPr id="4" name="Slide Number Placeholder 3"/>
          <p:cNvSpPr>
            <a:spLocks noGrp="1"/>
          </p:cNvSpPr>
          <p:nvPr>
            <p:ph type="sldNum" sz="quarter" idx="5"/>
          </p:nvPr>
        </p:nvSpPr>
        <p:spPr/>
        <p:txBody>
          <a:bodyPr/>
          <a:lstStyle/>
          <a:p>
            <a:fld id="{3FEBFE2F-2E48-4360-AE0E-E6B7D189CF60}" type="slidenum">
              <a:rPr lang="en-US" smtClean="0"/>
              <a:t>104</a:t>
            </a:fld>
            <a:endParaRPr lang="en-US"/>
          </a:p>
        </p:txBody>
      </p:sp>
    </p:spTree>
    <p:extLst>
      <p:ext uri="{BB962C8B-B14F-4D97-AF65-F5344CB8AC3E}">
        <p14:creationId xmlns:p14="http://schemas.microsoft.com/office/powerpoint/2010/main" val="421414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E6ACA-7679-14E7-6D65-95CF582704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C46C1-9CDA-5A93-F5D9-119D0BF38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678BB-1034-CC1A-E445-4BB72A6AD9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2.2.3</a:t>
            </a:r>
          </a:p>
          <a:p>
            <a:endParaRPr lang="en-US" dirty="0"/>
          </a:p>
        </p:txBody>
      </p:sp>
      <p:sp>
        <p:nvSpPr>
          <p:cNvPr id="4" name="Slide Number Placeholder 3">
            <a:extLst>
              <a:ext uri="{FF2B5EF4-FFF2-40B4-BE49-F238E27FC236}">
                <a16:creationId xmlns:a16="http://schemas.microsoft.com/office/drawing/2014/main" id="{4D8F96AA-1DCF-8883-4165-471F5CB09DBE}"/>
              </a:ext>
            </a:extLst>
          </p:cNvPr>
          <p:cNvSpPr>
            <a:spLocks noGrp="1"/>
          </p:cNvSpPr>
          <p:nvPr>
            <p:ph type="sldNum" sz="quarter" idx="5"/>
          </p:nvPr>
        </p:nvSpPr>
        <p:spPr/>
        <p:txBody>
          <a:bodyPr/>
          <a:lstStyle/>
          <a:p>
            <a:fld id="{3FEBFE2F-2E48-4360-AE0E-E6B7D189CF60}" type="slidenum">
              <a:rPr lang="en-US" smtClean="0"/>
              <a:t>9</a:t>
            </a:fld>
            <a:endParaRPr lang="en-US"/>
          </a:p>
        </p:txBody>
      </p:sp>
    </p:spTree>
    <p:extLst>
      <p:ext uri="{BB962C8B-B14F-4D97-AF65-F5344CB8AC3E}">
        <p14:creationId xmlns:p14="http://schemas.microsoft.com/office/powerpoint/2010/main" val="1655654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F470C-DA6F-4095-8C93-C780005E56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880C50-2620-4509-967F-7374EA927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3AE6E3E-B331-41D2-A0CA-EB16B2E0322B}"/>
              </a:ext>
            </a:extLst>
          </p:cNvPr>
          <p:cNvSpPr>
            <a:spLocks noGrp="1"/>
          </p:cNvSpPr>
          <p:nvPr>
            <p:ph type="dt" sz="half" idx="10"/>
          </p:nvPr>
        </p:nvSpPr>
        <p:spPr/>
        <p:txBody>
          <a:bodyPr/>
          <a:lstStyle/>
          <a:p>
            <a:fld id="{65BB6D0B-8F8E-476B-8462-31C860A897E2}" type="datetime1">
              <a:rPr lang="en-US" smtClean="0"/>
              <a:t>6/22/25</a:t>
            </a:fld>
            <a:endParaRPr lang="en-US" dirty="0"/>
          </a:p>
        </p:txBody>
      </p:sp>
      <p:sp>
        <p:nvSpPr>
          <p:cNvPr id="5" name="Footer Placeholder 4">
            <a:extLst>
              <a:ext uri="{FF2B5EF4-FFF2-40B4-BE49-F238E27FC236}">
                <a16:creationId xmlns:a16="http://schemas.microsoft.com/office/drawing/2014/main" id="{46107A18-4F15-454D-A4B4-20818745432C}"/>
              </a:ext>
            </a:extLst>
          </p:cNvPr>
          <p:cNvSpPr>
            <a:spLocks noGrp="1"/>
          </p:cNvSpPr>
          <p:nvPr>
            <p:ph type="ftr" sz="quarter" idx="11"/>
          </p:nvPr>
        </p:nvSpPr>
        <p:spPr/>
        <p:txBody>
          <a:bodyPr/>
          <a:lstStyle/>
          <a:p>
            <a:endParaRPr lang="en-US" dirty="0"/>
          </a:p>
        </p:txBody>
      </p:sp>
      <p:sp>
        <p:nvSpPr>
          <p:cNvPr id="7" name="Slide Number Placeholder 5">
            <a:extLst>
              <a:ext uri="{FF2B5EF4-FFF2-40B4-BE49-F238E27FC236}">
                <a16:creationId xmlns:a16="http://schemas.microsoft.com/office/drawing/2014/main" id="{EDFDCACF-6AFC-8043-5445-FC486E891A60}"/>
              </a:ext>
            </a:extLst>
          </p:cNvPr>
          <p:cNvSpPr txBox="1">
            <a:spLocks/>
          </p:cNvSpPr>
          <p:nvPr userDrawn="1"/>
        </p:nvSpPr>
        <p:spPr>
          <a:xfrm>
            <a:off x="9448800" y="620972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BB8566-07F3-4359-B7E8-5860E79360AF}" type="slidenum">
              <a:rPr lang="en-US" smtClean="0"/>
              <a:t>‹#›</a:t>
            </a:fld>
            <a:r>
              <a:rPr lang="en-US" dirty="0"/>
              <a:t>/114</a:t>
            </a:r>
          </a:p>
        </p:txBody>
      </p:sp>
    </p:spTree>
    <p:extLst>
      <p:ext uri="{BB962C8B-B14F-4D97-AF65-F5344CB8AC3E}">
        <p14:creationId xmlns:p14="http://schemas.microsoft.com/office/powerpoint/2010/main" val="3160774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DCF7-8A2C-4366-8167-21BE0B9AF8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26D66-1408-4B16-91FD-A1819D63BC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1F6A5-8F6C-4ADE-8EA4-5FABDFBE3C5E}"/>
              </a:ext>
            </a:extLst>
          </p:cNvPr>
          <p:cNvSpPr>
            <a:spLocks noGrp="1"/>
          </p:cNvSpPr>
          <p:nvPr>
            <p:ph type="dt" sz="half" idx="10"/>
          </p:nvPr>
        </p:nvSpPr>
        <p:spPr/>
        <p:txBody>
          <a:bodyPr/>
          <a:lstStyle/>
          <a:p>
            <a:fld id="{ED24B7B7-1DE0-47F0-94CA-7C488C2BFA95}" type="datetime1">
              <a:rPr lang="en-US" smtClean="0"/>
              <a:t>6/22/25</a:t>
            </a:fld>
            <a:endParaRPr lang="en-US" dirty="0"/>
          </a:p>
        </p:txBody>
      </p:sp>
      <p:sp>
        <p:nvSpPr>
          <p:cNvPr id="5" name="Footer Placeholder 4">
            <a:extLst>
              <a:ext uri="{FF2B5EF4-FFF2-40B4-BE49-F238E27FC236}">
                <a16:creationId xmlns:a16="http://schemas.microsoft.com/office/drawing/2014/main" id="{2A0046F5-CC50-4424-A573-B90C17A402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164B543-2666-48D3-B8F7-FB46C304F4E4}"/>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114831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DF28E-0101-4431-8AEB-214F2E25A3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653B35-8D26-421C-B9BE-32462F324D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3BF564-7A64-46DC-BAC0-E179DD8C0634}"/>
              </a:ext>
            </a:extLst>
          </p:cNvPr>
          <p:cNvSpPr>
            <a:spLocks noGrp="1"/>
          </p:cNvSpPr>
          <p:nvPr>
            <p:ph type="dt" sz="half" idx="10"/>
          </p:nvPr>
        </p:nvSpPr>
        <p:spPr/>
        <p:txBody>
          <a:bodyPr/>
          <a:lstStyle/>
          <a:p>
            <a:fld id="{26FEF367-D4A5-4558-AC0E-8C44FBBA764B}" type="datetime1">
              <a:rPr lang="en-US" smtClean="0"/>
              <a:t>6/22/25</a:t>
            </a:fld>
            <a:endParaRPr lang="en-US" dirty="0"/>
          </a:p>
        </p:txBody>
      </p:sp>
      <p:sp>
        <p:nvSpPr>
          <p:cNvPr id="5" name="Footer Placeholder 4">
            <a:extLst>
              <a:ext uri="{FF2B5EF4-FFF2-40B4-BE49-F238E27FC236}">
                <a16:creationId xmlns:a16="http://schemas.microsoft.com/office/drawing/2014/main" id="{4508B6B2-2148-4EA5-AC8E-20C4F64108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4A700-788A-4BCC-8176-B43E1660E447}"/>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3982488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34383-868A-1EA1-B8F1-5F3C772D7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A670EE-4546-0CF0-D06E-8CFD021382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1368F9-25DF-2196-2BD7-899D983257FB}"/>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EE316950-BA60-41DD-6E94-54C54B327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D4FFD-6370-42FC-800C-FD054322F478}"/>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3558551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D1AB-AE41-B702-9676-88A60E83A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261773-801C-5B04-423B-6CC86F106E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34955-8CC1-7670-232D-CA3D5ED65843}"/>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992D359F-785B-E659-16B9-3D147A9CE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07E8A-5BFC-AF48-EE39-A3ED6D1B2402}"/>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1376961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E18D-E2D4-90F8-CF4D-66875C2068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0F749A-5B07-77F6-E693-C96E84A6649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542636-D86C-B139-E194-5BE7DA1449CF}"/>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481462B8-5F54-4AE2-DACB-A5A39605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7CD11-2E77-DD4A-ECC3-F792DDBD01BE}"/>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3725805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2311-9CF8-DE89-9739-4E8BB60B5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67ABD7-9D5C-876A-5045-D01DE5287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4D88D9-ACE4-B450-8B98-751687BC4E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927DC-04FB-DF52-248F-02C99127E78E}"/>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6" name="Footer Placeholder 5">
            <a:extLst>
              <a:ext uri="{FF2B5EF4-FFF2-40B4-BE49-F238E27FC236}">
                <a16:creationId xmlns:a16="http://schemas.microsoft.com/office/drawing/2014/main" id="{54CDCCB8-9A34-F1F9-0127-46485A49A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64DA13-1E7D-52FB-F9A9-DF5243F94626}"/>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104262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745B1-D19D-439B-255A-94C9E769A1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E43A59-5B1F-39A7-3CAE-B11BAF40EA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7FC70D-206E-F148-5012-10B54D5F96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D8F730-012A-12B1-32B3-7A5F3D630A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86B7DB-2946-BEF2-7745-EB6181DBF4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E6CB1A-6AA7-D6BB-1E3C-922487D42C6A}"/>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8" name="Footer Placeholder 7">
            <a:extLst>
              <a:ext uri="{FF2B5EF4-FFF2-40B4-BE49-F238E27FC236}">
                <a16:creationId xmlns:a16="http://schemas.microsoft.com/office/drawing/2014/main" id="{D53E6248-AABD-F4C6-CBF1-40CC61D5D0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A4A6F3-25C8-CA73-15DF-47078D8F4080}"/>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2574563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FED2-7F94-33BA-1F8F-920994CF4E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DA3C92-151B-1ECF-7BC3-BFFB3A6C34DE}"/>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4" name="Footer Placeholder 3">
            <a:extLst>
              <a:ext uri="{FF2B5EF4-FFF2-40B4-BE49-F238E27FC236}">
                <a16:creationId xmlns:a16="http://schemas.microsoft.com/office/drawing/2014/main" id="{1E5B4B79-B6FA-5121-32E2-5AF0F9198C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3FEBA6-77E1-8C07-838B-BC0F8CEEFE7B}"/>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2068099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DEF87-C23F-438E-C951-9E55F740FDE1}"/>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3" name="Footer Placeholder 2">
            <a:extLst>
              <a:ext uri="{FF2B5EF4-FFF2-40B4-BE49-F238E27FC236}">
                <a16:creationId xmlns:a16="http://schemas.microsoft.com/office/drawing/2014/main" id="{0FFCF64E-3730-6CEB-3000-313E04BFD7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241C16-9BA6-5B32-F1B0-9AE5CF0E75ED}"/>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2006829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EFCC-A848-1EEC-78FC-44710D146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634AF4-5D56-3B12-A88E-BB844A4388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DE721A-8AA2-1CAC-C843-58B460B1A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2B20AE-469D-9470-C3F8-3786A0753625}"/>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6" name="Footer Placeholder 5">
            <a:extLst>
              <a:ext uri="{FF2B5EF4-FFF2-40B4-BE49-F238E27FC236}">
                <a16:creationId xmlns:a16="http://schemas.microsoft.com/office/drawing/2014/main" id="{92F79D8C-4BAD-B44A-98A7-A0FF754B56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096E30-D5DC-9544-7418-70350C5DA2B5}"/>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2604040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9F49-C8DA-49E0-ABFC-46511B412F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93B07-F11F-4495-9B23-F4074BBF0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E80095-82EC-41AD-BC7D-DDC1FBAD38ED}"/>
              </a:ext>
            </a:extLst>
          </p:cNvPr>
          <p:cNvSpPr>
            <a:spLocks noGrp="1"/>
          </p:cNvSpPr>
          <p:nvPr>
            <p:ph type="dt" sz="half" idx="10"/>
          </p:nvPr>
        </p:nvSpPr>
        <p:spPr/>
        <p:txBody>
          <a:bodyPr/>
          <a:lstStyle/>
          <a:p>
            <a:fld id="{DE6E614F-B611-4DC1-811B-ADE87B9E1909}" type="datetime1">
              <a:rPr lang="en-US" smtClean="0"/>
              <a:t>6/22/25</a:t>
            </a:fld>
            <a:endParaRPr lang="en-US" dirty="0"/>
          </a:p>
        </p:txBody>
      </p:sp>
      <p:sp>
        <p:nvSpPr>
          <p:cNvPr id="5" name="Footer Placeholder 4">
            <a:extLst>
              <a:ext uri="{FF2B5EF4-FFF2-40B4-BE49-F238E27FC236}">
                <a16:creationId xmlns:a16="http://schemas.microsoft.com/office/drawing/2014/main" id="{33E58CFF-9A92-416D-BC03-1F4D345713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315C0C-0692-439C-BCAF-4EBE567D8B3C}"/>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60549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B575-4817-1E4F-0033-498B4AE517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94796-FA17-B0FB-10A8-39DFBF4CB7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945549-F127-F78C-AEF2-790A1E76B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44DC0-3406-482A-896D-EEC2C7DA129D}"/>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6" name="Footer Placeholder 5">
            <a:extLst>
              <a:ext uri="{FF2B5EF4-FFF2-40B4-BE49-F238E27FC236}">
                <a16:creationId xmlns:a16="http://schemas.microsoft.com/office/drawing/2014/main" id="{CE93A1A4-DE1A-F49B-8F82-B37DFA213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E1CB8-66D6-D026-6865-1F04CB9A8167}"/>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1852007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24B1-5913-54DC-501C-D7BC99F709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7E4695-6225-BDD4-A524-1F5D28C310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40333-CB32-B464-6B73-4E2436FF1E80}"/>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1F763C39-4DC8-140E-BC06-23D3B6934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7B1819-D52C-9209-5205-3770B13D56FE}"/>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3083341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6FF7B-7B5C-3BEC-84E9-233E408516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FEF3B3-0BD4-88F6-2839-B2E7566862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9BF82-CF88-0005-E799-3E3C8D085DFB}"/>
              </a:ext>
            </a:extLst>
          </p:cNvPr>
          <p:cNvSpPr>
            <a:spLocks noGrp="1"/>
          </p:cNvSpPr>
          <p:nvPr>
            <p:ph type="dt" sz="half" idx="10"/>
          </p:nvPr>
        </p:nvSpPr>
        <p:spPr/>
        <p:txBody>
          <a:body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00650E8A-6233-9B36-8D55-258235901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44314-7B97-4271-1E54-7D38E08A5394}"/>
              </a:ext>
            </a:extLst>
          </p:cNvPr>
          <p:cNvSpPr>
            <a:spLocks noGrp="1"/>
          </p:cNvSpPr>
          <p:nvPr>
            <p:ph type="sldNum" sz="quarter" idx="12"/>
          </p:nvPr>
        </p:nvSpPr>
        <p:spPr/>
        <p:txBody>
          <a:bodyPr/>
          <a:lstStyle/>
          <a:p>
            <a:fld id="{366E678D-84C7-4526-9999-C6C35A102FCE}" type="slidenum">
              <a:rPr lang="en-US" smtClean="0"/>
              <a:t>‹#›</a:t>
            </a:fld>
            <a:endParaRPr lang="en-US"/>
          </a:p>
        </p:txBody>
      </p:sp>
    </p:spTree>
    <p:extLst>
      <p:ext uri="{BB962C8B-B14F-4D97-AF65-F5344CB8AC3E}">
        <p14:creationId xmlns:p14="http://schemas.microsoft.com/office/powerpoint/2010/main" val="253129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82A0-B6CB-4404-B883-8720F41D99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077473-46BC-4796-9DA7-CBE37FCC33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27D2A4-E209-40A5-8189-B6B5BECD9EFA}"/>
              </a:ext>
            </a:extLst>
          </p:cNvPr>
          <p:cNvSpPr>
            <a:spLocks noGrp="1"/>
          </p:cNvSpPr>
          <p:nvPr>
            <p:ph type="dt" sz="half" idx="10"/>
          </p:nvPr>
        </p:nvSpPr>
        <p:spPr/>
        <p:txBody>
          <a:bodyPr/>
          <a:lstStyle/>
          <a:p>
            <a:fld id="{0A32C9D3-A545-422C-8B09-FBF245C7CA0D}" type="datetime1">
              <a:rPr lang="en-US" smtClean="0"/>
              <a:t>6/22/25</a:t>
            </a:fld>
            <a:endParaRPr lang="en-US" dirty="0"/>
          </a:p>
        </p:txBody>
      </p:sp>
      <p:sp>
        <p:nvSpPr>
          <p:cNvPr id="5" name="Footer Placeholder 4">
            <a:extLst>
              <a:ext uri="{FF2B5EF4-FFF2-40B4-BE49-F238E27FC236}">
                <a16:creationId xmlns:a16="http://schemas.microsoft.com/office/drawing/2014/main" id="{519253C3-EE73-497B-AA98-BB3AA23AE8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22FCCB-F1BD-458D-9106-162EB443D1F4}"/>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1910917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4632-0BB9-4120-8F77-CA12927846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0DBA0C-54C5-40C3-8398-850216972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55DACD-ECAD-4D23-A2DF-1863C2E12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229631-34EC-40F8-95B5-8DC186491277}"/>
              </a:ext>
            </a:extLst>
          </p:cNvPr>
          <p:cNvSpPr>
            <a:spLocks noGrp="1"/>
          </p:cNvSpPr>
          <p:nvPr>
            <p:ph type="dt" sz="half" idx="10"/>
          </p:nvPr>
        </p:nvSpPr>
        <p:spPr/>
        <p:txBody>
          <a:bodyPr/>
          <a:lstStyle/>
          <a:p>
            <a:fld id="{E67D6611-07C7-4712-A483-6B89BD0FFC65}" type="datetime1">
              <a:rPr lang="en-US" smtClean="0"/>
              <a:t>6/22/25</a:t>
            </a:fld>
            <a:endParaRPr lang="en-US" dirty="0"/>
          </a:p>
        </p:txBody>
      </p:sp>
      <p:sp>
        <p:nvSpPr>
          <p:cNvPr id="6" name="Footer Placeholder 5">
            <a:extLst>
              <a:ext uri="{FF2B5EF4-FFF2-40B4-BE49-F238E27FC236}">
                <a16:creationId xmlns:a16="http://schemas.microsoft.com/office/drawing/2014/main" id="{D59CDB94-E802-47E1-8AFE-6C3BB5A7AF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DD4D23-49D6-47FA-8C8D-FF29B718D196}"/>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2799314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8583-0D5E-41F3-A63B-60934601C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BA3282-BA19-4286-A08F-CDDFEC9CEB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C27A21-36D4-45AD-A124-EFADEA354C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386DCC-770D-4EB9-B3A4-BF444182BB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5670E6-0241-4335-B1C6-734ABC8239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65D10-60EC-42A8-978C-9C995447901C}"/>
              </a:ext>
            </a:extLst>
          </p:cNvPr>
          <p:cNvSpPr>
            <a:spLocks noGrp="1"/>
          </p:cNvSpPr>
          <p:nvPr>
            <p:ph type="dt" sz="half" idx="10"/>
          </p:nvPr>
        </p:nvSpPr>
        <p:spPr/>
        <p:txBody>
          <a:bodyPr/>
          <a:lstStyle/>
          <a:p>
            <a:fld id="{FF0E1693-2B76-47DC-B299-B94391B659BA}" type="datetime1">
              <a:rPr lang="en-US" smtClean="0"/>
              <a:t>6/22/25</a:t>
            </a:fld>
            <a:endParaRPr lang="en-US" dirty="0"/>
          </a:p>
        </p:txBody>
      </p:sp>
      <p:sp>
        <p:nvSpPr>
          <p:cNvPr id="8" name="Footer Placeholder 7">
            <a:extLst>
              <a:ext uri="{FF2B5EF4-FFF2-40B4-BE49-F238E27FC236}">
                <a16:creationId xmlns:a16="http://schemas.microsoft.com/office/drawing/2014/main" id="{156EFBDA-BE84-49E8-8391-6C407D6A622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AEC85F4-5C83-4E81-B81B-90F657B3BE15}"/>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2121446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CD68-CBA8-451B-A647-12C4580CFB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100FCD-3201-4028-857F-70E1C6F18D67}"/>
              </a:ext>
            </a:extLst>
          </p:cNvPr>
          <p:cNvSpPr>
            <a:spLocks noGrp="1"/>
          </p:cNvSpPr>
          <p:nvPr>
            <p:ph type="dt" sz="half" idx="10"/>
          </p:nvPr>
        </p:nvSpPr>
        <p:spPr/>
        <p:txBody>
          <a:bodyPr/>
          <a:lstStyle/>
          <a:p>
            <a:fld id="{F6229C9E-7B9E-456F-B2A3-13F0C987F74F}" type="datetime1">
              <a:rPr lang="en-US" smtClean="0"/>
              <a:t>6/22/25</a:t>
            </a:fld>
            <a:endParaRPr lang="en-US" dirty="0"/>
          </a:p>
        </p:txBody>
      </p:sp>
      <p:sp>
        <p:nvSpPr>
          <p:cNvPr id="4" name="Footer Placeholder 3">
            <a:extLst>
              <a:ext uri="{FF2B5EF4-FFF2-40B4-BE49-F238E27FC236}">
                <a16:creationId xmlns:a16="http://schemas.microsoft.com/office/drawing/2014/main" id="{B1598491-F3FB-498C-9D43-15331221CC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9D650B-1E04-447B-99A1-C72AB16C4009}"/>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184811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8E81B-CD55-402D-8F5A-73307D7002D8}"/>
              </a:ext>
            </a:extLst>
          </p:cNvPr>
          <p:cNvSpPr>
            <a:spLocks noGrp="1"/>
          </p:cNvSpPr>
          <p:nvPr>
            <p:ph type="dt" sz="half" idx="10"/>
          </p:nvPr>
        </p:nvSpPr>
        <p:spPr/>
        <p:txBody>
          <a:bodyPr/>
          <a:lstStyle/>
          <a:p>
            <a:fld id="{937F8241-C7BB-4823-98FB-7F8C01B81862}" type="datetime1">
              <a:rPr lang="en-US" smtClean="0"/>
              <a:t>6/22/25</a:t>
            </a:fld>
            <a:endParaRPr lang="en-US" dirty="0"/>
          </a:p>
        </p:txBody>
      </p:sp>
      <p:sp>
        <p:nvSpPr>
          <p:cNvPr id="3" name="Footer Placeholder 2">
            <a:extLst>
              <a:ext uri="{FF2B5EF4-FFF2-40B4-BE49-F238E27FC236}">
                <a16:creationId xmlns:a16="http://schemas.microsoft.com/office/drawing/2014/main" id="{08F281A0-77F4-4196-AC8B-1C7B142C96C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42A85C5-D281-4778-AA78-A6A5E3AA0066}"/>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43985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6BBC-9ABA-47DA-94FF-0E19B8A25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4A5A3D-76ED-4806-A55D-501494952D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C69A76-9E66-4F03-AF1F-CA1EA235B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67F3C-80BD-4AEA-AB52-E8D7975350CE}"/>
              </a:ext>
            </a:extLst>
          </p:cNvPr>
          <p:cNvSpPr>
            <a:spLocks noGrp="1"/>
          </p:cNvSpPr>
          <p:nvPr>
            <p:ph type="dt" sz="half" idx="10"/>
          </p:nvPr>
        </p:nvSpPr>
        <p:spPr/>
        <p:txBody>
          <a:bodyPr/>
          <a:lstStyle/>
          <a:p>
            <a:fld id="{509DB58F-A91C-4F6F-B8B5-C82FF952265E}" type="datetime1">
              <a:rPr lang="en-US" smtClean="0"/>
              <a:t>6/22/25</a:t>
            </a:fld>
            <a:endParaRPr lang="en-US" dirty="0"/>
          </a:p>
        </p:txBody>
      </p:sp>
      <p:sp>
        <p:nvSpPr>
          <p:cNvPr id="6" name="Footer Placeholder 5">
            <a:extLst>
              <a:ext uri="{FF2B5EF4-FFF2-40B4-BE49-F238E27FC236}">
                <a16:creationId xmlns:a16="http://schemas.microsoft.com/office/drawing/2014/main" id="{C7EE2D2F-5EF5-4AE8-933B-943B9D62BE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980117-6E2A-47B0-BABB-84B95BA5C18F}"/>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193604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F9A42-F8C6-4A0A-8451-CFD321F29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5EED28-6614-4A0B-9CE3-4FD2690253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3153A0C-A3AC-4F78-AF58-3DCDE1ABF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FF68E-B79A-4FAD-9EC4-BA922AAA8916}"/>
              </a:ext>
            </a:extLst>
          </p:cNvPr>
          <p:cNvSpPr>
            <a:spLocks noGrp="1"/>
          </p:cNvSpPr>
          <p:nvPr>
            <p:ph type="dt" sz="half" idx="10"/>
          </p:nvPr>
        </p:nvSpPr>
        <p:spPr/>
        <p:txBody>
          <a:bodyPr/>
          <a:lstStyle/>
          <a:p>
            <a:fld id="{468742D1-83B5-4A2B-A5ED-3F0918858E08}" type="datetime1">
              <a:rPr lang="en-US" smtClean="0"/>
              <a:t>6/22/25</a:t>
            </a:fld>
            <a:endParaRPr lang="en-US" dirty="0"/>
          </a:p>
        </p:txBody>
      </p:sp>
      <p:sp>
        <p:nvSpPr>
          <p:cNvPr id="6" name="Footer Placeholder 5">
            <a:extLst>
              <a:ext uri="{FF2B5EF4-FFF2-40B4-BE49-F238E27FC236}">
                <a16:creationId xmlns:a16="http://schemas.microsoft.com/office/drawing/2014/main" id="{947F0780-3F42-4109-AF08-9DC0600A09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A0E36C-A238-4D19-9F2F-28F4065AA92E}"/>
              </a:ext>
            </a:extLst>
          </p:cNvPr>
          <p:cNvSpPr>
            <a:spLocks noGrp="1"/>
          </p:cNvSpPr>
          <p:nvPr>
            <p:ph type="sldNum" sz="quarter" idx="12"/>
          </p:nvPr>
        </p:nvSpPr>
        <p:spPr>
          <a:xfrm>
            <a:off x="9293887" y="6356349"/>
            <a:ext cx="2743200" cy="365125"/>
          </a:xfrm>
          <a:prstGeom prst="rect">
            <a:avLst/>
          </a:prstGeom>
        </p:spPr>
        <p:txBody>
          <a:bodyPr/>
          <a:lstStyle/>
          <a:p>
            <a:fld id="{3052C1A0-4547-4F79-A4C6-64B8D3454A34}" type="slidenum">
              <a:rPr lang="en-US" smtClean="0"/>
              <a:t>‹#›</a:t>
            </a:fld>
            <a:endParaRPr lang="en-US" dirty="0"/>
          </a:p>
        </p:txBody>
      </p:sp>
    </p:spTree>
    <p:extLst>
      <p:ext uri="{BB962C8B-B14F-4D97-AF65-F5344CB8AC3E}">
        <p14:creationId xmlns:p14="http://schemas.microsoft.com/office/powerpoint/2010/main" val="313385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FFCA11-1EE1-4AF2-862F-29F5864E96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0BF89-5334-4963-8AAE-9700A607DA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8F12D-EBA9-4839-8FE1-BF52C6E24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DC6CAD-9ABA-4B8B-95EF-1874C6798AEC}" type="datetime1">
              <a:rPr lang="en-US" smtClean="0"/>
              <a:t>6/22/25</a:t>
            </a:fld>
            <a:endParaRPr lang="en-US"/>
          </a:p>
        </p:txBody>
      </p:sp>
      <p:sp>
        <p:nvSpPr>
          <p:cNvPr id="5" name="Footer Placeholder 4">
            <a:extLst>
              <a:ext uri="{FF2B5EF4-FFF2-40B4-BE49-F238E27FC236}">
                <a16:creationId xmlns:a16="http://schemas.microsoft.com/office/drawing/2014/main" id="{7DEDE229-FAE7-4336-82F1-801B08208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63E083-68E2-44C9-BAF8-DEC74ADA65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2C1A0-4547-4F79-A4C6-64B8D3454A34}" type="slidenum">
              <a:rPr lang="en-US" smtClean="0"/>
              <a:pPr/>
              <a:t>‹#›</a:t>
            </a:fld>
            <a:r>
              <a:rPr lang="en-US" dirty="0"/>
              <a:t>/45</a:t>
            </a:r>
          </a:p>
        </p:txBody>
      </p:sp>
    </p:spTree>
    <p:extLst>
      <p:ext uri="{BB962C8B-B14F-4D97-AF65-F5344CB8AC3E}">
        <p14:creationId xmlns:p14="http://schemas.microsoft.com/office/powerpoint/2010/main" val="12203354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45AE91-297F-F2A2-D06A-389C4B9E82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1BBAFD-7D39-9CF9-C79F-8BFB9BF28C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3EED0-68CF-B573-A566-A066BD69B5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FD6266-14D6-4920-8C67-1AB690BE0814}" type="datetimeFigureOut">
              <a:rPr lang="en-US" smtClean="0"/>
              <a:t>6/22/25</a:t>
            </a:fld>
            <a:endParaRPr lang="en-US"/>
          </a:p>
        </p:txBody>
      </p:sp>
      <p:sp>
        <p:nvSpPr>
          <p:cNvPr id="5" name="Footer Placeholder 4">
            <a:extLst>
              <a:ext uri="{FF2B5EF4-FFF2-40B4-BE49-F238E27FC236}">
                <a16:creationId xmlns:a16="http://schemas.microsoft.com/office/drawing/2014/main" id="{BF1F178D-E1D9-E9F2-CEF9-D2FE19ECA9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C36053-6E8E-2A0A-411F-548D7E6FED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66E678D-84C7-4526-9999-C6C35A102FCE}" type="slidenum">
              <a:rPr lang="en-US" smtClean="0"/>
              <a:t>‹#›</a:t>
            </a:fld>
            <a:endParaRPr lang="en-US"/>
          </a:p>
        </p:txBody>
      </p:sp>
    </p:spTree>
    <p:extLst>
      <p:ext uri="{BB962C8B-B14F-4D97-AF65-F5344CB8AC3E}">
        <p14:creationId xmlns:p14="http://schemas.microsoft.com/office/powerpoint/2010/main" val="42299293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quran7m.com/searchResults/009105.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hyperlink" Target="https://ieeexplore.ieee.org/xpl/conhome/9311911/proceeding" TargetMode="External"/><Relationship Id="rId3" Type="http://schemas.openxmlformats.org/officeDocument/2006/relationships/hyperlink" Target="https://edas.info/showPaper.php?m=1570585467" TargetMode="External"/><Relationship Id="rId7" Type="http://schemas.openxmlformats.org/officeDocument/2006/relationships/hyperlink" Target="https://edas.info/showPaper.php?m=1570676266"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hyperlink" Target="https://ieeexplore.ieee.org/xpl/conhome/9166910/proceeding" TargetMode="External"/><Relationship Id="rId5" Type="http://schemas.openxmlformats.org/officeDocument/2006/relationships/hyperlink" Target="https://ieeexplore.ieee.org/document/9171765/" TargetMode="External"/><Relationship Id="rId10" Type="http://schemas.openxmlformats.org/officeDocument/2006/relationships/image" Target="../media/image75.png"/><Relationship Id="rId4" Type="http://schemas.openxmlformats.org/officeDocument/2006/relationships/hyperlink" Target="https://ieeexplore.ieee.org/xpl/conhome/9051773/proceeding" TargetMode="External"/><Relationship Id="rId9" Type="http://schemas.openxmlformats.org/officeDocument/2006/relationships/hyperlink" Target="https://edas.info/showPaper.php?m=1570828260"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10.png"/><Relationship Id="rId5" Type="http://schemas.openxmlformats.org/officeDocument/2006/relationships/image" Target="../media/image37.png"/><Relationship Id="rId4" Type="http://schemas.openxmlformats.org/officeDocument/2006/relationships/image" Target="../media/image29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450.png"/></Relationships>
</file>

<file path=ppt/slides/_rels/slide4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google.com/url?sa=i&amp;url=https%3A%2F%2Fwww.researchgate.net%2Ffigure%2FoT-Number-of-devices-worldwide-from-2015-to-2025-5_fig1_351075753&amp;psig=AOvVaw3L3r5PZ1yZWn28VejVP4yv&amp;ust=1735917042210000&amp;source=images&amp;cd=vfe&amp;opi=89978449&amp;ved=0CBcQjhxqFwoTCKi054ep14oDFQAAAAAdAAAAABA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510.png"/><Relationship Id="rId4" Type="http://schemas.openxmlformats.org/officeDocument/2006/relationships/image" Target="../media/image5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530.png"/></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440.png"/><Relationship Id="rId4" Type="http://schemas.openxmlformats.org/officeDocument/2006/relationships/image" Target="../media/image430.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AE81-6E18-B98B-3B9F-017C70FF63DE}"/>
              </a:ext>
            </a:extLst>
          </p:cNvPr>
          <p:cNvSpPr>
            <a:spLocks noGrp="1"/>
          </p:cNvSpPr>
          <p:nvPr>
            <p:ph type="ctrTitle"/>
          </p:nvPr>
        </p:nvSpPr>
        <p:spPr>
          <a:xfrm>
            <a:off x="1405247" y="462156"/>
            <a:ext cx="9144000" cy="636134"/>
          </a:xfrm>
        </p:spPr>
        <p:txBody>
          <a:bodyPr>
            <a:normAutofit fontScale="90000"/>
          </a:bodyPr>
          <a:lstStyle/>
          <a:p>
            <a:r>
              <a:rPr lang="ar-EG" sz="6000" dirty="0">
                <a:latin typeface="29LT Bukra" panose="00000800000000000000" pitchFamily="50" charset="-78"/>
                <a:cs typeface="29LT Bukra" panose="00000800000000000000" pitchFamily="50" charset="-78"/>
              </a:rPr>
              <a:t>بسم الله الرحمن الرحيم </a:t>
            </a:r>
            <a:endParaRPr lang="en-US" dirty="0">
              <a:latin typeface="29LT Bukra" panose="00000800000000000000" pitchFamily="50" charset="-78"/>
              <a:cs typeface="29LT Bukra" panose="00000800000000000000" pitchFamily="50" charset="-78"/>
            </a:endParaRPr>
          </a:p>
        </p:txBody>
      </p:sp>
      <p:sp>
        <p:nvSpPr>
          <p:cNvPr id="5" name="TextBox 4">
            <a:extLst>
              <a:ext uri="{FF2B5EF4-FFF2-40B4-BE49-F238E27FC236}">
                <a16:creationId xmlns:a16="http://schemas.microsoft.com/office/drawing/2014/main" id="{FD79F7EE-7386-715D-A415-B1706A43DF22}"/>
              </a:ext>
            </a:extLst>
          </p:cNvPr>
          <p:cNvSpPr txBox="1"/>
          <p:nvPr/>
        </p:nvSpPr>
        <p:spPr>
          <a:xfrm>
            <a:off x="2928258" y="2086598"/>
            <a:ext cx="6097978" cy="3447098"/>
          </a:xfrm>
          <a:prstGeom prst="rect">
            <a:avLst/>
          </a:prstGeom>
          <a:noFill/>
        </p:spPr>
        <p:txBody>
          <a:bodyPr wrap="square">
            <a:spAutoFit/>
          </a:bodyPr>
          <a:lstStyle/>
          <a:p>
            <a:pPr algn="ctr">
              <a:lnSpc>
                <a:spcPct val="90000"/>
              </a:lnSpc>
              <a:spcBef>
                <a:spcPts val="1000"/>
              </a:spcBef>
            </a:pPr>
            <a:r>
              <a:rPr lang="ar-EG" sz="8000" dirty="0">
                <a:latin typeface="Arabic Typesetting" panose="03020402040406030203" pitchFamily="66" charset="-78"/>
                <a:cs typeface="Arabic Typesetting" panose="03020402040406030203" pitchFamily="66" charset="-78"/>
              </a:rPr>
              <a:t>وَقُلِ </a:t>
            </a:r>
            <a:r>
              <a:rPr lang="ar-EG" sz="8000" dirty="0" err="1">
                <a:latin typeface="Arabic Typesetting" panose="03020402040406030203" pitchFamily="66" charset="-78"/>
                <a:cs typeface="Arabic Typesetting" panose="03020402040406030203" pitchFamily="66" charset="-78"/>
              </a:rPr>
              <a:t>ٱعْمَلُواْ</a:t>
            </a:r>
            <a:r>
              <a:rPr lang="ar-EG" sz="8000" dirty="0">
                <a:latin typeface="Arabic Typesetting" panose="03020402040406030203" pitchFamily="66" charset="-78"/>
                <a:cs typeface="Arabic Typesetting" panose="03020402040406030203" pitchFamily="66" charset="-78"/>
              </a:rPr>
              <a:t> فَسَيَرَى </a:t>
            </a:r>
            <a:r>
              <a:rPr lang="ar-EG" sz="8000" dirty="0" err="1">
                <a:latin typeface="Arabic Typesetting" panose="03020402040406030203" pitchFamily="66" charset="-78"/>
                <a:cs typeface="Arabic Typesetting" panose="03020402040406030203" pitchFamily="66" charset="-78"/>
              </a:rPr>
              <a:t>ٱللَّهُ</a:t>
            </a:r>
            <a:r>
              <a:rPr lang="ar-EG" sz="8000" dirty="0">
                <a:latin typeface="Arabic Typesetting" panose="03020402040406030203" pitchFamily="66" charset="-78"/>
                <a:cs typeface="Arabic Typesetting" panose="03020402040406030203" pitchFamily="66" charset="-78"/>
              </a:rPr>
              <a:t> عَمَلَكُمْ </a:t>
            </a:r>
            <a:r>
              <a:rPr lang="ar-EG" sz="8000" dirty="0" err="1">
                <a:latin typeface="Arabic Typesetting" panose="03020402040406030203" pitchFamily="66" charset="-78"/>
                <a:cs typeface="Arabic Typesetting" panose="03020402040406030203" pitchFamily="66" charset="-78"/>
              </a:rPr>
              <a:t>وَرَسُولُهُۥ</a:t>
            </a:r>
            <a:r>
              <a:rPr lang="ar-EG" sz="8000" dirty="0">
                <a:latin typeface="Arabic Typesetting" panose="03020402040406030203" pitchFamily="66" charset="-78"/>
                <a:cs typeface="Arabic Typesetting" panose="03020402040406030203" pitchFamily="66" charset="-78"/>
              </a:rPr>
              <a:t> </a:t>
            </a:r>
            <a:r>
              <a:rPr lang="ar-EG" sz="8000" dirty="0" err="1">
                <a:latin typeface="Arabic Typesetting" panose="03020402040406030203" pitchFamily="66" charset="-78"/>
                <a:cs typeface="Arabic Typesetting" panose="03020402040406030203" pitchFamily="66" charset="-78"/>
              </a:rPr>
              <a:t>وَٱلْمُؤْمِنُونَ</a:t>
            </a:r>
            <a:r>
              <a:rPr lang="ar-EG" sz="8000" dirty="0">
                <a:latin typeface="Arabic Typesetting" panose="03020402040406030203" pitchFamily="66" charset="-78"/>
                <a:cs typeface="Arabic Typesetting" panose="03020402040406030203" pitchFamily="66" charset="-78"/>
              </a:rPr>
              <a:t> ۖ</a:t>
            </a:r>
            <a:endParaRPr lang="ar-EG" sz="8000" dirty="0">
              <a:latin typeface="Arabic Typesetting" panose="03020402040406030203" pitchFamily="66" charset="-78"/>
              <a:cs typeface="Arabic Typesetting" panose="03020402040406030203" pitchFamily="66" charset="-78"/>
              <a:hlinkClick r:id="rId3">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4F7399D7-3C40-39C5-40B1-7BDE56290A2B}"/>
              </a:ext>
            </a:extLst>
          </p:cNvPr>
          <p:cNvSpPr txBox="1"/>
          <p:nvPr/>
        </p:nvSpPr>
        <p:spPr>
          <a:xfrm>
            <a:off x="-391886" y="5342976"/>
            <a:ext cx="7739743" cy="1313027"/>
          </a:xfrm>
          <a:prstGeom prst="rect">
            <a:avLst/>
          </a:prstGeom>
        </p:spPr>
        <p:txBody>
          <a:bodyPr vert="horz" lIns="91440" tIns="45720" rIns="91440" bIns="45720" rtlCol="0" anchor="b">
            <a:normAutofit fontScale="97500"/>
          </a:bodyPr>
          <a:lstStyle>
            <a:lvl1pPr algn="ctr">
              <a:lnSpc>
                <a:spcPct val="90000"/>
              </a:lnSpc>
              <a:spcBef>
                <a:spcPct val="0"/>
              </a:spcBef>
              <a:buNone/>
              <a:defRPr sz="6000">
                <a:latin typeface="29LT Bukra" panose="00000800000000000000" pitchFamily="50" charset="-78"/>
                <a:ea typeface="+mj-ea"/>
                <a:cs typeface="29LT Bukra" panose="00000800000000000000" pitchFamily="50" charset="-78"/>
              </a:defRPr>
            </a:lvl1pPr>
          </a:lstStyle>
          <a:p>
            <a:r>
              <a:rPr lang="ar-EG" dirty="0"/>
              <a:t>صدق الله العظيم </a:t>
            </a:r>
            <a:endParaRPr lang="en-US" dirty="0"/>
          </a:p>
        </p:txBody>
      </p:sp>
    </p:spTree>
    <p:extLst>
      <p:ext uri="{BB962C8B-B14F-4D97-AF65-F5344CB8AC3E}">
        <p14:creationId xmlns:p14="http://schemas.microsoft.com/office/powerpoint/2010/main" val="997114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02B3A5C-8266-CED8-A727-F9C6FCA78209}"/>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66579622-AD9C-7B10-7B38-0A955C12086C}"/>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3027297B-09CA-FFFE-87D9-E471659D71D7}"/>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B32202A6-FC52-F85E-9289-15ECE585AB0D}"/>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Statement(2/3)</a:t>
              </a:r>
            </a:p>
          </p:txBody>
        </p:sp>
      </p:grpSp>
      <p:sp>
        <p:nvSpPr>
          <p:cNvPr id="4" name="Rounded Rectangle 3">
            <a:extLst>
              <a:ext uri="{FF2B5EF4-FFF2-40B4-BE49-F238E27FC236}">
                <a16:creationId xmlns:a16="http://schemas.microsoft.com/office/drawing/2014/main" id="{CF2CF635-ACF1-1324-8DF9-5EC7BB147FBD}"/>
              </a:ext>
            </a:extLst>
          </p:cNvPr>
          <p:cNvSpPr/>
          <p:nvPr/>
        </p:nvSpPr>
        <p:spPr>
          <a:xfrm>
            <a:off x="671804" y="1681705"/>
            <a:ext cx="10674218" cy="1141881"/>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dirty="0">
                <a:solidFill>
                  <a:schemeClr val="tx1"/>
                </a:solidFill>
                <a:latin typeface="29LT Bukra" panose="00000800000000000000" pitchFamily="50" charset="-78"/>
                <a:cs typeface="29LT Bukra" panose="00000800000000000000" pitchFamily="50" charset="-78"/>
              </a:rPr>
              <a:t>🧱 Problem 2: Architectural Incompatibility of Traditional Security Models</a:t>
            </a:r>
          </a:p>
        </p:txBody>
      </p:sp>
      <p:sp>
        <p:nvSpPr>
          <p:cNvPr id="5" name="Rounded Rectangle 5">
            <a:extLst>
              <a:ext uri="{FF2B5EF4-FFF2-40B4-BE49-F238E27FC236}">
                <a16:creationId xmlns:a16="http://schemas.microsoft.com/office/drawing/2014/main" id="{81F38DEF-3312-A919-910E-108C43D714FB}"/>
              </a:ext>
            </a:extLst>
          </p:cNvPr>
          <p:cNvSpPr/>
          <p:nvPr/>
        </p:nvSpPr>
        <p:spPr>
          <a:xfrm>
            <a:off x="676414" y="943285"/>
            <a:ext cx="9699732" cy="472421"/>
          </a:xfrm>
          <a:prstGeom prst="roundRect">
            <a:avLst/>
          </a:prstGeom>
          <a:solidFill>
            <a:srgbClr val="B70F2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Problems :</a:t>
            </a:r>
          </a:p>
        </p:txBody>
      </p:sp>
      <p:grpSp>
        <p:nvGrpSpPr>
          <p:cNvPr id="12" name="Group 11">
            <a:extLst>
              <a:ext uri="{FF2B5EF4-FFF2-40B4-BE49-F238E27FC236}">
                <a16:creationId xmlns:a16="http://schemas.microsoft.com/office/drawing/2014/main" id="{E2295BD2-65A0-0FAC-270D-2FF3725B5B50}"/>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FB652AED-538A-54BE-F0E5-19BF7331901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3D333A02-01D0-B872-9897-AEFB9D37607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6" name="Rounded Rectangle 3">
            <a:extLst>
              <a:ext uri="{FF2B5EF4-FFF2-40B4-BE49-F238E27FC236}">
                <a16:creationId xmlns:a16="http://schemas.microsoft.com/office/drawing/2014/main" id="{80D4F3C3-2D4E-D863-2176-8A10F089B04E}"/>
              </a:ext>
            </a:extLst>
          </p:cNvPr>
          <p:cNvSpPr/>
          <p:nvPr/>
        </p:nvSpPr>
        <p:spPr>
          <a:xfrm>
            <a:off x="671803" y="2782109"/>
            <a:ext cx="10674219" cy="1280882"/>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None/>
            </a:pPr>
            <a:r>
              <a:rPr lang="en-US" sz="1600" b="1" dirty="0">
                <a:solidFill>
                  <a:schemeClr val="accent2"/>
                </a:solidFill>
                <a:latin typeface="29LT Bukra" panose="00000800000000000000" pitchFamily="50" charset="-78"/>
                <a:cs typeface="29LT Bukra" panose="00000800000000000000" pitchFamily="50" charset="-78"/>
              </a:rPr>
              <a:t>Security Implications</a:t>
            </a:r>
            <a:r>
              <a:rPr lang="en-US" sz="1600" dirty="0">
                <a:solidFill>
                  <a:schemeClr val="accent2"/>
                </a:solidFill>
                <a:latin typeface="29LT Bukra" panose="00000800000000000000" pitchFamily="50" charset="-78"/>
                <a:cs typeface="29LT Bukra" panose="00000800000000000000" pitchFamily="50" charset="-78"/>
              </a:rPr>
              <a:t>: </a:t>
            </a:r>
          </a:p>
          <a:p>
            <a:pPr>
              <a:lnSpc>
                <a:spcPct val="150000"/>
              </a:lnSpc>
            </a:pPr>
            <a:r>
              <a:rPr lang="en-US" sz="1600" dirty="0">
                <a:solidFill>
                  <a:schemeClr val="tx1"/>
                </a:solidFill>
                <a:latin typeface="29LT Bukra" panose="00000800000000000000" pitchFamily="50" charset="-78"/>
                <a:cs typeface="29LT Bukra" panose="00000800000000000000" pitchFamily="50" charset="-78"/>
              </a:rPr>
              <a:t>1-  </a:t>
            </a:r>
            <a:r>
              <a:rPr lang="en-US" sz="1600" b="1" dirty="0">
                <a:solidFill>
                  <a:schemeClr val="tx1"/>
                </a:solidFill>
                <a:latin typeface="29LT Bukra" panose="00000800000000000000" pitchFamily="50" charset="-78"/>
                <a:cs typeface="29LT Bukra" panose="00000800000000000000" pitchFamily="50" charset="-78"/>
              </a:rPr>
              <a:t>Single points of failure </a:t>
            </a:r>
          </a:p>
          <a:p>
            <a:pPr>
              <a:lnSpc>
                <a:spcPct val="150000"/>
              </a:lnSpc>
            </a:pPr>
            <a:r>
              <a:rPr lang="en-US" sz="1600" dirty="0">
                <a:solidFill>
                  <a:schemeClr val="tx1"/>
                </a:solidFill>
                <a:latin typeface="29LT Bukra" panose="00000800000000000000" pitchFamily="50" charset="-78"/>
                <a:cs typeface="29LT Bukra" panose="00000800000000000000" pitchFamily="50" charset="-78"/>
              </a:rPr>
              <a:t>2- </a:t>
            </a:r>
            <a:r>
              <a:rPr lang="en-US" sz="1600" b="1" dirty="0">
                <a:solidFill>
                  <a:schemeClr val="tx1"/>
                </a:solidFill>
                <a:cs typeface="29LT Bukra" panose="00000800000000000000" pitchFamily="50" charset="-78"/>
              </a:rPr>
              <a:t>Bottlenecks: Reducing resilience against coordinated DDoS</a:t>
            </a:r>
          </a:p>
          <a:p>
            <a:pPr>
              <a:lnSpc>
                <a:spcPct val="150000"/>
              </a:lnSpc>
            </a:pPr>
            <a:r>
              <a:rPr lang="en-US" sz="1600" dirty="0">
                <a:solidFill>
                  <a:schemeClr val="tx1"/>
                </a:solidFill>
                <a:latin typeface="29LT Bukra" panose="00000800000000000000" pitchFamily="50" charset="-78"/>
                <a:cs typeface="29LT Bukra" panose="00000800000000000000" pitchFamily="50" charset="-78"/>
              </a:rPr>
              <a:t>.</a:t>
            </a:r>
          </a:p>
        </p:txBody>
      </p:sp>
      <p:sp>
        <p:nvSpPr>
          <p:cNvPr id="8" name="Rounded Rectangle 3">
            <a:extLst>
              <a:ext uri="{FF2B5EF4-FFF2-40B4-BE49-F238E27FC236}">
                <a16:creationId xmlns:a16="http://schemas.microsoft.com/office/drawing/2014/main" id="{64DB223C-634B-4F48-CDB2-2AD94B31CEB4}"/>
              </a:ext>
            </a:extLst>
          </p:cNvPr>
          <p:cNvSpPr/>
          <p:nvPr/>
        </p:nvSpPr>
        <p:spPr>
          <a:xfrm>
            <a:off x="671803" y="4075891"/>
            <a:ext cx="10674219" cy="1961229"/>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solidFill>
                <a:schemeClr val="tx1"/>
              </a:solidFill>
              <a:latin typeface="29LT Bukra" panose="00000800000000000000" pitchFamily="50" charset="-78"/>
              <a:cs typeface="29LT Bukra" panose="00000800000000000000" pitchFamily="50" charset="-78"/>
            </a:endParaRPr>
          </a:p>
          <a:p>
            <a:r>
              <a:rPr lang="en-US" sz="2000" b="1" dirty="0">
                <a:solidFill>
                  <a:schemeClr val="accent2"/>
                </a:solidFill>
                <a:latin typeface="29LT Bukra" panose="00000800000000000000" pitchFamily="50" charset="-78"/>
                <a:cs typeface="29LT Bukra" panose="00000800000000000000" pitchFamily="50" charset="-78"/>
              </a:rPr>
              <a:t>Statistical</a:t>
            </a:r>
            <a:r>
              <a:rPr lang="en-US" sz="2000" dirty="0">
                <a:solidFill>
                  <a:schemeClr val="tx1"/>
                </a:solidFill>
                <a:latin typeface="29LT Bukra" panose="00000800000000000000" pitchFamily="50" charset="-78"/>
                <a:cs typeface="29LT Bukra" panose="00000800000000000000" pitchFamily="50" charset="-78"/>
              </a:rPr>
              <a:t>: Kaspersky (2022)* reported a</a:t>
            </a:r>
          </a:p>
          <a:p>
            <a:r>
              <a:rPr lang="en-US" sz="2000" dirty="0">
                <a:solidFill>
                  <a:schemeClr val="tx1"/>
                </a:solidFill>
                <a:latin typeface="29LT Bukra" panose="00000800000000000000" pitchFamily="50" charset="-78"/>
                <a:cs typeface="29LT Bukra" panose="00000800000000000000" pitchFamily="50" charset="-78"/>
              </a:rPr>
              <a:t> </a:t>
            </a:r>
          </a:p>
          <a:p>
            <a:endParaRPr lang="en-US" sz="2000" b="1" dirty="0">
              <a:solidFill>
                <a:schemeClr val="tx1"/>
              </a:solidFill>
              <a:latin typeface="29LT Bukra" panose="00000800000000000000" pitchFamily="50" charset="-78"/>
              <a:cs typeface="29LT Bukra" panose="00000800000000000000" pitchFamily="50" charset="-78"/>
            </a:endParaRPr>
          </a:p>
          <a:p>
            <a:r>
              <a:rPr lang="en-US" sz="2000" b="1" dirty="0">
                <a:solidFill>
                  <a:schemeClr val="tx1"/>
                </a:solidFill>
                <a:latin typeface="29LT Bukra" panose="00000800000000000000" pitchFamily="50" charset="-78"/>
                <a:cs typeface="29LT Bukra" panose="00000800000000000000" pitchFamily="50" charset="-78"/>
              </a:rPr>
              <a:t>surge in IoT-targeted DDoS attacks</a:t>
            </a:r>
          </a:p>
          <a:p>
            <a:pPr marL="342900" indent="-342900">
              <a:lnSpc>
                <a:spcPct val="150000"/>
              </a:lnSpc>
              <a:buFont typeface="Wingdings" panose="05000000000000000000" pitchFamily="2" charset="2"/>
              <a:buChar char="Ø"/>
            </a:pPr>
            <a:r>
              <a:rPr lang="en-US" sz="2000" dirty="0">
                <a:solidFill>
                  <a:schemeClr val="tx1"/>
                </a:solidFill>
                <a:latin typeface="29LT Bukra" panose="00000800000000000000" pitchFamily="50" charset="-78"/>
                <a:cs typeface="29LT Bukra" panose="00000800000000000000" pitchFamily="50" charset="-78"/>
              </a:rPr>
              <a:t> Inefficacy of countermeasures in dynamically scaled environments.</a:t>
            </a:r>
          </a:p>
        </p:txBody>
      </p:sp>
      <p:sp>
        <p:nvSpPr>
          <p:cNvPr id="3" name="Rectangle 2">
            <a:extLst>
              <a:ext uri="{FF2B5EF4-FFF2-40B4-BE49-F238E27FC236}">
                <a16:creationId xmlns:a16="http://schemas.microsoft.com/office/drawing/2014/main" id="{7FE0DA82-43D2-027D-CD25-FBD63566E90C}"/>
              </a:ext>
            </a:extLst>
          </p:cNvPr>
          <p:cNvSpPr/>
          <p:nvPr/>
        </p:nvSpPr>
        <p:spPr>
          <a:xfrm>
            <a:off x="5525963" y="4760039"/>
            <a:ext cx="965897" cy="47414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29LT Bukra" panose="00000800000000000000" pitchFamily="50" charset="-78"/>
                <a:cs typeface="29LT Bukra" panose="00000800000000000000" pitchFamily="50" charset="-78"/>
              </a:rPr>
              <a:t>62%</a:t>
            </a:r>
            <a:endParaRPr lang="en-US" dirty="0">
              <a:solidFill>
                <a:schemeClr val="bg1"/>
              </a:solidFill>
            </a:endParaRPr>
          </a:p>
        </p:txBody>
      </p:sp>
      <p:graphicFrame>
        <p:nvGraphicFramePr>
          <p:cNvPr id="7" name="Table 6">
            <a:extLst>
              <a:ext uri="{FF2B5EF4-FFF2-40B4-BE49-F238E27FC236}">
                <a16:creationId xmlns:a16="http://schemas.microsoft.com/office/drawing/2014/main" id="{4E1364BA-12A3-8DC3-3A6C-7980BD527314}"/>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610984761"/>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4CFF-330A-E6A1-EF9A-EF2FD46A9F01}"/>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E72A4069-4006-F669-A552-3C5015931459}"/>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21" name="Group 20">
            <a:extLst>
              <a:ext uri="{FF2B5EF4-FFF2-40B4-BE49-F238E27FC236}">
                <a16:creationId xmlns:a16="http://schemas.microsoft.com/office/drawing/2014/main" id="{49D26878-CFF9-E67A-DF25-AE5AA63E9D8C}"/>
              </a:ext>
            </a:extLst>
          </p:cNvPr>
          <p:cNvGrpSpPr/>
          <p:nvPr/>
        </p:nvGrpSpPr>
        <p:grpSpPr>
          <a:xfrm>
            <a:off x="0" y="299932"/>
            <a:ext cx="12192000" cy="600102"/>
            <a:chOff x="0" y="299932"/>
            <a:chExt cx="12192000" cy="600102"/>
          </a:xfrm>
        </p:grpSpPr>
        <p:sp>
          <p:nvSpPr>
            <p:cNvPr id="22" name="object 35">
              <a:extLst>
                <a:ext uri="{FF2B5EF4-FFF2-40B4-BE49-F238E27FC236}">
                  <a16:creationId xmlns:a16="http://schemas.microsoft.com/office/drawing/2014/main" id="{B611CA3F-AE8F-D74B-51D6-BAD4B8C857D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Box 23">
              <a:extLst>
                <a:ext uri="{FF2B5EF4-FFF2-40B4-BE49-F238E27FC236}">
                  <a16:creationId xmlns:a16="http://schemas.microsoft.com/office/drawing/2014/main" id="{E577BBF3-ADCC-A7EE-E549-B0E166D00853}"/>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References(4/4)</a:t>
              </a:r>
            </a:p>
          </p:txBody>
        </p:sp>
      </p:grpSp>
      <p:grpSp>
        <p:nvGrpSpPr>
          <p:cNvPr id="2" name="Group 1">
            <a:extLst>
              <a:ext uri="{FF2B5EF4-FFF2-40B4-BE49-F238E27FC236}">
                <a16:creationId xmlns:a16="http://schemas.microsoft.com/office/drawing/2014/main" id="{6B6F9D68-6870-E6C4-9E60-40A482264FC2}"/>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CC785EFB-2852-EB14-7D8D-BFB6C8AAC132}"/>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3ADFD681-BC8A-0914-6D27-0193BB83ACF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Rectangle 1">
            <a:extLst>
              <a:ext uri="{FF2B5EF4-FFF2-40B4-BE49-F238E27FC236}">
                <a16:creationId xmlns:a16="http://schemas.microsoft.com/office/drawing/2014/main" id="{F37C9E83-A1EA-6EC4-E7E8-E26893A448B6}"/>
              </a:ext>
            </a:extLst>
          </p:cNvPr>
          <p:cNvSpPr>
            <a:spLocks noChangeArrowheads="1"/>
          </p:cNvSpPr>
          <p:nvPr/>
        </p:nvSpPr>
        <p:spPr bwMode="auto">
          <a:xfrm>
            <a:off x="146010" y="1168016"/>
            <a:ext cx="12191998" cy="515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V. Kim, J. Kang, W. Son, Y. Kim, and Y. Choi, “Design and Development of a Deep Learning-Based Model for Anomaly Detection in IoT Networks,”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9, pp. 99166–99175, 2021.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L. Atwill, B. Friedrich, C. Sieber, and P. Smith, “An Approach Towards a Lightweight IDS for Resource-Constrained IoT Environments,”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11, no. 6, pp. 5247–5258, Jun. 2024.</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J. Salam, S. A. Khan, A. H. Abdullah, and S. A. Rizvi, “IoT Anomaly Detection Using a Multitude of Machine Learning Algorithms,”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6, pp. 5555–5565, Jun.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K. Zhao, L. Xu, W. Wang, Z. Wang, M. Mahmood, and M. Fayek, “Efficient Feature Screening Techniques for IoT DDoS Detection,” </a:t>
            </a:r>
            <a:r>
              <a:rPr kumimoji="0" lang="en-US" altLang="en-US" sz="1050" b="0" i="1" u="none" strike="noStrike" cap="none" normalizeH="0" baseline="0" dirty="0">
                <a:ln>
                  <a:noFill/>
                </a:ln>
                <a:solidFill>
                  <a:schemeClr val="tx1"/>
                </a:solidFill>
                <a:effectLst/>
                <a:latin typeface="Arial" panose="020B0604020202020204" pitchFamily="34" charset="0"/>
              </a:rPr>
              <a:t>IEEE Communications Surveys &amp; Tutorials</a:t>
            </a:r>
            <a:r>
              <a:rPr kumimoji="0" lang="en-US" altLang="en-US" sz="1050" b="0" i="0" u="none" strike="noStrike" cap="none" normalizeH="0" baseline="0" dirty="0">
                <a:ln>
                  <a:noFill/>
                </a:ln>
                <a:solidFill>
                  <a:schemeClr val="tx1"/>
                </a:solidFill>
                <a:effectLst/>
                <a:latin typeface="Arial" panose="020B0604020202020204" pitchFamily="34" charset="0"/>
              </a:rPr>
              <a:t>, vol. 24, no. 3, pp. 1607–1628,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D. Silva, M. A. Fecko, L. S. Rocha, and A. Abreu, “Lightweight and Scalable Machine Learning for Cybersecurity in IoT,” </a:t>
            </a:r>
            <a:r>
              <a:rPr kumimoji="0" lang="en-US" altLang="en-US" sz="1050" b="0" i="1" u="none" strike="noStrike" cap="none" normalizeH="0" baseline="0" dirty="0">
                <a:ln>
                  <a:noFill/>
                </a:ln>
                <a:solidFill>
                  <a:schemeClr val="tx1"/>
                </a:solidFill>
                <a:effectLst/>
                <a:latin typeface="Arial" panose="020B0604020202020204" pitchFamily="34" charset="0"/>
              </a:rPr>
              <a:t>IEEE Communications Magazine</a:t>
            </a:r>
            <a:r>
              <a:rPr kumimoji="0" lang="en-US" altLang="en-US" sz="1050" b="0" i="0" u="none" strike="noStrike" cap="none" normalizeH="0" baseline="0" dirty="0">
                <a:ln>
                  <a:noFill/>
                </a:ln>
                <a:solidFill>
                  <a:schemeClr val="tx1"/>
                </a:solidFill>
                <a:effectLst/>
                <a:latin typeface="Arial" panose="020B0604020202020204" pitchFamily="34" charset="0"/>
              </a:rPr>
              <a:t>, vol. 61, no. 4, pp. 34–41,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M. H. Rehmani, A. S. Butt, T. Ahmed, and A. Noor, “Blockchain-Based Routing Protocols in IoT: A Survey,”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7, pp. 5849–5862, Apr.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N. </a:t>
            </a:r>
            <a:r>
              <a:rPr kumimoji="0" lang="en-US" altLang="en-US" sz="1050" b="0" i="0" u="none" strike="noStrike" cap="none" normalizeH="0" baseline="0" dirty="0" err="1">
                <a:ln>
                  <a:noFill/>
                </a:ln>
                <a:solidFill>
                  <a:schemeClr val="tx1"/>
                </a:solidFill>
                <a:effectLst/>
                <a:latin typeface="Arial" panose="020B0604020202020204" pitchFamily="34" charset="0"/>
              </a:rPr>
              <a:t>Kshetri</a:t>
            </a:r>
            <a:r>
              <a:rPr kumimoji="0" lang="en-US" altLang="en-US" sz="1050" b="0" i="0" u="none" strike="noStrike" cap="none" normalizeH="0" baseline="0" dirty="0">
                <a:ln>
                  <a:noFill/>
                </a:ln>
                <a:solidFill>
                  <a:schemeClr val="tx1"/>
                </a:solidFill>
                <a:effectLst/>
                <a:latin typeface="Arial" panose="020B0604020202020204" pitchFamily="34" charset="0"/>
              </a:rPr>
              <a:t> and M. </a:t>
            </a:r>
            <a:r>
              <a:rPr kumimoji="0" lang="en-US" altLang="en-US" sz="1050" b="0" i="0" u="none" strike="noStrike" cap="none" normalizeH="0" baseline="0" dirty="0" err="1">
                <a:ln>
                  <a:noFill/>
                </a:ln>
                <a:solidFill>
                  <a:schemeClr val="tx1"/>
                </a:solidFill>
                <a:effectLst/>
                <a:latin typeface="Arial" panose="020B0604020202020204" pitchFamily="34" charset="0"/>
              </a:rPr>
              <a:t>Voas</a:t>
            </a:r>
            <a:r>
              <a:rPr kumimoji="0" lang="en-US" altLang="en-US" sz="1050" b="0" i="0" u="none" strike="noStrike" cap="none" normalizeH="0" baseline="0" dirty="0">
                <a:ln>
                  <a:noFill/>
                </a:ln>
                <a:solidFill>
                  <a:schemeClr val="tx1"/>
                </a:solidFill>
                <a:effectLst/>
                <a:latin typeface="Arial" panose="020B0604020202020204" pitchFamily="34" charset="0"/>
              </a:rPr>
              <a:t>, “IoT Security: Review, Blockchain, and Machine Learning Approaches,”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8, no. 8, pp. 5868–5885, 2021.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P. Nance, B. </a:t>
            </a:r>
            <a:r>
              <a:rPr kumimoji="0" lang="en-US" altLang="en-US" sz="1050" b="0" i="0" u="none" strike="noStrike" cap="none" normalizeH="0" baseline="0" dirty="0" err="1">
                <a:ln>
                  <a:noFill/>
                </a:ln>
                <a:solidFill>
                  <a:schemeClr val="tx1"/>
                </a:solidFill>
                <a:effectLst/>
                <a:latin typeface="Arial" panose="020B0604020202020204" pitchFamily="34" charset="0"/>
              </a:rPr>
              <a:t>Bolgla</a:t>
            </a:r>
            <a:r>
              <a:rPr kumimoji="0" lang="en-US" altLang="en-US" sz="1050" b="0" i="0" u="none" strike="noStrike" cap="none" normalizeH="0" baseline="0" dirty="0">
                <a:ln>
                  <a:noFill/>
                </a:ln>
                <a:solidFill>
                  <a:schemeClr val="tx1"/>
                </a:solidFill>
                <a:effectLst/>
                <a:latin typeface="Arial" panose="020B0604020202020204" pitchFamily="34" charset="0"/>
              </a:rPr>
              <a:t>, and T. L. McLaughlin, “Deploying Packet-Classifying Firewalls for Access Control in IoT,” in </a:t>
            </a:r>
            <a:r>
              <a:rPr kumimoji="0" lang="en-US" altLang="en-US" sz="1050" b="0" i="1" u="none" strike="noStrike" cap="none" normalizeH="0" baseline="0" dirty="0">
                <a:ln>
                  <a:noFill/>
                </a:ln>
                <a:solidFill>
                  <a:schemeClr val="tx1"/>
                </a:solidFill>
                <a:effectLst/>
                <a:latin typeface="Arial" panose="020B0604020202020204" pitchFamily="34" charset="0"/>
              </a:rPr>
              <a:t>Proc. IEEE Int. Conf. Commun. (ICC)</a:t>
            </a:r>
            <a:r>
              <a:rPr kumimoji="0" lang="en-US" altLang="en-US" sz="1050" b="0" i="0" u="none" strike="noStrike" cap="none" normalizeH="0" baseline="0" dirty="0">
                <a:ln>
                  <a:noFill/>
                </a:ln>
                <a:solidFill>
                  <a:schemeClr val="tx1"/>
                </a:solidFill>
                <a:effectLst/>
                <a:latin typeface="Arial" panose="020B0604020202020204" pitchFamily="34" charset="0"/>
              </a:rPr>
              <a:t>, 2021, pp. 123–130.</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S. Munir, M. Han, and Y. Kim, “Lightweight Blockchain for Resilient </a:t>
            </a:r>
            <a:r>
              <a:rPr kumimoji="0" lang="en-US" altLang="en-US" sz="1050" b="0" i="0" u="none" strike="noStrike" cap="none" normalizeH="0" baseline="0" dirty="0" err="1">
                <a:ln>
                  <a:noFill/>
                </a:ln>
                <a:solidFill>
                  <a:schemeClr val="tx1"/>
                </a:solidFill>
                <a:effectLst/>
                <a:latin typeface="Arial" panose="020B0604020202020204" pitchFamily="34" charset="0"/>
              </a:rPr>
              <a:t>IIoT</a:t>
            </a:r>
            <a:r>
              <a:rPr kumimoji="0" lang="en-US" altLang="en-US" sz="1050" b="0" i="0" u="none" strike="noStrike" cap="none" normalizeH="0" baseline="0" dirty="0">
                <a:ln>
                  <a:noFill/>
                </a:ln>
                <a:solidFill>
                  <a:schemeClr val="tx1"/>
                </a:solidFill>
                <a:effectLst/>
                <a:latin typeface="Arial" panose="020B0604020202020204" pitchFamily="34" charset="0"/>
              </a:rPr>
              <a:t> DDoS Defense,”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10, pp. 71000–71012,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F. Li, T. Qiu, M. Chiang, and X. Fu, “Compromising Medical Devices: IoT Botnets and Threat Mitigation,” </a:t>
            </a:r>
            <a:r>
              <a:rPr kumimoji="0" lang="en-US" altLang="en-US" sz="1050" b="0" i="1" u="none" strike="noStrike" cap="none" normalizeH="0" baseline="0" dirty="0">
                <a:ln>
                  <a:noFill/>
                </a:ln>
                <a:solidFill>
                  <a:schemeClr val="tx1"/>
                </a:solidFill>
                <a:effectLst/>
                <a:latin typeface="Arial" panose="020B0604020202020204" pitchFamily="34" charset="0"/>
              </a:rPr>
              <a:t>IEEE Trans. Industrial Informatics</a:t>
            </a:r>
            <a:r>
              <a:rPr kumimoji="0" lang="en-US" altLang="en-US" sz="1050" b="0" i="0" u="none" strike="noStrike" cap="none" normalizeH="0" baseline="0" dirty="0">
                <a:ln>
                  <a:noFill/>
                </a:ln>
                <a:solidFill>
                  <a:schemeClr val="tx1"/>
                </a:solidFill>
                <a:effectLst/>
                <a:latin typeface="Arial" panose="020B0604020202020204" pitchFamily="34" charset="0"/>
              </a:rPr>
              <a:t>, vol. 18, no. 5, pp. 3326–3335, May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A. R. Al-Ali, Z. Alrawi, S. Al-Kuwari, and M. </a:t>
            </a:r>
            <a:r>
              <a:rPr kumimoji="0" lang="en-US" altLang="en-US" sz="1050" b="0" i="0" u="none" strike="noStrike" cap="none" normalizeH="0" baseline="0" dirty="0" err="1">
                <a:ln>
                  <a:noFill/>
                </a:ln>
                <a:solidFill>
                  <a:schemeClr val="tx1"/>
                </a:solidFill>
                <a:effectLst/>
                <a:latin typeface="Arial" panose="020B0604020202020204" pitchFamily="34" charset="0"/>
              </a:rPr>
              <a:t>Haninec</a:t>
            </a:r>
            <a:r>
              <a:rPr kumimoji="0" lang="en-US" altLang="en-US" sz="1050" b="0" i="0" u="none" strike="noStrike" cap="none" normalizeH="0" baseline="0" dirty="0">
                <a:ln>
                  <a:noFill/>
                </a:ln>
                <a:solidFill>
                  <a:schemeClr val="tx1"/>
                </a:solidFill>
                <a:effectLst/>
                <a:latin typeface="Arial" panose="020B0604020202020204" pitchFamily="34" charset="0"/>
              </a:rPr>
              <a:t>, “Blockchain-Based Decentralized Trustworthy IoT: An Experimental Evaluation,”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9, pp. 7980–7992, May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R. M. </a:t>
            </a:r>
            <a:r>
              <a:rPr kumimoji="0" lang="en-US" altLang="en-US" sz="1050" b="0" i="0" u="none" strike="noStrike" cap="none" normalizeH="0" baseline="0" dirty="0" err="1">
                <a:ln>
                  <a:noFill/>
                </a:ln>
                <a:solidFill>
                  <a:schemeClr val="tx1"/>
                </a:solidFill>
                <a:effectLst/>
                <a:latin typeface="Arial" panose="020B0604020202020204" pitchFamily="34" charset="0"/>
              </a:rPr>
              <a:t>Bertolacci</a:t>
            </a:r>
            <a:r>
              <a:rPr kumimoji="0" lang="en-US" altLang="en-US" sz="1050" b="0" i="0" u="none" strike="noStrike" cap="none" normalizeH="0" baseline="0" dirty="0">
                <a:ln>
                  <a:noFill/>
                </a:ln>
                <a:solidFill>
                  <a:schemeClr val="tx1"/>
                </a:solidFill>
                <a:effectLst/>
                <a:latin typeface="Arial" panose="020B0604020202020204" pitchFamily="34" charset="0"/>
              </a:rPr>
              <a:t>, E. O. Haggag, and P. T. Groh, “Deep Reinforcement Learning for DDoS Attack Mitigation in IoT Edge Networks,”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9, pp. 121100–121112, 2021.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J. Tang, L. Cao, and T. Qiu, “Tiny Machine Learning for IoT Security: A Survey,” </a:t>
            </a:r>
            <a:r>
              <a:rPr kumimoji="0" lang="en-US" altLang="en-US" sz="1050" b="0" i="1" u="none" strike="noStrike" cap="none" normalizeH="0" baseline="0" dirty="0">
                <a:ln>
                  <a:noFill/>
                </a:ln>
                <a:solidFill>
                  <a:schemeClr val="tx1"/>
                </a:solidFill>
                <a:effectLst/>
                <a:latin typeface="Arial" panose="020B0604020202020204" pitchFamily="34" charset="0"/>
              </a:rPr>
              <a:t>IEEE Communications Magazine</a:t>
            </a:r>
            <a:r>
              <a:rPr kumimoji="0" lang="en-US" altLang="en-US" sz="1050" b="0" i="0" u="none" strike="noStrike" cap="none" normalizeH="0" baseline="0" dirty="0">
                <a:ln>
                  <a:noFill/>
                </a:ln>
                <a:solidFill>
                  <a:schemeClr val="tx1"/>
                </a:solidFill>
                <a:effectLst/>
                <a:latin typeface="Arial" panose="020B0604020202020204" pitchFamily="34" charset="0"/>
              </a:rPr>
              <a:t>, vol. 60, no. 4, pp. 77–83,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Y. Kim, G. Jung, and Y. Choi, “Secure Multi-Agent DDoS Mitigation System for IoT Networks Using Blockchain,” </a:t>
            </a:r>
            <a:r>
              <a:rPr kumimoji="0" lang="en-US" altLang="en-US" sz="1050" b="0" i="1" u="none" strike="noStrike" cap="none" normalizeH="0" baseline="0" dirty="0">
                <a:ln>
                  <a:noFill/>
                </a:ln>
                <a:solidFill>
                  <a:schemeClr val="tx1"/>
                </a:solidFill>
                <a:effectLst/>
                <a:latin typeface="Arial" panose="020B0604020202020204" pitchFamily="34" charset="0"/>
              </a:rPr>
              <a:t>IEEE Trans. Network and Service Management</a:t>
            </a:r>
            <a:r>
              <a:rPr kumimoji="0" lang="en-US" altLang="en-US" sz="1050" b="0" i="0" u="none" strike="noStrike" cap="none" normalizeH="0" baseline="0" dirty="0">
                <a:ln>
                  <a:noFill/>
                </a:ln>
                <a:solidFill>
                  <a:schemeClr val="tx1"/>
                </a:solidFill>
                <a:effectLst/>
                <a:latin typeface="Arial" panose="020B0604020202020204" pitchFamily="34" charset="0"/>
              </a:rPr>
              <a:t>, vol. 19, no. 1, pp. 1–12, Mar.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L. Zhou, Y. Hu, S. Mao, and S. Y. Huang, “Universal Collaborative Framework for Mitigating IoT DDoS Attacks,” </a:t>
            </a:r>
            <a:r>
              <a:rPr kumimoji="0" lang="en-US" altLang="en-US" sz="1050" b="0" i="1" u="none" strike="noStrike" cap="none" normalizeH="0" baseline="0" dirty="0">
                <a:ln>
                  <a:noFill/>
                </a:ln>
                <a:solidFill>
                  <a:schemeClr val="tx1"/>
                </a:solidFill>
                <a:effectLst/>
                <a:latin typeface="Arial" panose="020B0604020202020204" pitchFamily="34" charset="0"/>
              </a:rPr>
              <a:t>IEEE J. Sel. Areas Commun.</a:t>
            </a:r>
            <a:r>
              <a:rPr kumimoji="0" lang="en-US" altLang="en-US" sz="1050" b="0" i="0" u="none" strike="noStrike" cap="none" normalizeH="0" baseline="0" dirty="0">
                <a:ln>
                  <a:noFill/>
                </a:ln>
                <a:solidFill>
                  <a:schemeClr val="tx1"/>
                </a:solidFill>
                <a:effectLst/>
                <a:latin typeface="Arial" panose="020B0604020202020204" pitchFamily="34" charset="0"/>
              </a:rPr>
              <a:t>, vol. 40, no. 2, pp. 454–467, Feb.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37"/>
              <a:tabLst/>
            </a:pPr>
            <a:r>
              <a:rPr kumimoji="0" lang="en-US" altLang="en-US" sz="1050" b="0" i="0" u="none" strike="noStrike" cap="none" normalizeH="0" baseline="0" dirty="0">
                <a:ln>
                  <a:noFill/>
                </a:ln>
                <a:solidFill>
                  <a:schemeClr val="tx1"/>
                </a:solidFill>
                <a:effectLst/>
                <a:latin typeface="Arial" panose="020B0604020202020204" pitchFamily="34" charset="0"/>
              </a:rPr>
              <a:t>H. K. </a:t>
            </a:r>
            <a:r>
              <a:rPr kumimoji="0" lang="en-US" altLang="en-US" sz="1050" b="0" i="0" u="none" strike="noStrike" cap="none" normalizeH="0" baseline="0" dirty="0" err="1">
                <a:ln>
                  <a:noFill/>
                </a:ln>
                <a:solidFill>
                  <a:schemeClr val="tx1"/>
                </a:solidFill>
                <a:effectLst/>
                <a:latin typeface="Arial" panose="020B0604020202020204" pitchFamily="34" charset="0"/>
              </a:rPr>
              <a:t>Abouelfetouh</a:t>
            </a:r>
            <a:r>
              <a:rPr kumimoji="0" lang="en-US" altLang="en-US" sz="1050" b="0" i="0" u="none" strike="noStrike" cap="none" normalizeH="0" baseline="0" dirty="0">
                <a:ln>
                  <a:noFill/>
                </a:ln>
                <a:solidFill>
                  <a:schemeClr val="tx1"/>
                </a:solidFill>
                <a:effectLst/>
                <a:latin typeface="Arial" panose="020B0604020202020204" pitchFamily="34" charset="0"/>
              </a:rPr>
              <a:t>, A. Y. Zomaya, H. N. Daoud, and A. A. El-Sayed, “Blockchain-Based Access Control for the Internet of Things: A Survey,” </a:t>
            </a:r>
            <a:r>
              <a:rPr kumimoji="0" lang="en-US" altLang="en-US" sz="1050" b="0" i="1" u="none" strike="noStrike" cap="none" normalizeH="0" baseline="0" dirty="0">
                <a:ln>
                  <a:noFill/>
                </a:ln>
                <a:solidFill>
                  <a:schemeClr val="tx1"/>
                </a:solidFill>
                <a:effectLst/>
                <a:latin typeface="Arial" panose="020B0604020202020204" pitchFamily="34" charset="0"/>
              </a:rPr>
              <a:t>IEEE Trans. Network Science and Eng.</a:t>
            </a:r>
            <a:r>
              <a:rPr kumimoji="0" lang="en-US" altLang="en-US" sz="1050" b="0" i="0" u="none" strike="noStrike" cap="none" normalizeH="0" baseline="0" dirty="0">
                <a:ln>
                  <a:noFill/>
                </a:ln>
                <a:solidFill>
                  <a:schemeClr val="tx1"/>
                </a:solidFill>
                <a:effectLst/>
                <a:latin typeface="Arial" panose="020B0604020202020204" pitchFamily="34" charset="0"/>
              </a:rPr>
              <a:t>, vol. 9, no. 2, pp. 456–472, 2022.</a:t>
            </a:r>
          </a:p>
        </p:txBody>
      </p:sp>
      <p:graphicFrame>
        <p:nvGraphicFramePr>
          <p:cNvPr id="6" name="Table 5">
            <a:extLst>
              <a:ext uri="{FF2B5EF4-FFF2-40B4-BE49-F238E27FC236}">
                <a16:creationId xmlns:a16="http://schemas.microsoft.com/office/drawing/2014/main" id="{5C008DA8-75DE-1495-402E-16E9638A79D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651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67821-8F65-43B0-B977-DB93052CFB8C}"/>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6DA1B0E2-4803-3317-368A-33537724041D}"/>
              </a:ext>
            </a:extLst>
          </p:cNvPr>
          <p:cNvGrpSpPr/>
          <p:nvPr/>
        </p:nvGrpSpPr>
        <p:grpSpPr>
          <a:xfrm>
            <a:off x="0" y="299932"/>
            <a:ext cx="12192000" cy="600102"/>
            <a:chOff x="0" y="299932"/>
            <a:chExt cx="12192000" cy="600102"/>
          </a:xfrm>
        </p:grpSpPr>
        <p:sp>
          <p:nvSpPr>
            <p:cNvPr id="40" name="object 35">
              <a:extLst>
                <a:ext uri="{FF2B5EF4-FFF2-40B4-BE49-F238E27FC236}">
                  <a16:creationId xmlns:a16="http://schemas.microsoft.com/office/drawing/2014/main" id="{97A4F35D-F71D-A902-D138-6321B7A4583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2" name="TextBox 41">
              <a:extLst>
                <a:ext uri="{FF2B5EF4-FFF2-40B4-BE49-F238E27FC236}">
                  <a16:creationId xmlns:a16="http://schemas.microsoft.com/office/drawing/2014/main" id="{8AF92849-6104-43FD-7CC7-379E6318A573}"/>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Vita and Publications(cont.)</a:t>
              </a:r>
            </a:p>
          </p:txBody>
        </p:sp>
      </p:grpSp>
      <p:grpSp>
        <p:nvGrpSpPr>
          <p:cNvPr id="4" name="Group 3">
            <a:extLst>
              <a:ext uri="{FF2B5EF4-FFF2-40B4-BE49-F238E27FC236}">
                <a16:creationId xmlns:a16="http://schemas.microsoft.com/office/drawing/2014/main" id="{148FE927-F7AC-3032-9AB8-3F0B632CF6F6}"/>
              </a:ext>
            </a:extLst>
          </p:cNvPr>
          <p:cNvGrpSpPr/>
          <p:nvPr/>
        </p:nvGrpSpPr>
        <p:grpSpPr>
          <a:xfrm>
            <a:off x="8801101" y="407302"/>
            <a:ext cx="3390900" cy="338554"/>
            <a:chOff x="8801101" y="407302"/>
            <a:chExt cx="3390900" cy="338554"/>
          </a:xfrm>
        </p:grpSpPr>
        <p:sp>
          <p:nvSpPr>
            <p:cNvPr id="2" name="TextBox 1">
              <a:extLst>
                <a:ext uri="{FF2B5EF4-FFF2-40B4-BE49-F238E27FC236}">
                  <a16:creationId xmlns:a16="http://schemas.microsoft.com/office/drawing/2014/main" id="{56E0CB7D-D2C5-C664-3BD3-35FBE4CAAAD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3" name="Straight Connector 2">
              <a:extLst>
                <a:ext uri="{FF2B5EF4-FFF2-40B4-BE49-F238E27FC236}">
                  <a16:creationId xmlns:a16="http://schemas.microsoft.com/office/drawing/2014/main" id="{D909DF25-E68B-3730-27F2-26388F656AF0}"/>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7" name="Slide Number Placeholder 13">
            <a:extLst>
              <a:ext uri="{FF2B5EF4-FFF2-40B4-BE49-F238E27FC236}">
                <a16:creationId xmlns:a16="http://schemas.microsoft.com/office/drawing/2014/main" id="{A4E08012-F382-0C72-24BB-1B4103699678}"/>
              </a:ext>
            </a:extLst>
          </p:cNvPr>
          <p:cNvSpPr txBox="1">
            <a:spLocks/>
          </p:cNvSpPr>
          <p:nvPr/>
        </p:nvSpPr>
        <p:spPr>
          <a:xfrm>
            <a:off x="-363060" y="247859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1" dirty="0">
                <a:solidFill>
                  <a:srgbClr val="FF0000"/>
                </a:solidFill>
              </a:rPr>
              <a:t>Ph.D. publication </a:t>
            </a:r>
          </a:p>
        </p:txBody>
      </p:sp>
      <p:graphicFrame>
        <p:nvGraphicFramePr>
          <p:cNvPr id="15" name="Table 14">
            <a:extLst>
              <a:ext uri="{FF2B5EF4-FFF2-40B4-BE49-F238E27FC236}">
                <a16:creationId xmlns:a16="http://schemas.microsoft.com/office/drawing/2014/main" id="{70B5CA68-9633-5FB3-B4C2-7FE41A6AC2E7}"/>
              </a:ext>
            </a:extLst>
          </p:cNvPr>
          <p:cNvGraphicFramePr>
            <a:graphicFrameLocks noGrp="1"/>
          </p:cNvGraphicFramePr>
          <p:nvPr/>
        </p:nvGraphicFramePr>
        <p:xfrm>
          <a:off x="145531" y="2994869"/>
          <a:ext cx="8318487" cy="3697762"/>
        </p:xfrm>
        <a:graphic>
          <a:graphicData uri="http://schemas.openxmlformats.org/drawingml/2006/table">
            <a:tbl>
              <a:tblPr>
                <a:tableStyleId>{2D5ABB26-0587-4C30-8999-92F81FD0307C}</a:tableStyleId>
              </a:tblPr>
              <a:tblGrid>
                <a:gridCol w="1187158">
                  <a:extLst>
                    <a:ext uri="{9D8B030D-6E8A-4147-A177-3AD203B41FA5}">
                      <a16:colId xmlns:a16="http://schemas.microsoft.com/office/drawing/2014/main" val="322935710"/>
                    </a:ext>
                  </a:extLst>
                </a:gridCol>
                <a:gridCol w="3561362">
                  <a:extLst>
                    <a:ext uri="{9D8B030D-6E8A-4147-A177-3AD203B41FA5}">
                      <a16:colId xmlns:a16="http://schemas.microsoft.com/office/drawing/2014/main" val="3697434432"/>
                    </a:ext>
                  </a:extLst>
                </a:gridCol>
                <a:gridCol w="1740213">
                  <a:extLst>
                    <a:ext uri="{9D8B030D-6E8A-4147-A177-3AD203B41FA5}">
                      <a16:colId xmlns:a16="http://schemas.microsoft.com/office/drawing/2014/main" val="3596794426"/>
                    </a:ext>
                  </a:extLst>
                </a:gridCol>
                <a:gridCol w="1014231">
                  <a:extLst>
                    <a:ext uri="{9D8B030D-6E8A-4147-A177-3AD203B41FA5}">
                      <a16:colId xmlns:a16="http://schemas.microsoft.com/office/drawing/2014/main" val="1518896222"/>
                    </a:ext>
                  </a:extLst>
                </a:gridCol>
                <a:gridCol w="815523">
                  <a:extLst>
                    <a:ext uri="{9D8B030D-6E8A-4147-A177-3AD203B41FA5}">
                      <a16:colId xmlns:a16="http://schemas.microsoft.com/office/drawing/2014/main" val="3308385316"/>
                    </a:ext>
                  </a:extLst>
                </a:gridCol>
              </a:tblGrid>
              <a:tr h="533198">
                <a:tc>
                  <a:txBody>
                    <a:bodyPr/>
                    <a:lstStyle/>
                    <a:p>
                      <a:pPr algn="ctr"/>
                      <a:r>
                        <a:rPr lang="en-US" sz="1100" dirty="0">
                          <a:solidFill>
                            <a:schemeClr val="tx1"/>
                          </a:solidFill>
                          <a:latin typeface="29LT Bukra" panose="00000800000000000000" pitchFamily="50" charset="-78"/>
                          <a:cs typeface="29LT Bukra" panose="00000800000000000000" pitchFamily="50" charset="-78"/>
                        </a:rPr>
                        <a:t>Publication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Title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Journal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Quartile (</a:t>
                      </a:r>
                      <a:r>
                        <a:rPr lang="en-US" sz="1100" dirty="0" err="1">
                          <a:solidFill>
                            <a:schemeClr val="tx1"/>
                          </a:solidFill>
                          <a:latin typeface="29LT Bukra" panose="00000800000000000000" pitchFamily="50" charset="-78"/>
                          <a:cs typeface="29LT Bukra" panose="00000800000000000000" pitchFamily="50" charset="-78"/>
                        </a:rPr>
                        <a:t>SCImago</a:t>
                      </a:r>
                      <a:r>
                        <a:rPr lang="en-US" sz="1100" dirty="0">
                          <a:solidFill>
                            <a:schemeClr val="tx1"/>
                          </a:solidFill>
                          <a:latin typeface="29LT Bukra" panose="00000800000000000000" pitchFamily="50" charset="-78"/>
                          <a:cs typeface="29LT Bukra" panose="00000800000000000000" pitchFamily="50" charset="-78"/>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Citation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567462580"/>
                  </a:ext>
                </a:extLst>
              </a:tr>
              <a:tr h="682494">
                <a:tc>
                  <a:txBody>
                    <a:bodyPr/>
                    <a:lstStyle/>
                    <a:p>
                      <a:pPr algn="ctr"/>
                      <a:r>
                        <a:rPr lang="en-US" sz="1100" dirty="0">
                          <a:solidFill>
                            <a:schemeClr val="tx1"/>
                          </a:solidFill>
                          <a:latin typeface="29LT Bukra" panose="00000800000000000000" pitchFamily="50" charset="-78"/>
                          <a:cs typeface="29LT Bukra" panose="00000800000000000000" pitchFamily="50" charset="-78"/>
                        </a:rPr>
                        <a:t>Sep 2023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solidFill>
                            <a:schemeClr val="tx1"/>
                          </a:solidFill>
                          <a:latin typeface="29LT Bukra" panose="00000800000000000000" pitchFamily="50" charset="-78"/>
                          <a:cs typeface="29LT Bukra" panose="00000800000000000000" pitchFamily="50" charset="-78"/>
                        </a:rPr>
                        <a:t>Blockchain for Decentralized Emergency Management System </a:t>
                      </a: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International Journal of Computing and Digital Systems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Q3 </a:t>
                      </a:r>
                      <a:endParaRPr lang="ar-EG"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1</a:t>
                      </a:r>
                      <a:endParaRPr lang="ar-EG"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3779300"/>
                  </a:ext>
                </a:extLst>
              </a:tr>
              <a:tr h="626656">
                <a:tc>
                  <a:txBody>
                    <a:bodyPr/>
                    <a:lstStyle/>
                    <a:p>
                      <a:pPr algn="ctr"/>
                      <a:r>
                        <a:rPr lang="en-US" sz="1100" dirty="0">
                          <a:solidFill>
                            <a:schemeClr val="tx1"/>
                          </a:solidFill>
                          <a:latin typeface="29LT Bukra" panose="00000800000000000000" pitchFamily="50" charset="-78"/>
                          <a:cs typeface="29LT Bukra" panose="00000800000000000000" pitchFamily="50" charset="-78"/>
                        </a:rPr>
                        <a:t>Apr2024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1" dirty="0">
                          <a:solidFill>
                            <a:schemeClr val="tx1"/>
                          </a:solidFill>
                          <a:latin typeface="29LT Bukra" panose="00000800000000000000" pitchFamily="50" charset="-78"/>
                          <a:cs typeface="29LT Bukra" panose="00000800000000000000" pitchFamily="50" charset="-78"/>
                        </a:rPr>
                        <a:t>DDoS Mitigation in IoT Using Machine Learning and Blockchain Integration</a:t>
                      </a: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IEEE Networking Letters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Q1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ar-EG" sz="1100" dirty="0">
                          <a:solidFill>
                            <a:schemeClr val="tx1"/>
                          </a:solidFill>
                          <a:latin typeface="29LT Bukra" panose="00000800000000000000" pitchFamily="50" charset="-78"/>
                          <a:cs typeface="29LT Bukra" panose="00000800000000000000" pitchFamily="50" charset="-78"/>
                        </a:rPr>
                        <a:t>4</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21376272"/>
                  </a:ext>
                </a:extLst>
              </a:tr>
              <a:tr h="831789">
                <a:tc>
                  <a:txBody>
                    <a:bodyPr/>
                    <a:lstStyle/>
                    <a:p>
                      <a:pPr algn="ctr"/>
                      <a:r>
                        <a:rPr lang="en-US" sz="1100" dirty="0">
                          <a:solidFill>
                            <a:schemeClr val="tx1"/>
                          </a:solidFill>
                          <a:latin typeface="29LT Bukra" panose="00000800000000000000" pitchFamily="50" charset="-78"/>
                          <a:cs typeface="29LT Bukra" panose="00000800000000000000" pitchFamily="50" charset="-78"/>
                        </a:rPr>
                        <a:t>Feb 2025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solidFill>
                            <a:schemeClr val="tx1"/>
                          </a:solidFill>
                          <a:latin typeface="29LT Bukra" panose="00000800000000000000" pitchFamily="50" charset="-78"/>
                          <a:cs typeface="29LT Bukra" panose="00000800000000000000" pitchFamily="50" charset="-78"/>
                        </a:rPr>
                        <a:t>Mitigating Version Number Attacks in RPL-Based IoT Networks: A Machine Learning Approach</a:t>
                      </a: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latin typeface="29LT Bukra" panose="00000800000000000000" pitchFamily="50" charset="-78"/>
                          <a:cs typeface="29LT Bukra" panose="00000800000000000000" pitchFamily="50" charset="-78"/>
                        </a:rPr>
                        <a:t>Journal of Engineering Science and Military Technologies</a:t>
                      </a:r>
                    </a:p>
                    <a:p>
                      <a:pPr algn="ct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ar-EG" sz="1100" dirty="0">
                          <a:solidFill>
                            <a:schemeClr val="tx1"/>
                          </a:solidFill>
                          <a:latin typeface="29LT Bukra" panose="00000800000000000000" pitchFamily="50" charset="-78"/>
                          <a:cs typeface="29LT Bukra" panose="00000800000000000000" pitchFamily="50" charset="-78"/>
                        </a:rPr>
                        <a:t>الكلية الفنية العسكرية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dirty="0"/>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2627272"/>
                  </a:ext>
                </a:extLst>
              </a:tr>
              <a:tr h="490427">
                <a:tc>
                  <a:txBody>
                    <a:bodyPr/>
                    <a:lstStyle/>
                    <a:p>
                      <a:pPr algn="ctr"/>
                      <a:r>
                        <a:rPr lang="en-US" sz="1100" dirty="0">
                          <a:solidFill>
                            <a:schemeClr val="tx1"/>
                          </a:solidFill>
                          <a:latin typeface="29LT Bukra" panose="00000800000000000000" pitchFamily="50" charset="-78"/>
                          <a:cs typeface="29LT Bukra" panose="00000800000000000000" pitchFamily="50" charset="-78"/>
                        </a:rPr>
                        <a:t> Accepted</a:t>
                      </a:r>
                      <a:br>
                        <a:rPr lang="en-US" sz="1100" dirty="0">
                          <a:solidFill>
                            <a:schemeClr val="tx1"/>
                          </a:solidFill>
                          <a:latin typeface="29LT Bukra" panose="00000800000000000000" pitchFamily="50" charset="-78"/>
                          <a:cs typeface="29LT Bukra" panose="00000800000000000000" pitchFamily="50" charset="-78"/>
                        </a:rPr>
                      </a:br>
                      <a:r>
                        <a:rPr lang="en-US" sz="1100" dirty="0">
                          <a:solidFill>
                            <a:schemeClr val="tx1"/>
                          </a:solidFill>
                          <a:latin typeface="29LT Bukra" panose="00000800000000000000" pitchFamily="50" charset="-78"/>
                          <a:cs typeface="29LT Bukra" panose="00000800000000000000" pitchFamily="50" charset="-78"/>
                        </a:rPr>
                        <a:t>(15 Mar 2025)</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1" dirty="0">
                          <a:solidFill>
                            <a:schemeClr val="tx1"/>
                          </a:solidFill>
                          <a:latin typeface="29LT Bukra" panose="00000800000000000000" pitchFamily="50" charset="-78"/>
                          <a:cs typeface="29LT Bukra" panose="00000800000000000000" pitchFamily="50" charset="-78"/>
                        </a:rPr>
                        <a:t>Lightweight Machine Learning Models for DDoS Mitigation in IoT Networks </a:t>
                      </a: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IEEE CHINA COMMUNCATION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Q1</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489404525"/>
                  </a:ext>
                </a:extLst>
              </a:tr>
              <a:tr h="533198">
                <a:tc>
                  <a:txBody>
                    <a:bodyPr/>
                    <a:lstStyle/>
                    <a:p>
                      <a:pPr algn="ctr"/>
                      <a:r>
                        <a:rPr lang="en-US" sz="1100" b="1" dirty="0">
                          <a:solidFill>
                            <a:schemeClr val="tx1"/>
                          </a:solidFill>
                          <a:latin typeface="29LT Bukra" panose="00000800000000000000" pitchFamily="50" charset="-78"/>
                          <a:cs typeface="29LT Bukra" panose="00000800000000000000" pitchFamily="50" charset="-78"/>
                        </a:rPr>
                        <a:t>(</a:t>
                      </a:r>
                      <a:r>
                        <a:rPr lang="en-US" sz="1100" dirty="0">
                          <a:solidFill>
                            <a:schemeClr val="tx1"/>
                          </a:solidFill>
                          <a:latin typeface="29LT Bukra" panose="00000800000000000000" pitchFamily="50" charset="-78"/>
                          <a:cs typeface="29LT Bukra" panose="00000800000000000000" pitchFamily="50" charset="-78"/>
                        </a:rPr>
                        <a:t>submission)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dirty="0">
                          <a:solidFill>
                            <a:schemeClr val="tx1"/>
                          </a:solidFill>
                          <a:latin typeface="29LT Bukra" panose="00000800000000000000" pitchFamily="50" charset="-78"/>
                          <a:cs typeface="29LT Bukra" panose="00000800000000000000" pitchFamily="50" charset="-78"/>
                        </a:rPr>
                        <a:t>Stability Analysis and Mitigation of DDoS Attacks in Wireless Sensor Networks</a:t>
                      </a:r>
                      <a:endParaRPr lang="en-US" sz="1100" dirty="0">
                        <a:solidFill>
                          <a:schemeClr val="tx1"/>
                        </a:solidFill>
                        <a:latin typeface="29LT Bukra" panose="00000800000000000000" pitchFamily="50" charset="-78"/>
                        <a:cs typeface="29LT Bukra" panose="00000800000000000000" pitchFamily="50" charset="-78"/>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Under submission</a:t>
                      </a:r>
                    </a:p>
                    <a:p>
                      <a:pPr algn="ctr"/>
                      <a:r>
                        <a:rPr lang="en-US" sz="1100" dirty="0">
                          <a:solidFill>
                            <a:schemeClr val="tx1"/>
                          </a:solidFill>
                          <a:latin typeface="29LT Bukra" panose="00000800000000000000" pitchFamily="50" charset="-78"/>
                          <a:cs typeface="29LT Bukra" panose="00000800000000000000" pitchFamily="50" charset="-78"/>
                        </a:rPr>
                        <a:t>IEEE IoT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solidFill>
                            <a:schemeClr val="tx1"/>
                          </a:solidFill>
                          <a:latin typeface="29LT Bukra" panose="00000800000000000000" pitchFamily="50" charset="-78"/>
                          <a:cs typeface="29LT Bukra" panose="00000800000000000000" pitchFamily="50" charset="-78"/>
                        </a:rPr>
                        <a: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2418972"/>
                  </a:ext>
                </a:extLst>
              </a:tr>
            </a:tbl>
          </a:graphicData>
        </a:graphic>
      </p:graphicFrame>
      <p:pic>
        <p:nvPicPr>
          <p:cNvPr id="21" name="Picture 20">
            <a:extLst>
              <a:ext uri="{FF2B5EF4-FFF2-40B4-BE49-F238E27FC236}">
                <a16:creationId xmlns:a16="http://schemas.microsoft.com/office/drawing/2014/main" id="{986533CB-3A56-C03F-E97A-9B54D99ED29B}"/>
              </a:ext>
            </a:extLst>
          </p:cNvPr>
          <p:cNvPicPr>
            <a:picLocks noChangeAspect="1"/>
          </p:cNvPicPr>
          <p:nvPr/>
        </p:nvPicPr>
        <p:blipFill>
          <a:blip r:embed="rId3"/>
          <a:srcRect t="10443"/>
          <a:stretch/>
        </p:blipFill>
        <p:spPr>
          <a:xfrm>
            <a:off x="8485785" y="3615298"/>
            <a:ext cx="3110754" cy="1621351"/>
          </a:xfrm>
          <a:prstGeom prst="rect">
            <a:avLst/>
          </a:prstGeom>
        </p:spPr>
      </p:pic>
      <p:pic>
        <p:nvPicPr>
          <p:cNvPr id="23" name="Picture 22">
            <a:extLst>
              <a:ext uri="{FF2B5EF4-FFF2-40B4-BE49-F238E27FC236}">
                <a16:creationId xmlns:a16="http://schemas.microsoft.com/office/drawing/2014/main" id="{BB788FF1-C898-1F94-E478-A81C044DAE3F}"/>
              </a:ext>
            </a:extLst>
          </p:cNvPr>
          <p:cNvPicPr>
            <a:picLocks noChangeAspect="1"/>
          </p:cNvPicPr>
          <p:nvPr/>
        </p:nvPicPr>
        <p:blipFill>
          <a:blip r:embed="rId4"/>
          <a:stretch>
            <a:fillRect/>
          </a:stretch>
        </p:blipFill>
        <p:spPr>
          <a:xfrm>
            <a:off x="8464019" y="1751408"/>
            <a:ext cx="3110753" cy="1819497"/>
          </a:xfrm>
          <a:prstGeom prst="rect">
            <a:avLst/>
          </a:prstGeom>
        </p:spPr>
      </p:pic>
      <p:pic>
        <p:nvPicPr>
          <p:cNvPr id="25" name="Picture 24">
            <a:extLst>
              <a:ext uri="{FF2B5EF4-FFF2-40B4-BE49-F238E27FC236}">
                <a16:creationId xmlns:a16="http://schemas.microsoft.com/office/drawing/2014/main" id="{B7BC6C15-9699-FC1C-4C11-648B8604C6E0}"/>
              </a:ext>
            </a:extLst>
          </p:cNvPr>
          <p:cNvPicPr>
            <a:picLocks noChangeAspect="1"/>
          </p:cNvPicPr>
          <p:nvPr/>
        </p:nvPicPr>
        <p:blipFill>
          <a:blip r:embed="rId5"/>
          <a:stretch>
            <a:fillRect/>
          </a:stretch>
        </p:blipFill>
        <p:spPr>
          <a:xfrm>
            <a:off x="7695762" y="922135"/>
            <a:ext cx="4496238" cy="1067443"/>
          </a:xfrm>
          <a:prstGeom prst="rect">
            <a:avLst/>
          </a:prstGeom>
        </p:spPr>
      </p:pic>
      <p:pic>
        <p:nvPicPr>
          <p:cNvPr id="5" name="Picture 4">
            <a:extLst>
              <a:ext uri="{FF2B5EF4-FFF2-40B4-BE49-F238E27FC236}">
                <a16:creationId xmlns:a16="http://schemas.microsoft.com/office/drawing/2014/main" id="{6B140654-D995-5D62-1A2F-C5262E623D71}"/>
              </a:ext>
            </a:extLst>
          </p:cNvPr>
          <p:cNvPicPr>
            <a:picLocks noChangeAspect="1"/>
          </p:cNvPicPr>
          <p:nvPr/>
        </p:nvPicPr>
        <p:blipFill>
          <a:blip r:embed="rId6"/>
          <a:stretch>
            <a:fillRect/>
          </a:stretch>
        </p:blipFill>
        <p:spPr>
          <a:xfrm>
            <a:off x="110881" y="973515"/>
            <a:ext cx="4471752" cy="1482940"/>
          </a:xfrm>
          <a:prstGeom prst="rect">
            <a:avLst/>
          </a:prstGeom>
        </p:spPr>
      </p:pic>
      <p:pic>
        <p:nvPicPr>
          <p:cNvPr id="8" name="Picture 7">
            <a:extLst>
              <a:ext uri="{FF2B5EF4-FFF2-40B4-BE49-F238E27FC236}">
                <a16:creationId xmlns:a16="http://schemas.microsoft.com/office/drawing/2014/main" id="{B51B1754-3D4A-73A5-0C70-F956059A6710}"/>
              </a:ext>
            </a:extLst>
          </p:cNvPr>
          <p:cNvPicPr>
            <a:picLocks noChangeAspect="1"/>
          </p:cNvPicPr>
          <p:nvPr/>
        </p:nvPicPr>
        <p:blipFill>
          <a:blip r:embed="rId7"/>
          <a:srcRect t="6191" b="11255"/>
          <a:stretch/>
        </p:blipFill>
        <p:spPr>
          <a:xfrm>
            <a:off x="8464019" y="5236649"/>
            <a:ext cx="3154286" cy="1621351"/>
          </a:xfrm>
          <a:prstGeom prst="rect">
            <a:avLst/>
          </a:prstGeom>
        </p:spPr>
      </p:pic>
      <p:pic>
        <p:nvPicPr>
          <p:cNvPr id="10" name="Picture 9">
            <a:extLst>
              <a:ext uri="{FF2B5EF4-FFF2-40B4-BE49-F238E27FC236}">
                <a16:creationId xmlns:a16="http://schemas.microsoft.com/office/drawing/2014/main" id="{44033DB5-9F0C-B8B2-6EDF-572B36F98CC9}"/>
              </a:ext>
            </a:extLst>
          </p:cNvPr>
          <p:cNvPicPr>
            <a:picLocks noChangeAspect="1"/>
          </p:cNvPicPr>
          <p:nvPr/>
        </p:nvPicPr>
        <p:blipFill>
          <a:blip r:embed="rId8"/>
          <a:stretch>
            <a:fillRect/>
          </a:stretch>
        </p:blipFill>
        <p:spPr>
          <a:xfrm>
            <a:off x="6388589" y="906165"/>
            <a:ext cx="1339068" cy="1819497"/>
          </a:xfrm>
          <a:prstGeom prst="rect">
            <a:avLst/>
          </a:prstGeom>
        </p:spPr>
      </p:pic>
      <p:graphicFrame>
        <p:nvGraphicFramePr>
          <p:cNvPr id="6" name="Table 5">
            <a:extLst>
              <a:ext uri="{FF2B5EF4-FFF2-40B4-BE49-F238E27FC236}">
                <a16:creationId xmlns:a16="http://schemas.microsoft.com/office/drawing/2014/main" id="{646FA075-6902-64A4-7B69-C748C1A7E86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602213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3CD27-4E25-B879-9EE8-26CFECCA222D}"/>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385A0D7C-56BD-B53F-C110-4A6EF4BAC934}"/>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1" name="TextBox 10">
            <a:extLst>
              <a:ext uri="{FF2B5EF4-FFF2-40B4-BE49-F238E27FC236}">
                <a16:creationId xmlns:a16="http://schemas.microsoft.com/office/drawing/2014/main" id="{61C8FC94-4DFB-EAA4-5C10-F966B92084C4}"/>
              </a:ext>
            </a:extLst>
          </p:cNvPr>
          <p:cNvSpPr txBox="1"/>
          <p:nvPr/>
        </p:nvSpPr>
        <p:spPr>
          <a:xfrm>
            <a:off x="469733" y="2722169"/>
            <a:ext cx="10951084" cy="1200329"/>
          </a:xfrm>
          <a:prstGeom prst="rect">
            <a:avLst/>
          </a:prstGeom>
          <a:noFill/>
        </p:spPr>
        <p:txBody>
          <a:bodyPr wrap="square">
            <a:spAutoFit/>
          </a:bodyPr>
          <a:lstStyle/>
          <a:p>
            <a:pPr algn="ctr"/>
            <a:r>
              <a:rPr lang="en-US" sz="7200" u="dotted" dirty="0">
                <a:uFill>
                  <a:solidFill>
                    <a:schemeClr val="bg1"/>
                  </a:solidFill>
                </a:uFill>
                <a:latin typeface="Chiller" panose="04020404031007020602" pitchFamily="82" charset="0"/>
                <a:hlinkClick r:id="rId2" action="ppaction://hlinksldjump">
                  <a:extLst>
                    <a:ext uri="{A12FA001-AC4F-418D-AE19-62706E023703}">
                      <ahyp:hlinkClr xmlns:ahyp="http://schemas.microsoft.com/office/drawing/2018/hyperlinkcolor" val="tx"/>
                    </a:ext>
                  </a:extLst>
                </a:hlinkClick>
              </a:rPr>
              <a:t>Questions?</a:t>
            </a:r>
            <a:endParaRPr lang="en-US" sz="7200" u="dotted" dirty="0">
              <a:uFill>
                <a:solidFill>
                  <a:schemeClr val="bg1"/>
                </a:solidFill>
              </a:uFill>
              <a:latin typeface="Chiller" panose="04020404031007020602" pitchFamily="82" charset="0"/>
            </a:endParaRPr>
          </a:p>
        </p:txBody>
      </p:sp>
      <p:sp>
        <p:nvSpPr>
          <p:cNvPr id="10" name="object 35">
            <a:extLst>
              <a:ext uri="{FF2B5EF4-FFF2-40B4-BE49-F238E27FC236}">
                <a16:creationId xmlns:a16="http://schemas.microsoft.com/office/drawing/2014/main" id="{8AA32CD9-C8D5-96B4-C649-086A5511992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5" name="TextBox 14">
            <a:extLst>
              <a:ext uri="{FF2B5EF4-FFF2-40B4-BE49-F238E27FC236}">
                <a16:creationId xmlns:a16="http://schemas.microsoft.com/office/drawing/2014/main" id="{9F39E1B9-0FA1-7455-1F97-CEF3B2A3D48A}"/>
              </a:ext>
            </a:extLst>
          </p:cNvPr>
          <p:cNvSpPr txBox="1"/>
          <p:nvPr/>
        </p:nvSpPr>
        <p:spPr>
          <a:xfrm>
            <a:off x="146010" y="334818"/>
            <a:ext cx="6448661" cy="523220"/>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Acknowledgments</a:t>
            </a:r>
            <a:r>
              <a:rPr lang="en-US" sz="2800" b="1" dirty="0"/>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&amp;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Questions</a:t>
            </a:r>
          </a:p>
        </p:txBody>
      </p:sp>
      <p:grpSp>
        <p:nvGrpSpPr>
          <p:cNvPr id="3" name="Group 2">
            <a:extLst>
              <a:ext uri="{FF2B5EF4-FFF2-40B4-BE49-F238E27FC236}">
                <a16:creationId xmlns:a16="http://schemas.microsoft.com/office/drawing/2014/main" id="{516929AE-D4C2-A41A-C184-125331DFE05E}"/>
              </a:ext>
            </a:extLst>
          </p:cNvPr>
          <p:cNvGrpSpPr/>
          <p:nvPr/>
        </p:nvGrpSpPr>
        <p:grpSpPr>
          <a:xfrm>
            <a:off x="8801101" y="407302"/>
            <a:ext cx="3390900" cy="338554"/>
            <a:chOff x="8801101" y="407302"/>
            <a:chExt cx="3390900" cy="338554"/>
          </a:xfrm>
        </p:grpSpPr>
        <p:sp>
          <p:nvSpPr>
            <p:cNvPr id="4" name="TextBox 3">
              <a:extLst>
                <a:ext uri="{FF2B5EF4-FFF2-40B4-BE49-F238E27FC236}">
                  <a16:creationId xmlns:a16="http://schemas.microsoft.com/office/drawing/2014/main" id="{B87E8E5C-B845-1575-A54E-736BA002BAD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5" name="Straight Connector 4">
              <a:extLst>
                <a:ext uri="{FF2B5EF4-FFF2-40B4-BE49-F238E27FC236}">
                  <a16:creationId xmlns:a16="http://schemas.microsoft.com/office/drawing/2014/main" id="{9AEB13CD-1508-7BC6-618E-B8D03E1BA9A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aphicFrame>
        <p:nvGraphicFramePr>
          <p:cNvPr id="6" name="Table 5">
            <a:extLst>
              <a:ext uri="{FF2B5EF4-FFF2-40B4-BE49-F238E27FC236}">
                <a16:creationId xmlns:a16="http://schemas.microsoft.com/office/drawing/2014/main" id="{9805F590-109E-6536-3994-02D2A95D3EF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90292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7" name="Table 2">
            <a:extLst>
              <a:ext uri="{FF2B5EF4-FFF2-40B4-BE49-F238E27FC236}">
                <a16:creationId xmlns:a16="http://schemas.microsoft.com/office/drawing/2014/main" id="{F668DFE0-88B0-4519-AD60-166A414BA3B3}"/>
              </a:ext>
            </a:extLst>
          </p:cNvPr>
          <p:cNvGraphicFramePr>
            <a:graphicFrameLocks noGrp="1"/>
          </p:cNvGraphicFramePr>
          <p:nvPr>
            <p:extLst>
              <p:ext uri="{D42A27DB-BD31-4B8C-83A1-F6EECF244321}">
                <p14:modId xmlns:p14="http://schemas.microsoft.com/office/powerpoint/2010/main" val="871705474"/>
              </p:ext>
            </p:extLst>
          </p:nvPr>
        </p:nvGraphicFramePr>
        <p:xfrm>
          <a:off x="476800" y="1278357"/>
          <a:ext cx="6437347" cy="1844040"/>
        </p:xfrm>
        <a:graphic>
          <a:graphicData uri="http://schemas.openxmlformats.org/drawingml/2006/table">
            <a:tbl>
              <a:tblPr firstRow="1" bandRow="1">
                <a:tableStyleId>{5940675A-B579-460E-94D1-54222C63F5DA}</a:tableStyleId>
              </a:tblPr>
              <a:tblGrid>
                <a:gridCol w="2955957">
                  <a:extLst>
                    <a:ext uri="{9D8B030D-6E8A-4147-A177-3AD203B41FA5}">
                      <a16:colId xmlns:a16="http://schemas.microsoft.com/office/drawing/2014/main" val="1961897201"/>
                    </a:ext>
                  </a:extLst>
                </a:gridCol>
                <a:gridCol w="3481390">
                  <a:extLst>
                    <a:ext uri="{9D8B030D-6E8A-4147-A177-3AD203B41FA5}">
                      <a16:colId xmlns:a16="http://schemas.microsoft.com/office/drawing/2014/main" val="2534785070"/>
                    </a:ext>
                  </a:extLst>
                </a:gridCol>
              </a:tblGrid>
              <a:tr h="282947">
                <a:tc>
                  <a:txBody>
                    <a:bodyPr/>
                    <a:lstStyle/>
                    <a:p>
                      <a:pPr algn="l"/>
                      <a:r>
                        <a:rPr lang="en-US" dirty="0">
                          <a:solidFill>
                            <a:schemeClr val="tx1">
                              <a:lumMod val="95000"/>
                              <a:lumOff val="5000"/>
                            </a:schemeClr>
                          </a:solidFill>
                          <a:latin typeface="CMU Sans Serif" panose="02000603000000000000"/>
                        </a:rPr>
                        <a:t>Track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solidFill>
                            <a:schemeClr val="tx1">
                              <a:lumMod val="95000"/>
                              <a:lumOff val="5000"/>
                            </a:schemeClr>
                          </a:solidFill>
                          <a:latin typeface="CMU Sans Serif" panose="02000603000000000000"/>
                        </a:rPr>
                        <a:t>(Wireless and Cybersecurity)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2987060"/>
                  </a:ext>
                </a:extLst>
              </a:tr>
              <a:tr h="282947">
                <a:tc>
                  <a:txBody>
                    <a:bodyPr/>
                    <a:lstStyle/>
                    <a:p>
                      <a:pPr algn="l"/>
                      <a:r>
                        <a:rPr lang="en-US" dirty="0">
                          <a:latin typeface="CMU Sans Serif" panose="02000603000000000000"/>
                        </a:rPr>
                        <a:t>Registration Started</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latin typeface="CMU Sans Serif" panose="02000603000000000000"/>
                        </a:rPr>
                        <a:t>(May 2022)</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94147529"/>
                  </a:ext>
                </a:extLst>
              </a:tr>
              <a:tr h="370840">
                <a:tc>
                  <a:txBody>
                    <a:bodyPr/>
                    <a:lstStyle/>
                    <a:p>
                      <a:pPr algn="l"/>
                      <a:r>
                        <a:rPr lang="en-US" dirty="0">
                          <a:latin typeface="CMU Sans Serif" panose="02000603000000000000"/>
                        </a:rPr>
                        <a:t>Coursework Finished</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latin typeface="CMU Sans Serif" panose="02000603000000000000"/>
                        </a:rPr>
                        <a:t>(January 2023)</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06263987"/>
                  </a:ext>
                </a:extLst>
              </a:tr>
              <a:tr h="370840">
                <a:tc>
                  <a:txBody>
                    <a:bodyPr/>
                    <a:lstStyle/>
                    <a:p>
                      <a:pPr algn="l"/>
                      <a:r>
                        <a:rPr lang="en-US" dirty="0">
                          <a:latin typeface="CMU Sans Serif" panose="02000603000000000000"/>
                        </a:rPr>
                        <a:t>Current Phase</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latin typeface="CMU Sans Serif" panose="02000603000000000000"/>
                        </a:rPr>
                        <a:t>(</a:t>
                      </a:r>
                      <a:r>
                        <a:rPr lang="en-US" sz="1800" kern="1200" dirty="0">
                          <a:solidFill>
                            <a:schemeClr val="tx1"/>
                          </a:solidFill>
                          <a:latin typeface="CMU Sans Serif" panose="02000603000000000000"/>
                          <a:ea typeface="+mn-ea"/>
                          <a:cs typeface="+mn-cs"/>
                        </a:rPr>
                        <a:t>final Seminar</a:t>
                      </a:r>
                      <a:r>
                        <a:rPr lang="en-US" dirty="0">
                          <a:latin typeface="CMU Sans Serif" panose="02000603000000000000"/>
                        </a:rPr>
                        <a:t>)</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96303305"/>
                  </a:ext>
                </a:extLst>
              </a:tr>
              <a:tr h="370840">
                <a:tc>
                  <a:txBody>
                    <a:bodyPr/>
                    <a:lstStyle/>
                    <a:p>
                      <a:pPr algn="l"/>
                      <a:r>
                        <a:rPr lang="en-US" dirty="0">
                          <a:latin typeface="CMU Sans Serif" panose="02000603000000000000"/>
                        </a:rPr>
                        <a:t>Registration Ends</a:t>
                      </a:r>
                      <a:endParaRPr lang="en-US" b="1"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dirty="0">
                          <a:latin typeface="CMU Sans Serif" panose="02000603000000000000"/>
                        </a:rPr>
                        <a:t>(Month Year)</a:t>
                      </a:r>
                      <a:endParaRPr lang="en-US" dirty="0">
                        <a:solidFill>
                          <a:schemeClr val="tx1">
                            <a:lumMod val="95000"/>
                            <a:lumOff val="5000"/>
                          </a:schemeClr>
                        </a:solidFill>
                        <a:latin typeface="CMU Sans Serif" panose="0200060300000000000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2619899"/>
                  </a:ext>
                </a:extLst>
              </a:tr>
            </a:tbl>
          </a:graphicData>
        </a:graphic>
      </p:graphicFrame>
      <p:grpSp>
        <p:nvGrpSpPr>
          <p:cNvPr id="39" name="Group 38">
            <a:extLst>
              <a:ext uri="{FF2B5EF4-FFF2-40B4-BE49-F238E27FC236}">
                <a16:creationId xmlns:a16="http://schemas.microsoft.com/office/drawing/2014/main" id="{5E0AD2AD-D940-4FE1-B5C3-8F59ACF39EE8}"/>
              </a:ext>
            </a:extLst>
          </p:cNvPr>
          <p:cNvGrpSpPr/>
          <p:nvPr/>
        </p:nvGrpSpPr>
        <p:grpSpPr>
          <a:xfrm>
            <a:off x="0" y="299932"/>
            <a:ext cx="12192000" cy="600102"/>
            <a:chOff x="0" y="299932"/>
            <a:chExt cx="12192000" cy="600102"/>
          </a:xfrm>
        </p:grpSpPr>
        <p:sp>
          <p:nvSpPr>
            <p:cNvPr id="40" name="object 35">
              <a:extLst>
                <a:ext uri="{FF2B5EF4-FFF2-40B4-BE49-F238E27FC236}">
                  <a16:creationId xmlns:a16="http://schemas.microsoft.com/office/drawing/2014/main" id="{2584B3ED-B98A-44F8-B54E-66FE131BA7D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2" name="TextBox 41">
              <a:extLst>
                <a:ext uri="{FF2B5EF4-FFF2-40B4-BE49-F238E27FC236}">
                  <a16:creationId xmlns:a16="http://schemas.microsoft.com/office/drawing/2014/main" id="{008DA70F-0C9A-4F3C-A6A1-2B9FBED8C7E8}"/>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Registration Information </a:t>
              </a:r>
            </a:p>
          </p:txBody>
        </p:sp>
      </p:grpSp>
      <p:graphicFrame>
        <p:nvGraphicFramePr>
          <p:cNvPr id="4" name="Table 2">
            <a:extLst>
              <a:ext uri="{FF2B5EF4-FFF2-40B4-BE49-F238E27FC236}">
                <a16:creationId xmlns:a16="http://schemas.microsoft.com/office/drawing/2014/main" id="{C9BE7496-86D9-E405-8562-1FDBA6D5E48B}"/>
              </a:ext>
            </a:extLst>
          </p:cNvPr>
          <p:cNvGraphicFramePr>
            <a:graphicFrameLocks noGrp="1"/>
          </p:cNvGraphicFramePr>
          <p:nvPr>
            <p:extLst>
              <p:ext uri="{D42A27DB-BD31-4B8C-83A1-F6EECF244321}">
                <p14:modId xmlns:p14="http://schemas.microsoft.com/office/powerpoint/2010/main" val="4166689326"/>
              </p:ext>
            </p:extLst>
          </p:nvPr>
        </p:nvGraphicFramePr>
        <p:xfrm>
          <a:off x="5582427" y="2653563"/>
          <a:ext cx="6437347" cy="2926080"/>
        </p:xfrm>
        <a:graphic>
          <a:graphicData uri="http://schemas.openxmlformats.org/drawingml/2006/table">
            <a:tbl>
              <a:tblPr firstRow="1" bandRow="1">
                <a:tableStyleId>{5940675A-B579-460E-94D1-54222C63F5DA}</a:tableStyleId>
              </a:tblPr>
              <a:tblGrid>
                <a:gridCol w="412804">
                  <a:extLst>
                    <a:ext uri="{9D8B030D-6E8A-4147-A177-3AD203B41FA5}">
                      <a16:colId xmlns:a16="http://schemas.microsoft.com/office/drawing/2014/main" val="2508271879"/>
                    </a:ext>
                  </a:extLst>
                </a:gridCol>
                <a:gridCol w="435797">
                  <a:extLst>
                    <a:ext uri="{9D8B030D-6E8A-4147-A177-3AD203B41FA5}">
                      <a16:colId xmlns:a16="http://schemas.microsoft.com/office/drawing/2014/main" val="1961897201"/>
                    </a:ext>
                  </a:extLst>
                </a:gridCol>
                <a:gridCol w="3947078">
                  <a:extLst>
                    <a:ext uri="{9D8B030D-6E8A-4147-A177-3AD203B41FA5}">
                      <a16:colId xmlns:a16="http://schemas.microsoft.com/office/drawing/2014/main" val="2534785070"/>
                    </a:ext>
                  </a:extLst>
                </a:gridCol>
                <a:gridCol w="697276">
                  <a:extLst>
                    <a:ext uri="{9D8B030D-6E8A-4147-A177-3AD203B41FA5}">
                      <a16:colId xmlns:a16="http://schemas.microsoft.com/office/drawing/2014/main" val="20003"/>
                    </a:ext>
                  </a:extLst>
                </a:gridCol>
                <a:gridCol w="944392">
                  <a:extLst>
                    <a:ext uri="{9D8B030D-6E8A-4147-A177-3AD203B41FA5}">
                      <a16:colId xmlns:a16="http://schemas.microsoft.com/office/drawing/2014/main" val="3510540262"/>
                    </a:ext>
                  </a:extLst>
                </a:gridCol>
              </a:tblGrid>
              <a:tr h="266179">
                <a:tc gridSpan="5">
                  <a:txBody>
                    <a:bodyPr/>
                    <a:lstStyle/>
                    <a:p>
                      <a:pPr algn="ctr"/>
                      <a:r>
                        <a:rPr lang="en-US" dirty="0">
                          <a:solidFill>
                            <a:schemeClr val="tx1">
                              <a:lumMod val="95000"/>
                              <a:lumOff val="5000"/>
                            </a:schemeClr>
                          </a:solidFill>
                          <a:latin typeface="CMU Sans Serif" panose="02000603000000000000"/>
                        </a:rPr>
                        <a:t>Coursework GPA (GPA)</a:t>
                      </a:r>
                    </a:p>
                  </a:txBody>
                  <a:tcPr/>
                </a:tc>
                <a:tc hMerge="1">
                  <a:txBody>
                    <a:bodyPr/>
                    <a:lstStyle/>
                    <a:p>
                      <a:pPr algn="l"/>
                      <a:endParaRPr lang="en-US" dirty="0">
                        <a:solidFill>
                          <a:schemeClr val="tx1">
                            <a:lumMod val="95000"/>
                            <a:lumOff val="5000"/>
                          </a:schemeClr>
                        </a:solidFill>
                        <a:latin typeface="CMU Sans Serif" panose="02000603000000000000"/>
                      </a:endParaRPr>
                    </a:p>
                  </a:txBody>
                  <a:tcPr anchor="ctr"/>
                </a:tc>
                <a:tc hMerge="1">
                  <a:txBody>
                    <a:bodyPr/>
                    <a:lstStyle/>
                    <a:p>
                      <a:pPr algn="l"/>
                      <a:endParaRPr lang="en-US" dirty="0">
                        <a:solidFill>
                          <a:schemeClr val="tx1">
                            <a:lumMod val="95000"/>
                            <a:lumOff val="5000"/>
                          </a:schemeClr>
                        </a:solidFill>
                        <a:latin typeface="CMU Sans Serif" panose="02000603000000000000"/>
                      </a:endParaRPr>
                    </a:p>
                  </a:txBody>
                  <a:tcPr anchor="ctr"/>
                </a:tc>
                <a:tc hMerge="1">
                  <a:txBody>
                    <a:bodyPr/>
                    <a:lstStyle/>
                    <a:p>
                      <a:endParaRPr lang="en-US"/>
                    </a:p>
                  </a:txBody>
                  <a:tcPr/>
                </a:tc>
                <a:tc hMerge="1">
                  <a:txBody>
                    <a:bodyPr/>
                    <a:lstStyle/>
                    <a:p>
                      <a:pPr algn="ctr"/>
                      <a:endParaRPr lang="en-US" dirty="0">
                        <a:solidFill>
                          <a:schemeClr val="tx1">
                            <a:lumMod val="95000"/>
                            <a:lumOff val="5000"/>
                          </a:schemeClr>
                        </a:solidFill>
                        <a:latin typeface="CMU Sans Serif" panose="02000603000000000000"/>
                      </a:endParaRPr>
                    </a:p>
                  </a:txBody>
                  <a:tcPr anchor="ctr"/>
                </a:tc>
                <a:extLst>
                  <a:ext uri="{0D108BD9-81ED-4DB2-BD59-A6C34878D82A}">
                    <a16:rowId xmlns:a16="http://schemas.microsoft.com/office/drawing/2014/main" val="2566521189"/>
                  </a:ext>
                </a:extLst>
              </a:tr>
              <a:tr h="266179">
                <a:tc>
                  <a:txBody>
                    <a:bodyPr/>
                    <a:lstStyle/>
                    <a:p>
                      <a:pPr algn="ctr"/>
                      <a:endParaRPr lang="en-US" dirty="0">
                        <a:solidFill>
                          <a:schemeClr val="tx1">
                            <a:lumMod val="95000"/>
                            <a:lumOff val="5000"/>
                          </a:schemeClr>
                        </a:solidFill>
                        <a:latin typeface="CMU Sans Serif" panose="02000603000000000000"/>
                      </a:endParaRPr>
                    </a:p>
                  </a:txBody>
                  <a:tcPr vert="vert270"/>
                </a:tc>
                <a:tc gridSpan="2">
                  <a:txBody>
                    <a:bodyPr/>
                    <a:lstStyle/>
                    <a:p>
                      <a:pPr algn="ctr"/>
                      <a:r>
                        <a:rPr lang="en-US" dirty="0">
                          <a:solidFill>
                            <a:schemeClr val="tx1">
                              <a:lumMod val="95000"/>
                              <a:lumOff val="5000"/>
                            </a:schemeClr>
                          </a:solidFill>
                          <a:latin typeface="CMU Sans Serif" panose="02000603000000000000"/>
                        </a:rPr>
                        <a:t>Course</a:t>
                      </a:r>
                    </a:p>
                  </a:txBody>
                  <a:tcPr/>
                </a:tc>
                <a:tc hMerge="1">
                  <a:txBody>
                    <a:bodyPr/>
                    <a:lstStyle/>
                    <a:p>
                      <a:pPr algn="l"/>
                      <a:endParaRPr lang="en-US" dirty="0">
                        <a:solidFill>
                          <a:schemeClr val="tx1">
                            <a:lumMod val="95000"/>
                            <a:lumOff val="5000"/>
                          </a:schemeClr>
                        </a:solidFill>
                        <a:latin typeface="CMU Sans Serif" panose="02000603000000000000"/>
                      </a:endParaRPr>
                    </a:p>
                  </a:txBody>
                  <a:tcPr anchor="ctr"/>
                </a:tc>
                <a:tc>
                  <a:txBody>
                    <a:bodyPr/>
                    <a:lstStyle/>
                    <a:p>
                      <a:pPr algn="ctr"/>
                      <a:r>
                        <a:rPr lang="en-US" dirty="0">
                          <a:solidFill>
                            <a:schemeClr val="tx1">
                              <a:lumMod val="95000"/>
                              <a:lumOff val="5000"/>
                            </a:schemeClr>
                          </a:solidFill>
                          <a:latin typeface="CMU Sans Serif" panose="02000603000000000000"/>
                        </a:rPr>
                        <a:t>Date</a:t>
                      </a:r>
                    </a:p>
                  </a:txBody>
                  <a:tcPr/>
                </a:tc>
                <a:tc>
                  <a:txBody>
                    <a:bodyPr/>
                    <a:lstStyle/>
                    <a:p>
                      <a:pPr algn="ctr"/>
                      <a:r>
                        <a:rPr lang="en-US" dirty="0">
                          <a:solidFill>
                            <a:schemeClr val="tx1">
                              <a:lumMod val="95000"/>
                              <a:lumOff val="5000"/>
                            </a:schemeClr>
                          </a:solidFill>
                          <a:latin typeface="CMU Sans Serif" panose="02000603000000000000"/>
                        </a:rPr>
                        <a:t>Grade</a:t>
                      </a:r>
                    </a:p>
                  </a:txBody>
                  <a:tcPr/>
                </a:tc>
                <a:extLst>
                  <a:ext uri="{0D108BD9-81ED-4DB2-BD59-A6C34878D82A}">
                    <a16:rowId xmlns:a16="http://schemas.microsoft.com/office/drawing/2014/main" val="2674282018"/>
                  </a:ext>
                </a:extLst>
              </a:tr>
              <a:tr h="365049">
                <a:tc rowSpan="3">
                  <a:txBody>
                    <a:bodyPr/>
                    <a:lstStyle/>
                    <a:p>
                      <a:pPr algn="ctr"/>
                      <a:r>
                        <a:rPr lang="en-US" dirty="0">
                          <a:solidFill>
                            <a:schemeClr val="tx1">
                              <a:lumMod val="95000"/>
                              <a:lumOff val="5000"/>
                            </a:schemeClr>
                          </a:solidFill>
                          <a:latin typeface="CMU Sans Serif" panose="02000603000000000000"/>
                        </a:rPr>
                        <a:t>First</a:t>
                      </a:r>
                    </a:p>
                  </a:txBody>
                  <a:tcPr vert="vert270"/>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(adv computer communication network)</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dirty="0">
                        <a:solidFill>
                          <a:schemeClr val="tx1">
                            <a:lumMod val="95000"/>
                            <a:lumOff val="5000"/>
                          </a:schemeClr>
                        </a:solidFill>
                        <a:latin typeface="CMU Sans Serif" panose="02000603000000000000"/>
                      </a:endParaRPr>
                    </a:p>
                  </a:txBody>
                  <a:tcPr/>
                </a:tc>
                <a:tc>
                  <a:txBody>
                    <a:bodyPr/>
                    <a:lstStyle/>
                    <a:p>
                      <a:pPr algn="ctr"/>
                      <a:r>
                        <a:rPr lang="en-US" dirty="0">
                          <a:solidFill>
                            <a:schemeClr val="tx1">
                              <a:lumMod val="95000"/>
                              <a:lumOff val="5000"/>
                            </a:schemeClr>
                          </a:solidFill>
                          <a:latin typeface="CMU Sans Serif" panose="02000603000000000000"/>
                        </a:rPr>
                        <a:t>A-</a:t>
                      </a:r>
                    </a:p>
                  </a:txBody>
                  <a:tcPr/>
                </a:tc>
                <a:extLst>
                  <a:ext uri="{0D108BD9-81ED-4DB2-BD59-A6C34878D82A}">
                    <a16:rowId xmlns:a16="http://schemas.microsoft.com/office/drawing/2014/main" val="2094147529"/>
                  </a:ext>
                </a:extLst>
              </a:tr>
              <a:tr h="266179">
                <a:tc vMerge="1">
                  <a:txBody>
                    <a:bodyPr/>
                    <a:lstStyle/>
                    <a:p>
                      <a:pPr algn="l"/>
                      <a:endParaRPr lang="en-US" dirty="0">
                        <a:solidFill>
                          <a:schemeClr val="tx1">
                            <a:lumMod val="95000"/>
                            <a:lumOff val="5000"/>
                          </a:schemeClr>
                        </a:solidFill>
                        <a:latin typeface="CMU Sans Serif" panose="02000603000000000000"/>
                      </a:endParaRPr>
                    </a:p>
                  </a:txBody>
                  <a:tcPr anchor="ctr"/>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(adv Machine learning )</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dirty="0">
                        <a:solidFill>
                          <a:schemeClr val="tx1">
                            <a:lumMod val="95000"/>
                            <a:lumOff val="5000"/>
                          </a:schemeClr>
                        </a:solidFill>
                        <a:latin typeface="CMU Sans Serif" panose="02000603000000000000"/>
                      </a:endParaRPr>
                    </a:p>
                  </a:txBody>
                  <a:tcPr/>
                </a:tc>
                <a:tc>
                  <a:txBody>
                    <a:bodyPr/>
                    <a:lstStyle/>
                    <a:p>
                      <a:pPr algn="ctr"/>
                      <a:r>
                        <a:rPr lang="en-US" dirty="0">
                          <a:solidFill>
                            <a:schemeClr val="tx1">
                              <a:lumMod val="95000"/>
                              <a:lumOff val="5000"/>
                            </a:schemeClr>
                          </a:solidFill>
                          <a:latin typeface="CMU Sans Serif" panose="02000603000000000000"/>
                        </a:rPr>
                        <a:t>B+</a:t>
                      </a:r>
                    </a:p>
                  </a:txBody>
                  <a:tcPr/>
                </a:tc>
                <a:extLst>
                  <a:ext uri="{0D108BD9-81ED-4DB2-BD59-A6C34878D82A}">
                    <a16:rowId xmlns:a16="http://schemas.microsoft.com/office/drawing/2014/main" val="198710433"/>
                  </a:ext>
                </a:extLst>
              </a:tr>
              <a:tr h="266179">
                <a:tc vMerge="1">
                  <a:txBody>
                    <a:bodyPr/>
                    <a:lstStyle/>
                    <a:p>
                      <a:endParaRPr lang="en-US"/>
                    </a:p>
                  </a:txBody>
                  <a:tcPr/>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(wireless communications)</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i="0" dirty="0">
                        <a:solidFill>
                          <a:schemeClr val="tx1">
                            <a:lumMod val="95000"/>
                            <a:lumOff val="5000"/>
                          </a:schemeClr>
                        </a:solidFill>
                        <a:latin typeface="CMU Sans Serif" panose="02000603000000000000"/>
                      </a:endParaRPr>
                    </a:p>
                  </a:txBody>
                  <a:tcPr/>
                </a:tc>
                <a:tc>
                  <a:txBody>
                    <a:bodyPr/>
                    <a:lstStyle/>
                    <a:p>
                      <a:pPr algn="ctr"/>
                      <a:r>
                        <a:rPr lang="en-US" i="0" dirty="0">
                          <a:solidFill>
                            <a:schemeClr val="tx1">
                              <a:lumMod val="95000"/>
                              <a:lumOff val="5000"/>
                            </a:schemeClr>
                          </a:solidFill>
                          <a:latin typeface="CMU Sans Serif" panose="02000603000000000000"/>
                        </a:rPr>
                        <a:t>B+</a:t>
                      </a:r>
                    </a:p>
                  </a:txBody>
                  <a:tcPr/>
                </a:tc>
                <a:extLst>
                  <a:ext uri="{0D108BD9-81ED-4DB2-BD59-A6C34878D82A}">
                    <a16:rowId xmlns:a16="http://schemas.microsoft.com/office/drawing/2014/main" val="10004"/>
                  </a:ext>
                </a:extLst>
              </a:tr>
              <a:tr h="365049">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5000"/>
                              <a:lumOff val="5000"/>
                            </a:schemeClr>
                          </a:solidFill>
                          <a:latin typeface="CMU Sans Serif" panose="02000603000000000000"/>
                        </a:rPr>
                        <a:t>Second</a:t>
                      </a:r>
                    </a:p>
                  </a:txBody>
                  <a:tcPr vert="vert270"/>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(wireless ad-hoc and sensor networks)</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dirty="0">
                        <a:solidFill>
                          <a:schemeClr val="tx1">
                            <a:lumMod val="95000"/>
                            <a:lumOff val="5000"/>
                          </a:schemeClr>
                        </a:solidFill>
                        <a:latin typeface="CMU Sans Serif" panose="02000603000000000000"/>
                      </a:endParaRPr>
                    </a:p>
                  </a:txBody>
                  <a:tcPr/>
                </a:tc>
                <a:tc>
                  <a:txBody>
                    <a:bodyPr/>
                    <a:lstStyle/>
                    <a:p>
                      <a:pPr algn="ctr"/>
                      <a:r>
                        <a:rPr lang="en-US" dirty="0">
                          <a:solidFill>
                            <a:schemeClr val="tx1">
                              <a:lumMod val="95000"/>
                              <a:lumOff val="5000"/>
                            </a:schemeClr>
                          </a:solidFill>
                          <a:latin typeface="CMU Sans Serif" panose="02000603000000000000"/>
                        </a:rPr>
                        <a:t>A-</a:t>
                      </a:r>
                    </a:p>
                  </a:txBody>
                  <a:tcPr/>
                </a:tc>
                <a:extLst>
                  <a:ext uri="{0D108BD9-81ED-4DB2-BD59-A6C34878D82A}">
                    <a16:rowId xmlns:a16="http://schemas.microsoft.com/office/drawing/2014/main" val="3196303305"/>
                  </a:ext>
                </a:extLst>
              </a:tr>
              <a:tr h="365049">
                <a:tc vMerge="1">
                  <a:txBody>
                    <a:bodyPr/>
                    <a:lstStyle/>
                    <a:p>
                      <a:endParaRPr lang="en-US"/>
                    </a:p>
                  </a:txBody>
                  <a:tcPr/>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(adv digital communications)</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dirty="0">
                        <a:solidFill>
                          <a:schemeClr val="tx1">
                            <a:lumMod val="95000"/>
                            <a:lumOff val="5000"/>
                          </a:schemeClr>
                        </a:solidFill>
                        <a:latin typeface="CMU Sans Serif" panose="02000603000000000000"/>
                      </a:endParaRPr>
                    </a:p>
                  </a:txBody>
                  <a:tcPr/>
                </a:tc>
                <a:tc>
                  <a:txBody>
                    <a:bodyPr/>
                    <a:lstStyle/>
                    <a:p>
                      <a:pPr algn="ctr"/>
                      <a:r>
                        <a:rPr lang="en-US" dirty="0">
                          <a:solidFill>
                            <a:schemeClr val="tx1">
                              <a:lumMod val="95000"/>
                              <a:lumOff val="5000"/>
                            </a:schemeClr>
                          </a:solidFill>
                          <a:latin typeface="CMU Sans Serif" panose="02000603000000000000"/>
                        </a:rPr>
                        <a:t>A-</a:t>
                      </a:r>
                    </a:p>
                  </a:txBody>
                  <a:tcPr/>
                </a:tc>
                <a:extLst>
                  <a:ext uri="{0D108BD9-81ED-4DB2-BD59-A6C34878D82A}">
                    <a16:rowId xmlns:a16="http://schemas.microsoft.com/office/drawing/2014/main" val="10007"/>
                  </a:ext>
                </a:extLst>
              </a:tr>
              <a:tr h="327197">
                <a:tc vMerge="1">
                  <a:txBody>
                    <a:bodyPr/>
                    <a:lstStyle/>
                    <a:p>
                      <a:pPr algn="l"/>
                      <a:endParaRPr lang="en-US" dirty="0">
                        <a:solidFill>
                          <a:schemeClr val="tx1">
                            <a:lumMod val="95000"/>
                            <a:lumOff val="5000"/>
                          </a:schemeClr>
                        </a:solidFill>
                        <a:latin typeface="CMU Sans Serif" panose="02000603000000000000"/>
                      </a:endParaRPr>
                    </a:p>
                  </a:txBody>
                  <a:tcPr anchor="ctr"/>
                </a:tc>
                <a:tc>
                  <a:txBody>
                    <a:bodyPr/>
                    <a:lstStyle/>
                    <a:p>
                      <a:pPr algn="ctr"/>
                      <a:endParaRPr lang="en-US" dirty="0">
                        <a:solidFill>
                          <a:schemeClr val="tx1">
                            <a:lumMod val="95000"/>
                            <a:lumOff val="5000"/>
                          </a:schemeClr>
                        </a:solidFill>
                        <a:latin typeface="CMU Sans Serif" panose="02000603000000000000"/>
                      </a:endParaRPr>
                    </a:p>
                  </a:txBody>
                  <a:tcPr/>
                </a:tc>
                <a:tc>
                  <a:txBody>
                    <a:bodyPr/>
                    <a:lstStyle/>
                    <a:p>
                      <a:pPr algn="ctr"/>
                      <a:r>
                        <a:rPr lang="en-US" dirty="0"/>
                        <a:t>(Coding theory)</a:t>
                      </a:r>
                      <a:endParaRPr lang="en-US" dirty="0">
                        <a:solidFill>
                          <a:schemeClr val="tx1">
                            <a:lumMod val="95000"/>
                            <a:lumOff val="5000"/>
                          </a:schemeClr>
                        </a:solidFill>
                        <a:latin typeface="CMU Sans Serif" panose="02000603000000000000"/>
                      </a:endParaRPr>
                    </a:p>
                  </a:txBody>
                  <a:tcPr/>
                </a:tc>
                <a:tc>
                  <a:txBody>
                    <a:bodyPr/>
                    <a:lstStyle/>
                    <a:p>
                      <a:pPr algn="ctr"/>
                      <a:endParaRPr lang="en-US" sz="1200" dirty="0">
                        <a:solidFill>
                          <a:schemeClr val="tx1">
                            <a:lumMod val="95000"/>
                            <a:lumOff val="5000"/>
                          </a:schemeClr>
                        </a:solidFill>
                        <a:latin typeface="CMU Sans Serif" panose="02000603000000000000"/>
                      </a:endParaRPr>
                    </a:p>
                  </a:txBody>
                  <a:tcPr/>
                </a:tc>
                <a:tc>
                  <a:txBody>
                    <a:bodyPr/>
                    <a:lstStyle/>
                    <a:p>
                      <a:pPr algn="ctr"/>
                      <a:r>
                        <a:rPr lang="en-US" dirty="0">
                          <a:solidFill>
                            <a:schemeClr val="tx1">
                              <a:lumMod val="95000"/>
                              <a:lumOff val="5000"/>
                            </a:schemeClr>
                          </a:solidFill>
                          <a:latin typeface="CMU Sans Serif" panose="02000603000000000000"/>
                        </a:rPr>
                        <a:t>B</a:t>
                      </a:r>
                    </a:p>
                  </a:txBody>
                  <a:tcPr/>
                </a:tc>
                <a:extLst>
                  <a:ext uri="{0D108BD9-81ED-4DB2-BD59-A6C34878D82A}">
                    <a16:rowId xmlns:a16="http://schemas.microsoft.com/office/drawing/2014/main" val="2798521188"/>
                  </a:ext>
                </a:extLst>
              </a:tr>
            </a:tbl>
          </a:graphicData>
        </a:graphic>
      </p:graphicFrame>
      <p:grpSp>
        <p:nvGrpSpPr>
          <p:cNvPr id="8" name="Group 7">
            <a:extLst>
              <a:ext uri="{FF2B5EF4-FFF2-40B4-BE49-F238E27FC236}">
                <a16:creationId xmlns:a16="http://schemas.microsoft.com/office/drawing/2014/main" id="{6730133A-F787-A8E4-3E62-9A2C28583EA6}"/>
              </a:ext>
            </a:extLst>
          </p:cNvPr>
          <p:cNvGrpSpPr/>
          <p:nvPr/>
        </p:nvGrpSpPr>
        <p:grpSpPr>
          <a:xfrm>
            <a:off x="8801101" y="407302"/>
            <a:ext cx="3390900" cy="338554"/>
            <a:chOff x="8801101" y="407302"/>
            <a:chExt cx="3390900" cy="338554"/>
          </a:xfrm>
        </p:grpSpPr>
        <p:sp>
          <p:nvSpPr>
            <p:cNvPr id="9" name="TextBox 8">
              <a:extLst>
                <a:ext uri="{FF2B5EF4-FFF2-40B4-BE49-F238E27FC236}">
                  <a16:creationId xmlns:a16="http://schemas.microsoft.com/office/drawing/2014/main" id="{304EB78D-8B52-151D-AD23-CB257A7592E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0" name="Straight Connector 9">
              <a:extLst>
                <a:ext uri="{FF2B5EF4-FFF2-40B4-BE49-F238E27FC236}">
                  <a16:creationId xmlns:a16="http://schemas.microsoft.com/office/drawing/2014/main" id="{416EBB10-3BD2-86E7-521F-1027083BA58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9052782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0C67D63D-CD5C-4A8F-BCF3-8ADDCE9FE2C6}"/>
              </a:ext>
            </a:extLst>
          </p:cNvPr>
          <p:cNvSpPr txBox="1"/>
          <p:nvPr/>
        </p:nvSpPr>
        <p:spPr>
          <a:xfrm>
            <a:off x="-276100" y="3773042"/>
            <a:ext cx="12468100" cy="2352952"/>
          </a:xfrm>
          <a:prstGeom prst="rect">
            <a:avLst/>
          </a:prstGeom>
          <a:noFill/>
        </p:spPr>
        <p:txBody>
          <a:bodyPr wrap="square">
            <a:spAutoFit/>
          </a:bodyPr>
          <a:lstStyle/>
          <a:p>
            <a:pPr marL="742950" marR="0" indent="-285750">
              <a:lnSpc>
                <a:spcPct val="150000"/>
              </a:lnSpc>
              <a:spcBef>
                <a:spcPts val="0"/>
              </a:spcBef>
              <a:spcAft>
                <a:spcPts val="0"/>
              </a:spcAft>
              <a:buFont typeface="Wingdings" panose="05000000000000000000" pitchFamily="2" charset="2"/>
              <a:buChar char="Ø"/>
            </a:pPr>
            <a:r>
              <a:rPr lang="en-US" sz="2000" dirty="0">
                <a:hlinkClick r:id="rId3" tooltip="Show paper">
                  <a:extLst>
                    <a:ext uri="{A12FA001-AC4F-418D-AE19-62706E023703}">
                      <ahyp:hlinkClr xmlns:ahyp="http://schemas.microsoft.com/office/drawing/2018/hyperlinkcolor" val="tx"/>
                    </a:ext>
                  </a:extLst>
                </a:hlinkClick>
              </a:rPr>
              <a:t>Design New Collision Resistant Hash Function for Blockchain in V2V Communication</a:t>
            </a:r>
            <a:r>
              <a:rPr lang="en-US" sz="2000" dirty="0"/>
              <a:t>(</a:t>
            </a:r>
            <a:r>
              <a:rPr lang="en-US" sz="2000" dirty="0">
                <a:hlinkClick r:id="rId4">
                  <a:extLst>
                    <a:ext uri="{A12FA001-AC4F-418D-AE19-62706E023703}">
                      <ahyp:hlinkClr xmlns:ahyp="http://schemas.microsoft.com/office/drawing/2018/hyperlinkcolor" val="tx"/>
                    </a:ext>
                  </a:extLst>
                </a:hlinkClick>
              </a:rPr>
              <a:t>(</a:t>
            </a:r>
            <a:r>
              <a:rPr lang="en-US" sz="2000" dirty="0" err="1">
                <a:hlinkClick r:id="rId4">
                  <a:extLst>
                    <a:ext uri="{A12FA001-AC4F-418D-AE19-62706E023703}">
                      <ahyp:hlinkClr xmlns:ahyp="http://schemas.microsoft.com/office/drawing/2018/hyperlinkcolor" val="tx"/>
                    </a:ext>
                  </a:extLst>
                </a:hlinkClick>
              </a:rPr>
              <a:t>SmartNets</a:t>
            </a:r>
            <a:r>
              <a:rPr lang="en-US" sz="2000" dirty="0">
                <a:hlinkClick r:id="rId4">
                  <a:extLst>
                    <a:ext uri="{A12FA001-AC4F-418D-AE19-62706E023703}">
                      <ahyp:hlinkClr xmlns:ahyp="http://schemas.microsoft.com/office/drawing/2018/hyperlinkcolor" val="tx"/>
                    </a:ext>
                  </a:extLst>
                </a:hlinkClick>
              </a:rPr>
              <a:t> - 2019)</a:t>
            </a:r>
            <a:r>
              <a:rPr lang="en-US" sz="2000" dirty="0"/>
              <a:t>)</a:t>
            </a:r>
          </a:p>
          <a:p>
            <a:pPr marL="742950" indent="-285750">
              <a:lnSpc>
                <a:spcPct val="150000"/>
              </a:lnSpc>
              <a:buFont typeface="Wingdings" panose="05000000000000000000" pitchFamily="2" charset="2"/>
              <a:buChar char="Ø"/>
            </a:pPr>
            <a:r>
              <a:rPr lang="en-US" sz="2000" dirty="0">
                <a:hlinkClick r:id="rId5">
                  <a:extLst>
                    <a:ext uri="{A12FA001-AC4F-418D-AE19-62706E023703}">
                      <ahyp:hlinkClr xmlns:ahyp="http://schemas.microsoft.com/office/drawing/2018/hyperlinkcolor" val="tx"/>
                    </a:ext>
                  </a:extLst>
                </a:hlinkClick>
              </a:rPr>
              <a:t>A New Supervision Strategy based on Blockchain for Electronic Health Records</a:t>
            </a:r>
            <a:r>
              <a:rPr lang="en-US" sz="2000" dirty="0"/>
              <a:t>(</a:t>
            </a:r>
            <a:r>
              <a:rPr lang="en-US" sz="2000" dirty="0">
                <a:hlinkClick r:id="rId6">
                  <a:extLst>
                    <a:ext uri="{A12FA001-AC4F-418D-AE19-62706E023703}">
                      <ahyp:hlinkClr xmlns:ahyp="http://schemas.microsoft.com/office/drawing/2018/hyperlinkcolor" val="tx"/>
                    </a:ext>
                  </a:extLst>
                </a:hlinkClick>
              </a:rPr>
              <a:t>(ICEENG-2020)</a:t>
            </a:r>
            <a:r>
              <a:rPr lang="en-US" sz="2000" dirty="0"/>
              <a:t>)</a:t>
            </a:r>
          </a:p>
          <a:p>
            <a:pPr marL="742950" marR="0" indent="-285750">
              <a:lnSpc>
                <a:spcPct val="150000"/>
              </a:lnSpc>
              <a:spcBef>
                <a:spcPts val="0"/>
              </a:spcBef>
              <a:spcAft>
                <a:spcPts val="0"/>
              </a:spcAft>
              <a:buFont typeface="Wingdings" panose="05000000000000000000" pitchFamily="2" charset="2"/>
              <a:buChar char="Ø"/>
            </a:pPr>
            <a:r>
              <a:rPr lang="en-US" sz="2000" dirty="0">
                <a:hlinkClick r:id="rId7" tooltip="Show paper">
                  <a:extLst>
                    <a:ext uri="{A12FA001-AC4F-418D-AE19-62706E023703}">
                      <ahyp:hlinkClr xmlns:ahyp="http://schemas.microsoft.com/office/drawing/2018/hyperlinkcolor" val="tx"/>
                    </a:ext>
                  </a:extLst>
                </a:hlinkClick>
              </a:rPr>
              <a:t>Blockchain Decentralized IoT Trust Management</a:t>
            </a:r>
            <a:r>
              <a:rPr lang="en-US" sz="2000" dirty="0"/>
              <a:t>(</a:t>
            </a:r>
            <a:r>
              <a:rPr lang="en-US" sz="2000" dirty="0">
                <a:hlinkClick r:id="rId8">
                  <a:extLst>
                    <a:ext uri="{A12FA001-AC4F-418D-AE19-62706E023703}">
                      <ahyp:hlinkClr xmlns:ahyp="http://schemas.microsoft.com/office/drawing/2018/hyperlinkcolor" val="tx"/>
                    </a:ext>
                  </a:extLst>
                </a:hlinkClick>
              </a:rPr>
              <a:t>(3ICT -2020)</a:t>
            </a:r>
            <a:r>
              <a:rPr lang="en-US" sz="2000" dirty="0"/>
              <a:t>)</a:t>
            </a:r>
          </a:p>
          <a:p>
            <a:pPr marL="742950" indent="-285750">
              <a:lnSpc>
                <a:spcPct val="150000"/>
              </a:lnSpc>
              <a:buFont typeface="Wingdings" panose="05000000000000000000" pitchFamily="2" charset="2"/>
              <a:buChar char="Ø"/>
            </a:pPr>
            <a:r>
              <a:rPr lang="en-US" sz="2000" dirty="0">
                <a:hlinkClick r:id="rId9" tooltip="Show paper">
                  <a:extLst>
                    <a:ext uri="{A12FA001-AC4F-418D-AE19-62706E023703}">
                      <ahyp:hlinkClr xmlns:ahyp="http://schemas.microsoft.com/office/drawing/2018/hyperlinkcolor" val="tx"/>
                    </a:ext>
                  </a:extLst>
                </a:hlinkClick>
              </a:rPr>
              <a:t>Design and Implementation of New Collision Resistant Fast Hash Function Family for IoT Healthcare Blockchain Ledger</a:t>
            </a:r>
            <a:r>
              <a:rPr lang="en-US" sz="2000" dirty="0"/>
              <a:t>(</a:t>
            </a:r>
            <a:r>
              <a:rPr lang="en-US" sz="2000" dirty="0">
                <a:hlinkClick r:id="rId8">
                  <a:extLst>
                    <a:ext uri="{A12FA001-AC4F-418D-AE19-62706E023703}">
                      <ahyp:hlinkClr xmlns:ahyp="http://schemas.microsoft.com/office/drawing/2018/hyperlinkcolor" val="tx"/>
                    </a:ext>
                  </a:extLst>
                </a:hlinkClick>
              </a:rPr>
              <a:t>(3ICT-2022)</a:t>
            </a:r>
            <a:r>
              <a:rPr lang="en-US" sz="2000" dirty="0"/>
              <a:t>)</a:t>
            </a:r>
          </a:p>
        </p:txBody>
      </p:sp>
      <p:grpSp>
        <p:nvGrpSpPr>
          <p:cNvPr id="39" name="Group 38">
            <a:extLst>
              <a:ext uri="{FF2B5EF4-FFF2-40B4-BE49-F238E27FC236}">
                <a16:creationId xmlns:a16="http://schemas.microsoft.com/office/drawing/2014/main" id="{5E0AD2AD-D940-4FE1-B5C3-8F59ACF39EE8}"/>
              </a:ext>
            </a:extLst>
          </p:cNvPr>
          <p:cNvGrpSpPr/>
          <p:nvPr/>
        </p:nvGrpSpPr>
        <p:grpSpPr>
          <a:xfrm>
            <a:off x="0" y="299932"/>
            <a:ext cx="12192000" cy="600102"/>
            <a:chOff x="0" y="299932"/>
            <a:chExt cx="12192000" cy="600102"/>
          </a:xfrm>
        </p:grpSpPr>
        <p:sp>
          <p:nvSpPr>
            <p:cNvPr id="40" name="object 35">
              <a:extLst>
                <a:ext uri="{FF2B5EF4-FFF2-40B4-BE49-F238E27FC236}">
                  <a16:creationId xmlns:a16="http://schemas.microsoft.com/office/drawing/2014/main" id="{2584B3ED-B98A-44F8-B54E-66FE131BA7D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2" name="TextBox 41">
              <a:extLst>
                <a:ext uri="{FF2B5EF4-FFF2-40B4-BE49-F238E27FC236}">
                  <a16:creationId xmlns:a16="http://schemas.microsoft.com/office/drawing/2014/main" id="{008DA70F-0C9A-4F3C-A6A1-2B9FBED8C7E8}"/>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Vita and Publications</a:t>
              </a:r>
            </a:p>
          </p:txBody>
        </p:sp>
      </p:grpSp>
      <p:grpSp>
        <p:nvGrpSpPr>
          <p:cNvPr id="4" name="Group 3">
            <a:extLst>
              <a:ext uri="{FF2B5EF4-FFF2-40B4-BE49-F238E27FC236}">
                <a16:creationId xmlns:a16="http://schemas.microsoft.com/office/drawing/2014/main" id="{D0618575-DB47-0BD0-8ADA-B2DADEE303DB}"/>
              </a:ext>
            </a:extLst>
          </p:cNvPr>
          <p:cNvGrpSpPr/>
          <p:nvPr/>
        </p:nvGrpSpPr>
        <p:grpSpPr>
          <a:xfrm>
            <a:off x="8801101" y="407302"/>
            <a:ext cx="3390900" cy="338554"/>
            <a:chOff x="8801101" y="407302"/>
            <a:chExt cx="3390900" cy="338554"/>
          </a:xfrm>
        </p:grpSpPr>
        <p:sp>
          <p:nvSpPr>
            <p:cNvPr id="2" name="TextBox 1">
              <a:extLst>
                <a:ext uri="{FF2B5EF4-FFF2-40B4-BE49-F238E27FC236}">
                  <a16:creationId xmlns:a16="http://schemas.microsoft.com/office/drawing/2014/main" id="{ADD05DA7-B32C-CF69-B542-2EA8ED6B9E9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3" name="Straight Connector 2">
              <a:extLst>
                <a:ext uri="{FF2B5EF4-FFF2-40B4-BE49-F238E27FC236}">
                  <a16:creationId xmlns:a16="http://schemas.microsoft.com/office/drawing/2014/main" id="{DF4B8B71-17C3-AD3A-4BA5-F6D6D2B84D6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6" name="Slide Number Placeholder 13">
            <a:extLst>
              <a:ext uri="{FF2B5EF4-FFF2-40B4-BE49-F238E27FC236}">
                <a16:creationId xmlns:a16="http://schemas.microsoft.com/office/drawing/2014/main" id="{66802FAE-A7A5-3921-798D-E0132CF7B926}"/>
              </a:ext>
            </a:extLst>
          </p:cNvPr>
          <p:cNvSpPr txBox="1">
            <a:spLocks/>
          </p:cNvSpPr>
          <p:nvPr/>
        </p:nvSpPr>
        <p:spPr>
          <a:xfrm>
            <a:off x="-276100" y="3429000"/>
            <a:ext cx="3854881"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rgbClr val="FF0000"/>
                </a:solidFill>
              </a:rPr>
              <a:t>M.Sc.  publication </a:t>
            </a:r>
          </a:p>
        </p:txBody>
      </p:sp>
      <p:pic>
        <p:nvPicPr>
          <p:cNvPr id="11" name="Picture 10">
            <a:extLst>
              <a:ext uri="{FF2B5EF4-FFF2-40B4-BE49-F238E27FC236}">
                <a16:creationId xmlns:a16="http://schemas.microsoft.com/office/drawing/2014/main" id="{691647D4-36CB-4D48-E613-DE3A0C9D20AF}"/>
              </a:ext>
            </a:extLst>
          </p:cNvPr>
          <p:cNvPicPr>
            <a:picLocks noChangeAspect="1"/>
          </p:cNvPicPr>
          <p:nvPr/>
        </p:nvPicPr>
        <p:blipFill>
          <a:blip r:embed="rId10"/>
          <a:stretch>
            <a:fillRect/>
          </a:stretch>
        </p:blipFill>
        <p:spPr>
          <a:xfrm>
            <a:off x="107910" y="1118372"/>
            <a:ext cx="6748280" cy="2237891"/>
          </a:xfrm>
          <a:prstGeom prst="rect">
            <a:avLst/>
          </a:prstGeom>
        </p:spPr>
      </p:pic>
    </p:spTree>
    <p:extLst>
      <p:ext uri="{BB962C8B-B14F-4D97-AF65-F5344CB8AC3E}">
        <p14:creationId xmlns:p14="http://schemas.microsoft.com/office/powerpoint/2010/main" val="2835379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ECCB-3BFE-B8F0-1941-30F0BE6124A4}"/>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E34DE065-B01A-C71C-EBB4-B12E219714F3}"/>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B5A62489-93FC-47A8-D0F0-F8546F42561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3045EB8B-BA78-4931-4D8D-5A657E4B7494}"/>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Statement(3/3)</a:t>
              </a:r>
            </a:p>
          </p:txBody>
        </p:sp>
      </p:grpSp>
      <p:sp>
        <p:nvSpPr>
          <p:cNvPr id="4" name="Rounded Rectangle 3">
            <a:extLst>
              <a:ext uri="{FF2B5EF4-FFF2-40B4-BE49-F238E27FC236}">
                <a16:creationId xmlns:a16="http://schemas.microsoft.com/office/drawing/2014/main" id="{EE5BBB22-5087-668F-61C7-9FB2BC4CAE26}"/>
              </a:ext>
            </a:extLst>
          </p:cNvPr>
          <p:cNvSpPr/>
          <p:nvPr/>
        </p:nvSpPr>
        <p:spPr>
          <a:xfrm>
            <a:off x="676414" y="1724781"/>
            <a:ext cx="10674219" cy="600103"/>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US" sz="2400" b="1" dirty="0">
                <a:solidFill>
                  <a:schemeClr val="tx1"/>
                </a:solidFill>
                <a:latin typeface="29LT Bukra" panose="00000800000000000000" pitchFamily="50" charset="-78"/>
                <a:cs typeface="29LT Bukra" panose="00000800000000000000" pitchFamily="50" charset="-78"/>
              </a:rPr>
              <a:t>🔋 Problem 3: Energy and Computational Constraints</a:t>
            </a:r>
          </a:p>
        </p:txBody>
      </p:sp>
      <p:sp>
        <p:nvSpPr>
          <p:cNvPr id="5" name="Rounded Rectangle 5">
            <a:extLst>
              <a:ext uri="{FF2B5EF4-FFF2-40B4-BE49-F238E27FC236}">
                <a16:creationId xmlns:a16="http://schemas.microsoft.com/office/drawing/2014/main" id="{9DD74FAB-C8EA-9F3D-5FF3-70DD1AF46535}"/>
              </a:ext>
            </a:extLst>
          </p:cNvPr>
          <p:cNvSpPr/>
          <p:nvPr/>
        </p:nvSpPr>
        <p:spPr>
          <a:xfrm>
            <a:off x="676414" y="943285"/>
            <a:ext cx="9699732" cy="472421"/>
          </a:xfrm>
          <a:prstGeom prst="roundRect">
            <a:avLst/>
          </a:prstGeom>
          <a:solidFill>
            <a:srgbClr val="B70F2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Problems :</a:t>
            </a:r>
          </a:p>
        </p:txBody>
      </p:sp>
      <p:grpSp>
        <p:nvGrpSpPr>
          <p:cNvPr id="12" name="Group 11">
            <a:extLst>
              <a:ext uri="{FF2B5EF4-FFF2-40B4-BE49-F238E27FC236}">
                <a16:creationId xmlns:a16="http://schemas.microsoft.com/office/drawing/2014/main" id="{F7795D0D-937C-930B-275B-CB6B5D1E9426}"/>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9C154ACA-C89D-C96A-D97E-F431E9AF4CF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EF3EE918-2412-1C0C-6BFB-C76C2E5738C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ounded Rectangle 3">
            <a:extLst>
              <a:ext uri="{FF2B5EF4-FFF2-40B4-BE49-F238E27FC236}">
                <a16:creationId xmlns:a16="http://schemas.microsoft.com/office/drawing/2014/main" id="{3FDDECC6-EADA-7EBB-512E-43804674D151}"/>
              </a:ext>
            </a:extLst>
          </p:cNvPr>
          <p:cNvSpPr/>
          <p:nvPr/>
        </p:nvSpPr>
        <p:spPr>
          <a:xfrm>
            <a:off x="676414" y="2393404"/>
            <a:ext cx="10674219" cy="1897242"/>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dirty="0">
                <a:solidFill>
                  <a:schemeClr val="tx1"/>
                </a:solidFill>
                <a:latin typeface="29LT Bukra" panose="00000800000000000000" pitchFamily="50" charset="-78"/>
                <a:cs typeface="29LT Bukra" panose="00000800000000000000" pitchFamily="50" charset="-78"/>
              </a:rPr>
              <a:t>The lightweight sensors are expected to function autonomously for </a:t>
            </a:r>
            <a:r>
              <a:rPr lang="en-US" b="1" dirty="0">
                <a:solidFill>
                  <a:schemeClr val="tx1"/>
                </a:solidFill>
                <a:latin typeface="29LT Bukra" panose="00000800000000000000" pitchFamily="50" charset="-78"/>
                <a:cs typeface="29LT Bukra" panose="00000800000000000000" pitchFamily="50" charset="-78"/>
              </a:rPr>
              <a:t>1–2 years</a:t>
            </a:r>
            <a:r>
              <a:rPr lang="en-US" dirty="0">
                <a:solidFill>
                  <a:schemeClr val="tx1"/>
                </a:solidFill>
                <a:latin typeface="29LT Bukra" panose="00000800000000000000" pitchFamily="50" charset="-78"/>
                <a:cs typeface="29LT Bukra" panose="00000800000000000000" pitchFamily="50" charset="-78"/>
              </a:rPr>
              <a:t>, yet power-intensive updates reduce their operational span to mere weeks</a:t>
            </a:r>
            <a:br>
              <a:rPr lang="en-US" dirty="0">
                <a:solidFill>
                  <a:schemeClr val="tx1"/>
                </a:solidFill>
                <a:latin typeface="29LT Bukra" panose="00000800000000000000" pitchFamily="50" charset="-78"/>
                <a:cs typeface="29LT Bukra" panose="00000800000000000000" pitchFamily="50" charset="-78"/>
              </a:rPr>
            </a:br>
            <a:r>
              <a:rPr lang="en-US" dirty="0">
                <a:solidFill>
                  <a:schemeClr val="tx1"/>
                </a:solidFill>
                <a:latin typeface="29LT Bukra" panose="00000800000000000000" pitchFamily="50" charset="-78"/>
                <a:cs typeface="29LT Bukra" panose="00000800000000000000" pitchFamily="50" charset="-78"/>
              </a:rPr>
              <a:t> (</a:t>
            </a:r>
            <a:r>
              <a:rPr lang="en-US" dirty="0" err="1">
                <a:solidFill>
                  <a:schemeClr val="tx1"/>
                </a:solidFill>
                <a:latin typeface="29LT Bukra" panose="00000800000000000000" pitchFamily="50" charset="-78"/>
                <a:cs typeface="29LT Bukra" panose="00000800000000000000" pitchFamily="50" charset="-78"/>
              </a:rPr>
              <a:t>Mosenia</a:t>
            </a:r>
            <a:r>
              <a:rPr lang="en-US" dirty="0">
                <a:solidFill>
                  <a:schemeClr val="tx1"/>
                </a:solidFill>
                <a:latin typeface="29LT Bukra" panose="00000800000000000000" pitchFamily="50" charset="-78"/>
                <a:cs typeface="29LT Bukra" panose="00000800000000000000" pitchFamily="50" charset="-78"/>
              </a:rPr>
              <a:t> &amp; Jha, 2017)*.</a:t>
            </a:r>
          </a:p>
        </p:txBody>
      </p:sp>
      <p:sp>
        <p:nvSpPr>
          <p:cNvPr id="17" name="TextBox 16">
            <a:extLst>
              <a:ext uri="{FF2B5EF4-FFF2-40B4-BE49-F238E27FC236}">
                <a16:creationId xmlns:a16="http://schemas.microsoft.com/office/drawing/2014/main" id="{A3EDDDA8-BC2B-28A5-E714-63FF679DE901}"/>
              </a:ext>
            </a:extLst>
          </p:cNvPr>
          <p:cNvSpPr txBox="1"/>
          <p:nvPr/>
        </p:nvSpPr>
        <p:spPr>
          <a:xfrm>
            <a:off x="263769" y="6419568"/>
            <a:ext cx="11086864" cy="276999"/>
          </a:xfrm>
          <a:prstGeom prst="rect">
            <a:avLst/>
          </a:prstGeom>
          <a:noFill/>
        </p:spPr>
        <p:txBody>
          <a:bodyPr wrap="square">
            <a:spAutoFit/>
          </a:bodyPr>
          <a:lstStyle/>
          <a:p>
            <a:pPr marL="285750" indent="-285750">
              <a:buFont typeface="Arial" panose="020B0604020202020204" pitchFamily="34" charset="0"/>
              <a:buChar char="•"/>
            </a:pPr>
            <a:r>
              <a:rPr lang="en-US" sz="1200" dirty="0" err="1">
                <a:solidFill>
                  <a:schemeClr val="accent1">
                    <a:lumMod val="75000"/>
                  </a:schemeClr>
                </a:solidFill>
              </a:rPr>
              <a:t>Mosenia</a:t>
            </a:r>
            <a:r>
              <a:rPr lang="en-US" sz="1200" dirty="0">
                <a:solidFill>
                  <a:schemeClr val="accent1">
                    <a:lumMod val="75000"/>
                  </a:schemeClr>
                </a:solidFill>
              </a:rPr>
              <a:t>, A., &amp; Jha, N. K. (2017). </a:t>
            </a:r>
            <a:r>
              <a:rPr lang="en-US" sz="1200" i="1" dirty="0">
                <a:solidFill>
                  <a:schemeClr val="accent1">
                    <a:lumMod val="75000"/>
                  </a:schemeClr>
                </a:solidFill>
              </a:rPr>
              <a:t>A Comprehensive Study of Security of Internet-of-Things</a:t>
            </a:r>
            <a:r>
              <a:rPr lang="en-US" sz="1200" dirty="0">
                <a:solidFill>
                  <a:schemeClr val="accent1">
                    <a:lumMod val="75000"/>
                  </a:schemeClr>
                </a:solidFill>
              </a:rPr>
              <a:t>. IEEE Transactions on Emerging Topics in Computing.</a:t>
            </a:r>
          </a:p>
        </p:txBody>
      </p:sp>
      <p:graphicFrame>
        <p:nvGraphicFramePr>
          <p:cNvPr id="3" name="Table 2">
            <a:extLst>
              <a:ext uri="{FF2B5EF4-FFF2-40B4-BE49-F238E27FC236}">
                <a16:creationId xmlns:a16="http://schemas.microsoft.com/office/drawing/2014/main" id="{FF52580C-16CB-058A-196E-464247EB930B}"/>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32405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04B3-060C-2C95-805F-457EAF3CF479}"/>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69C27E4-B93D-663C-ADA5-BB93138427FD}"/>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5F44D50E-602D-DC26-2D31-24200491DE72}"/>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5506B893-B4C6-D90A-9185-716DDF207B96}"/>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6A0E99FB-5FC9-A582-B558-B01EC7BC8DF5}"/>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D4D9D094-A57F-4ADB-BEB0-C792DFFF415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714EE182-5447-6069-7F91-A73B27551E5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7F20A051-9654-641B-C62B-641347F57752}"/>
              </a:ext>
            </a:extLst>
          </p:cNvPr>
          <p:cNvSpPr txBox="1"/>
          <p:nvPr/>
        </p:nvSpPr>
        <p:spPr>
          <a:xfrm>
            <a:off x="450801" y="1300934"/>
            <a:ext cx="10835507" cy="3016210"/>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Introduction</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Problem</a:t>
            </a:r>
            <a:r>
              <a:rPr lang="en-US" sz="3200" b="1" dirty="0">
                <a:latin typeface="CMU Sans Serif" panose="02000603000000000000" pitchFamily="2" charset="0"/>
              </a:rPr>
              <a:t> </a:t>
            </a:r>
            <a:r>
              <a:rPr lang="en-US" sz="3200" b="1" dirty="0">
                <a:solidFill>
                  <a:schemeClr val="bg1">
                    <a:lumMod val="85000"/>
                  </a:schemeClr>
                </a:solidFill>
                <a:latin typeface="CMU Sans Serif" panose="02000603000000000000" pitchFamily="2" charset="0"/>
              </a:rPr>
              <a:t>Statement</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Literature Review</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Research Gap</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Motivation</a:t>
            </a:r>
          </a:p>
        </p:txBody>
      </p:sp>
      <p:graphicFrame>
        <p:nvGraphicFramePr>
          <p:cNvPr id="2" name="Table 1">
            <a:extLst>
              <a:ext uri="{FF2B5EF4-FFF2-40B4-BE49-F238E27FC236}">
                <a16:creationId xmlns:a16="http://schemas.microsoft.com/office/drawing/2014/main" id="{EC41F731-6574-3B7B-DAC1-3F48268E09F2}"/>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42333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4905-D726-A359-9488-58B1E0EBDE29}"/>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44CBDF76-1B66-504B-E6C1-34C456EBA6BB}"/>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8284F14F-F8C8-B130-8BD4-A1EC63CEA38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86C2DC88-306E-C608-9A8C-C32FB75444EA}"/>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Literature Review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(1/3)</a:t>
              </a:r>
            </a:p>
          </p:txBody>
        </p:sp>
      </p:grpSp>
      <p:grpSp>
        <p:nvGrpSpPr>
          <p:cNvPr id="12" name="Group 11">
            <a:extLst>
              <a:ext uri="{FF2B5EF4-FFF2-40B4-BE49-F238E27FC236}">
                <a16:creationId xmlns:a16="http://schemas.microsoft.com/office/drawing/2014/main" id="{DA5FEFB9-AC67-617D-6E76-7ADA684B79E1}"/>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6A396792-3C37-6776-A101-E02D06C5D3E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19081DC7-6B5C-3DDB-9DD6-068A71B9C0B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6" name="Rectangle 3">
            <a:extLst>
              <a:ext uri="{FF2B5EF4-FFF2-40B4-BE49-F238E27FC236}">
                <a16:creationId xmlns:a16="http://schemas.microsoft.com/office/drawing/2014/main" id="{F9F03B1A-A73D-0825-23D9-11E41D1033AB}"/>
              </a:ext>
            </a:extLst>
          </p:cNvPr>
          <p:cNvSpPr>
            <a:spLocks noChangeArrowheads="1"/>
          </p:cNvSpPr>
          <p:nvPr/>
        </p:nvSpPr>
        <p:spPr bwMode="auto">
          <a:xfrm>
            <a:off x="325407" y="1239089"/>
            <a:ext cx="11290486" cy="1015663"/>
          </a:xfrm>
          <a:prstGeom prst="rect">
            <a:avLst/>
          </a:prstGeom>
          <a:solidFill>
            <a:srgbClr val="FEDEEC"/>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latin typeface="29LT Bukra" panose="00000800000000000000" pitchFamily="50" charset="-78"/>
                <a:cs typeface="29LT Bukra" panose="00000800000000000000" pitchFamily="50" charset="-78"/>
              </a:rPr>
              <a:t>The rapid growth of IoT ecosystems has introduced major security concerns, particularly Distributed Denial of Service (DDoS) attacks. Many researchers proposed Machine Learning (ML)–based techniques for DDoS detection, but several critical limitations remain:</a:t>
            </a:r>
            <a:endParaRPr lang="en-US" altLang="en-US" sz="2000" b="1" dirty="0">
              <a:latin typeface="29LT Bukra" panose="00000800000000000000" pitchFamily="50" charset="-78"/>
              <a:cs typeface="29LT Bukra" panose="00000800000000000000" pitchFamily="50" charset="-78"/>
            </a:endParaRPr>
          </a:p>
        </p:txBody>
      </p:sp>
      <p:sp>
        <p:nvSpPr>
          <p:cNvPr id="9" name="TextBox 8">
            <a:extLst>
              <a:ext uri="{FF2B5EF4-FFF2-40B4-BE49-F238E27FC236}">
                <a16:creationId xmlns:a16="http://schemas.microsoft.com/office/drawing/2014/main" id="{EFB1B9D7-BE3B-3E47-DFB8-B8CAA65E3FCA}"/>
              </a:ext>
            </a:extLst>
          </p:cNvPr>
          <p:cNvSpPr txBox="1"/>
          <p:nvPr/>
        </p:nvSpPr>
        <p:spPr>
          <a:xfrm>
            <a:off x="325407" y="2429344"/>
            <a:ext cx="11290486" cy="3662541"/>
          </a:xfrm>
          <a:prstGeom prst="rect">
            <a:avLst/>
          </a:prstGeom>
          <a:solidFill>
            <a:srgbClr val="FEDEEC"/>
          </a:solidFill>
        </p:spPr>
        <p:txBody>
          <a:bodyPr wrap="square">
            <a:spAutoFit/>
          </a:bodyPr>
          <a:lstStyle/>
          <a:p>
            <a:r>
              <a:rPr lang="en-US" sz="3200" dirty="0">
                <a:solidFill>
                  <a:srgbClr val="FF0000"/>
                </a:solidFill>
                <a:effectLst>
                  <a:outerShdw blurRad="38100" dist="38100" dir="2700000" algn="tl">
                    <a:srgbClr val="000000">
                      <a:alpha val="43137"/>
                    </a:srgbClr>
                  </a:outerShdw>
                </a:effectLst>
                <a:latin typeface="CMU Sans Serif" panose="02000603000000000000" pitchFamily="2" charset="0"/>
              </a:rPr>
              <a:t>Two Critical Limitations in IoT Security Systems</a:t>
            </a:r>
          </a:p>
          <a:p>
            <a:r>
              <a:rPr lang="en-US" sz="2000" b="1" dirty="0"/>
              <a:t>1. Computational Overhead</a:t>
            </a:r>
            <a:br>
              <a:rPr lang="en-US" sz="2000" dirty="0"/>
            </a:br>
            <a:r>
              <a:rPr lang="en-US" sz="2000" dirty="0"/>
              <a:t>Advanced machine learning models—such as deep neural networks and complex classifiers—often require processing power and memory beyond the capabilities of typical IoT devices.</a:t>
            </a:r>
            <a:br>
              <a:rPr lang="en-US" sz="2000" dirty="0"/>
            </a:br>
            <a:r>
              <a:rPr lang="en-EG" sz="2000" dirty="0"/>
              <a:t>📉 </a:t>
            </a:r>
            <a:r>
              <a:rPr lang="en-US" sz="2000" i="1" dirty="0"/>
              <a:t>Consequences:</a:t>
            </a:r>
            <a:r>
              <a:rPr lang="en-US" sz="2000" dirty="0"/>
              <a:t> Performance degradation, frequent system crashes, and increased false negatives at the network edge.(</a:t>
            </a:r>
            <a:r>
              <a:rPr lang="en-US" sz="2000" i="1" dirty="0"/>
              <a:t>Ahsan et al., 2024; Shirvani et al., 2024</a:t>
            </a:r>
            <a:r>
              <a:rPr lang="en-US" sz="2000" dirty="0"/>
              <a:t>)</a:t>
            </a:r>
          </a:p>
          <a:p>
            <a:r>
              <a:rPr lang="en-US" sz="2000" b="1" dirty="0"/>
              <a:t>2. Excessive Energy Consumption</a:t>
            </a:r>
            <a:br>
              <a:rPr lang="en-US" sz="2000" dirty="0"/>
            </a:br>
            <a:r>
              <a:rPr lang="en-US" sz="2000" dirty="0"/>
              <a:t>Centralized or cloud-based detection frameworks rely heavily on continuous data transmission, which rapidly depletes the limited battery reserves of IoT sensors.</a:t>
            </a:r>
            <a:br>
              <a:rPr lang="en-US" sz="2000" dirty="0"/>
            </a:br>
            <a:r>
              <a:rPr lang="en-EG" sz="2000" dirty="0"/>
              <a:t>🔋 </a:t>
            </a:r>
            <a:r>
              <a:rPr lang="en-US" sz="2000" i="1" dirty="0"/>
              <a:t>Consequences:</a:t>
            </a:r>
            <a:r>
              <a:rPr lang="en-US" sz="2000" dirty="0"/>
              <a:t> Reduced device lifespan and higher operational costs due to frequent maintenance.</a:t>
            </a:r>
            <a:br>
              <a:rPr lang="en-US" sz="2000" dirty="0"/>
            </a:br>
            <a:r>
              <a:rPr lang="en-US" sz="2000" dirty="0"/>
              <a:t>(</a:t>
            </a:r>
            <a:r>
              <a:rPr lang="en-US" sz="2000" i="1" dirty="0"/>
              <a:t>Cui et al., 2022; Bai et al., 2024</a:t>
            </a:r>
            <a:r>
              <a:rPr lang="en-US" sz="2000" dirty="0"/>
              <a:t>)</a:t>
            </a:r>
          </a:p>
        </p:txBody>
      </p:sp>
      <p:sp>
        <p:nvSpPr>
          <p:cNvPr id="11" name="TextBox 10">
            <a:extLst>
              <a:ext uri="{FF2B5EF4-FFF2-40B4-BE49-F238E27FC236}">
                <a16:creationId xmlns:a16="http://schemas.microsoft.com/office/drawing/2014/main" id="{34982EF5-84C3-2EF6-41D3-BC4F6910262A}"/>
              </a:ext>
            </a:extLst>
          </p:cNvPr>
          <p:cNvSpPr txBox="1"/>
          <p:nvPr/>
        </p:nvSpPr>
        <p:spPr>
          <a:xfrm>
            <a:off x="1" y="6481922"/>
            <a:ext cx="11615892" cy="307777"/>
          </a:xfrm>
          <a:prstGeom prst="rect">
            <a:avLst/>
          </a:prstGeom>
          <a:solidFill>
            <a:srgbClr val="FF0000"/>
          </a:solidFill>
          <a:ln>
            <a:solidFill>
              <a:srgbClr val="FFC000"/>
            </a:solidFill>
          </a:ln>
        </p:spPr>
        <p:txBody>
          <a:bodyPr wrap="square">
            <a:spAutoFit/>
          </a:bodyPr>
          <a:lstStyle/>
          <a:p>
            <a:pPr algn="ctr"/>
            <a:r>
              <a:rPr lang="en-US" sz="1400" b="1" dirty="0">
                <a:solidFill>
                  <a:schemeClr val="bg1"/>
                </a:solidFill>
                <a:latin typeface="29LT Bukra" panose="00000800000000000000" pitchFamily="50" charset="-78"/>
                <a:cs typeface="29LT Bukra" panose="00000800000000000000" pitchFamily="50" charset="-78"/>
              </a:rPr>
              <a:t>Without LIGHTWEIGHT, ENERGY-EFFICIENT detection, IoT security remains fundamentally UNSUSTAINABLE.</a:t>
            </a:r>
            <a:endParaRPr lang="en-US" sz="1400" dirty="0">
              <a:solidFill>
                <a:schemeClr val="bg1"/>
              </a:solidFill>
              <a:latin typeface="29LT Bukra" panose="00000800000000000000" pitchFamily="50" charset="-78"/>
              <a:cs typeface="29LT Bukra" panose="00000800000000000000" pitchFamily="50" charset="-78"/>
            </a:endParaRPr>
          </a:p>
        </p:txBody>
      </p:sp>
      <p:graphicFrame>
        <p:nvGraphicFramePr>
          <p:cNvPr id="3" name="Table 2">
            <a:extLst>
              <a:ext uri="{FF2B5EF4-FFF2-40B4-BE49-F238E27FC236}">
                <a16:creationId xmlns:a16="http://schemas.microsoft.com/office/drawing/2014/main" id="{39D6168C-2F12-B7BE-6B09-F9A0466F6E3F}"/>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017073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EAAFA-6800-BD72-DF81-F383D2697D5A}"/>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0B23A27D-D832-5E4E-A03C-FCD8F64B0C44}"/>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915F04FD-0852-5BC9-44C8-07A6168FE9A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254696B6-759C-5B3B-72C4-74CE7516E24A}"/>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Literature Review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(2/3)</a:t>
              </a:r>
            </a:p>
          </p:txBody>
        </p:sp>
      </p:grpSp>
      <p:grpSp>
        <p:nvGrpSpPr>
          <p:cNvPr id="12" name="Group 11">
            <a:extLst>
              <a:ext uri="{FF2B5EF4-FFF2-40B4-BE49-F238E27FC236}">
                <a16:creationId xmlns:a16="http://schemas.microsoft.com/office/drawing/2014/main" id="{56E9FEAD-0F19-BFF5-36E1-49B0284A525F}"/>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2542F4BB-C81E-40B7-F380-D65F3C9BB297}"/>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4EDF93CE-D88F-ACAE-0E76-EFEAD1E6C59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22938767-8D55-E813-7E8D-6D17A70E9D58}"/>
              </a:ext>
            </a:extLst>
          </p:cNvPr>
          <p:cNvSpPr txBox="1"/>
          <p:nvPr/>
        </p:nvSpPr>
        <p:spPr>
          <a:xfrm>
            <a:off x="303961" y="1114905"/>
            <a:ext cx="11799139" cy="4938275"/>
          </a:xfrm>
          <a:prstGeom prst="rect">
            <a:avLst/>
          </a:prstGeom>
          <a:solidFill>
            <a:srgbClr val="FEDEEC"/>
          </a:solidFill>
        </p:spPr>
        <p:txBody>
          <a:bodyPr wrap="square">
            <a:spAutoFit/>
          </a:bodyPr>
          <a:lstStyle/>
          <a:p>
            <a:pPr>
              <a:lnSpc>
                <a:spcPct val="150000"/>
              </a:lnSpc>
            </a:pPr>
            <a:r>
              <a:rPr lang="en-US" sz="3200" dirty="0">
                <a:solidFill>
                  <a:srgbClr val="FF0000"/>
                </a:solidFill>
                <a:effectLst>
                  <a:outerShdw blurRad="38100" dist="38100" dir="2700000" algn="tl">
                    <a:srgbClr val="000000">
                      <a:alpha val="43137"/>
                    </a:srgbClr>
                  </a:outerShdw>
                </a:effectLst>
                <a:latin typeface="CMU Sans Serif" panose="02000603000000000000" pitchFamily="2" charset="0"/>
              </a:rPr>
              <a:t>Two Fundamental Security Challenges</a:t>
            </a:r>
          </a:p>
          <a:p>
            <a:pPr>
              <a:lnSpc>
                <a:spcPct val="150000"/>
              </a:lnSpc>
            </a:pPr>
            <a:r>
              <a:rPr lang="en-US" sz="2000" b="1" dirty="0"/>
              <a:t>1. Vulnerability to Insider Threats</a:t>
            </a:r>
            <a:br>
              <a:rPr lang="en-US" sz="2000" dirty="0"/>
            </a:br>
            <a:r>
              <a:rPr lang="en-US" sz="2000" dirty="0"/>
              <a:t>Centralized trust architectures remain highly susceptible to manipulation and insider attacks. </a:t>
            </a:r>
            <a:br>
              <a:rPr lang="ar-SA" sz="2000" dirty="0"/>
            </a:br>
            <a:r>
              <a:rPr lang="en-US" sz="2000" dirty="0"/>
              <a:t>A single compromised authority can jeopardize the integrity of the entire network.</a:t>
            </a:r>
            <a:br>
              <a:rPr lang="en-US" sz="2000" dirty="0"/>
            </a:br>
            <a:r>
              <a:rPr lang="en-US" sz="2000" dirty="0"/>
              <a:t>⚠️ </a:t>
            </a:r>
            <a:r>
              <a:rPr lang="en-US" sz="2000" i="1" dirty="0"/>
              <a:t>Consequence:</a:t>
            </a:r>
            <a:r>
              <a:rPr lang="en-US" sz="2000" dirty="0"/>
              <a:t> Network-wide breaches stemming from one malicious or compromised node.(</a:t>
            </a:r>
            <a:r>
              <a:rPr lang="en-US" sz="2000" i="1" dirty="0" err="1"/>
              <a:t>Jmal</a:t>
            </a:r>
            <a:r>
              <a:rPr lang="en-US" sz="2000" i="1" dirty="0"/>
              <a:t> et al., 2023</a:t>
            </a:r>
            <a:r>
              <a:rPr lang="en-US" sz="2000" dirty="0"/>
              <a:t>)</a:t>
            </a:r>
          </a:p>
          <a:p>
            <a:pPr>
              <a:lnSpc>
                <a:spcPct val="150000"/>
              </a:lnSpc>
            </a:pPr>
            <a:r>
              <a:rPr lang="en-US" sz="2000" b="1" dirty="0"/>
              <a:t>2. The Security-Efficiency Trade-off</a:t>
            </a:r>
            <a:br>
              <a:rPr lang="en-US" sz="2000" dirty="0"/>
            </a:br>
            <a:r>
              <a:rPr lang="en-US" sz="2000" dirty="0"/>
              <a:t>Emerging decentralized solutions—such as blockchain and federated learning—offer theoretical resilience but often face a critical trade-off between robustness and performance.</a:t>
            </a:r>
            <a:br>
              <a:rPr lang="en-US" sz="2000" dirty="0"/>
            </a:br>
            <a:r>
              <a:rPr lang="en-US" sz="2000" dirty="0"/>
              <a:t>⚖️ </a:t>
            </a:r>
            <a:r>
              <a:rPr lang="en-US" sz="2000" i="1" dirty="0"/>
              <a:t>Consequence:</a:t>
            </a:r>
            <a:r>
              <a:rPr lang="en-US" sz="2000" dirty="0"/>
              <a:t> Increased latency, resource overhead, and unresolved trust issues among participating entities.</a:t>
            </a:r>
            <a:br>
              <a:rPr lang="en-US" sz="2000" dirty="0"/>
            </a:br>
            <a:r>
              <a:rPr lang="en-US" sz="2000" dirty="0"/>
              <a:t>(</a:t>
            </a:r>
            <a:r>
              <a:rPr lang="en-US" sz="2000" i="1" dirty="0"/>
              <a:t>Alzoubi, 2024; Bai, 2024; Shirvani, 2024</a:t>
            </a:r>
            <a:r>
              <a:rPr lang="en-US" sz="2000" dirty="0"/>
              <a:t>)</a:t>
            </a:r>
          </a:p>
        </p:txBody>
      </p:sp>
      <p:graphicFrame>
        <p:nvGraphicFramePr>
          <p:cNvPr id="3" name="Table 2">
            <a:extLst>
              <a:ext uri="{FF2B5EF4-FFF2-40B4-BE49-F238E27FC236}">
                <a16:creationId xmlns:a16="http://schemas.microsoft.com/office/drawing/2014/main" id="{BA668C60-A1FB-EA8F-CBB1-A65C592478B5}"/>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775353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86D94-AEDD-1CEF-7B19-E4D013F4BFF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B41E8A5E-6BB4-0FE3-C14C-FAAAE22637D3}"/>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CB49EC06-3654-FE0F-5714-13567BE6024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D1CD7416-7C80-6BFA-B893-97B1E4121904}"/>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Literature Review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(3/3)</a:t>
              </a:r>
            </a:p>
          </p:txBody>
        </p:sp>
      </p:grpSp>
      <p:grpSp>
        <p:nvGrpSpPr>
          <p:cNvPr id="12" name="Group 11">
            <a:extLst>
              <a:ext uri="{FF2B5EF4-FFF2-40B4-BE49-F238E27FC236}">
                <a16:creationId xmlns:a16="http://schemas.microsoft.com/office/drawing/2014/main" id="{F215FD9E-3E36-52C4-2D2D-B9695D47916B}"/>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981FFCAF-DB35-E80D-CEA9-4C6ECB96D11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08FE1F1C-8E45-69B0-85E3-7CA375BF3132}"/>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aphicFrame>
        <p:nvGraphicFramePr>
          <p:cNvPr id="3" name="Table 2">
            <a:extLst>
              <a:ext uri="{FF2B5EF4-FFF2-40B4-BE49-F238E27FC236}">
                <a16:creationId xmlns:a16="http://schemas.microsoft.com/office/drawing/2014/main" id="{EF1675FE-1B37-039B-516A-4B528BDE710D}"/>
              </a:ext>
            </a:extLst>
          </p:cNvPr>
          <p:cNvGraphicFramePr>
            <a:graphicFrameLocks noGrp="1"/>
          </p:cNvGraphicFramePr>
          <p:nvPr>
            <p:extLst>
              <p:ext uri="{D42A27DB-BD31-4B8C-83A1-F6EECF244321}">
                <p14:modId xmlns:p14="http://schemas.microsoft.com/office/powerpoint/2010/main" val="2518874081"/>
              </p:ext>
            </p:extLst>
          </p:nvPr>
        </p:nvGraphicFramePr>
        <p:xfrm>
          <a:off x="115837" y="995383"/>
          <a:ext cx="11782422" cy="5683424"/>
        </p:xfrm>
        <a:graphic>
          <a:graphicData uri="http://schemas.openxmlformats.org/drawingml/2006/table">
            <a:tbl>
              <a:tblPr/>
              <a:tblGrid>
                <a:gridCol w="403540">
                  <a:extLst>
                    <a:ext uri="{9D8B030D-6E8A-4147-A177-3AD203B41FA5}">
                      <a16:colId xmlns:a16="http://schemas.microsoft.com/office/drawing/2014/main" val="3167816758"/>
                    </a:ext>
                  </a:extLst>
                </a:gridCol>
                <a:gridCol w="1787105">
                  <a:extLst>
                    <a:ext uri="{9D8B030D-6E8A-4147-A177-3AD203B41FA5}">
                      <a16:colId xmlns:a16="http://schemas.microsoft.com/office/drawing/2014/main" val="2589759000"/>
                    </a:ext>
                  </a:extLst>
                </a:gridCol>
                <a:gridCol w="1381889">
                  <a:extLst>
                    <a:ext uri="{9D8B030D-6E8A-4147-A177-3AD203B41FA5}">
                      <a16:colId xmlns:a16="http://schemas.microsoft.com/office/drawing/2014/main" val="3184181521"/>
                    </a:ext>
                  </a:extLst>
                </a:gridCol>
                <a:gridCol w="1246817">
                  <a:extLst>
                    <a:ext uri="{9D8B030D-6E8A-4147-A177-3AD203B41FA5}">
                      <a16:colId xmlns:a16="http://schemas.microsoft.com/office/drawing/2014/main" val="3818722227"/>
                    </a:ext>
                  </a:extLst>
                </a:gridCol>
                <a:gridCol w="1579912">
                  <a:extLst>
                    <a:ext uri="{9D8B030D-6E8A-4147-A177-3AD203B41FA5}">
                      <a16:colId xmlns:a16="http://schemas.microsoft.com/office/drawing/2014/main" val="3219945911"/>
                    </a:ext>
                  </a:extLst>
                </a:gridCol>
                <a:gridCol w="1422839">
                  <a:extLst>
                    <a:ext uri="{9D8B030D-6E8A-4147-A177-3AD203B41FA5}">
                      <a16:colId xmlns:a16="http://schemas.microsoft.com/office/drawing/2014/main" val="3535887179"/>
                    </a:ext>
                  </a:extLst>
                </a:gridCol>
                <a:gridCol w="737701">
                  <a:extLst>
                    <a:ext uri="{9D8B030D-6E8A-4147-A177-3AD203B41FA5}">
                      <a16:colId xmlns:a16="http://schemas.microsoft.com/office/drawing/2014/main" val="505371506"/>
                    </a:ext>
                  </a:extLst>
                </a:gridCol>
                <a:gridCol w="3222619">
                  <a:extLst>
                    <a:ext uri="{9D8B030D-6E8A-4147-A177-3AD203B41FA5}">
                      <a16:colId xmlns:a16="http://schemas.microsoft.com/office/drawing/2014/main" val="2227898235"/>
                    </a:ext>
                  </a:extLst>
                </a:gridCol>
              </a:tblGrid>
              <a:tr h="173360">
                <a:tc>
                  <a:txBody>
                    <a:bodyPr/>
                    <a:lstStyle/>
                    <a:p>
                      <a:pPr algn="ctr"/>
                      <a:r>
                        <a:rPr lang="en-US" sz="1400" b="1" dirty="0">
                          <a:effectLst/>
                        </a:rPr>
                        <a: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Title</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Model(s)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Dataset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#Features (FS method)</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Blockchain Method</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Accuracy</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US" sz="1400" b="1" dirty="0"/>
                        <a:t>Blockchain Node Roles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66050775"/>
                  </a:ext>
                </a:extLst>
              </a:tr>
              <a:tr h="537416">
                <a:tc>
                  <a:txBody>
                    <a:bodyPr/>
                    <a:lstStyle/>
                    <a:p>
                      <a:pPr algn="ctr"/>
                      <a:r>
                        <a:rPr lang="en-US" sz="1400" b="1" dirty="0">
                          <a:effectLst/>
                        </a:rPr>
                        <a:t>[1]</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Collaborative Threat Intelligence in IoT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Random Forest, SVM</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IoT23</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25 (MI + RFE)</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Permissioned PBFT network</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98.6 %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Validators: run consensus and append blocks; Clients: submit transactions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0875774"/>
                  </a:ext>
                </a:extLst>
              </a:tr>
              <a:tr h="329384">
                <a:tc>
                  <a:txBody>
                    <a:bodyPr/>
                    <a:lstStyle/>
                    <a:p>
                      <a:pPr algn="ctr"/>
                      <a:r>
                        <a:rPr lang="en-US" sz="1400" b="1" dirty="0">
                          <a:effectLst/>
                        </a:rPr>
                        <a:t>[2]</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Federated Learning for DDoS Defense in IoT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Federated CNN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NSL-KDD</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41 (Filter by correlation)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Public Ethereum smart contracts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97.4 %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Miners: validate blocks; Workers: train local models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7523800"/>
                  </a:ext>
                </a:extLst>
              </a:tr>
              <a:tr h="485408">
                <a:tc>
                  <a:txBody>
                    <a:bodyPr/>
                    <a:lstStyle/>
                    <a:p>
                      <a:pPr algn="ctr"/>
                      <a:r>
                        <a:rPr lang="en-US" sz="1400" b="1" dirty="0">
                          <a:effectLst/>
                        </a:rPr>
                        <a:t>[3]</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Correlation-Aware Neural DDoS Detection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LSTM, Transformer</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i-FI" sz="1400" b="1" dirty="0"/>
                        <a:t>Synthetic IoT (4 060 nodes)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10 (mutual information)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Hyperledger Fabric channel</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99.1 %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Peers: endorse and commit transactions; </a:t>
                      </a:r>
                      <a:r>
                        <a:rPr lang="en-US" sz="1400" b="1" dirty="0" err="1"/>
                        <a:t>Orderers</a:t>
                      </a:r>
                      <a:r>
                        <a:rPr lang="en-US" sz="1400" b="1" dirty="0"/>
                        <a:t>: sequence blocks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678110"/>
                  </a:ext>
                </a:extLst>
              </a:tr>
              <a:tr h="485408">
                <a:tc>
                  <a:txBody>
                    <a:bodyPr/>
                    <a:lstStyle/>
                    <a:p>
                      <a:pPr algn="ctr"/>
                      <a:r>
                        <a:rPr lang="en-US" sz="1400" b="1">
                          <a:effectLst/>
                        </a:rPr>
                        <a:t>[4]</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Blockchain-SDN Secure IoT with ANN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ANN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SDN-IoT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15 (embedded weights magnitude)</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Private chain with voting</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96.8 %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Authorities: vote consensus; Sensors: feed data and receive commands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5831087"/>
                  </a:ext>
                </a:extLst>
              </a:tr>
              <a:tr h="329384">
                <a:tc>
                  <a:txBody>
                    <a:bodyPr/>
                    <a:lstStyle/>
                    <a:p>
                      <a:pPr algn="ctr"/>
                      <a:r>
                        <a:rPr lang="en-US" sz="1400" b="1" dirty="0">
                          <a:effectLst/>
                        </a:rPr>
                        <a:t>[5]</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Blockchain-Assisted Intrusion Detection in Smart Cities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Decision Tree, KNN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KDD-Cup ’99</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41 (PCA)</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Consortium Corda network</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95.3 %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Notaries: manage consensus; Nodes: store ledger</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5289460"/>
                  </a:ext>
                </a:extLst>
              </a:tr>
              <a:tr h="381392">
                <a:tc>
                  <a:txBody>
                    <a:bodyPr/>
                    <a:lstStyle/>
                    <a:p>
                      <a:pPr algn="ctr"/>
                      <a:r>
                        <a:rPr lang="en-US" sz="1400" b="1">
                          <a:effectLst/>
                        </a:rPr>
                        <a:t>[6]</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Privacy-Enhanced Federated Learning for IoT Anomaly Detection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Autoencoder FL</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UNSW-NB15</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49 (autoencoder-based FS)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Ethereum private network</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94.7 %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Validators: verify FL updates; Clients: local data owners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1804255"/>
                  </a:ext>
                </a:extLst>
              </a:tr>
              <a:tr h="433400">
                <a:tc>
                  <a:txBody>
                    <a:bodyPr/>
                    <a:lstStyle/>
                    <a:p>
                      <a:pPr algn="ctr"/>
                      <a:r>
                        <a:rPr lang="en-US" sz="1400" b="1" dirty="0">
                          <a:effectLst/>
                        </a:rPr>
                        <a:t>[7]</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Blockchain-Enabled Collaborative Anomaly Detection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SVM</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CICIDS2017</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78 (None; full set)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PBFT with multi-tier nodes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98.2 %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Primary nodes: propose blocks; Backup nodes: confirm blocks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6577916"/>
                  </a:ext>
                </a:extLst>
              </a:tr>
              <a:tr h="485408">
                <a:tc>
                  <a:txBody>
                    <a:bodyPr/>
                    <a:lstStyle/>
                    <a:p>
                      <a:pPr algn="ctr"/>
                      <a:r>
                        <a:rPr lang="en-US" sz="1400" b="1">
                          <a:effectLst/>
                        </a:rPr>
                        <a:t>[8]</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HBFL: Hierarchical Blockchain-Federated Framework for IoT IDS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Federated MLP</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Bot-IoT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35 (recursive elimination)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Hyperledger Sawtooth</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97.0 %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Root nodes: anchor model; Edge nodes: local aggregation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8871399"/>
                  </a:ext>
                </a:extLst>
              </a:tr>
              <a:tr h="433400">
                <a:tc>
                  <a:txBody>
                    <a:bodyPr/>
                    <a:lstStyle/>
                    <a:p>
                      <a:pPr algn="ctr"/>
                      <a:r>
                        <a:rPr lang="en-US" sz="1400" b="1" dirty="0">
                          <a:effectLst/>
                        </a:rPr>
                        <a:t>[9]</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Hybrid CNN-LSTM-Autoencoder for IoT DDoS Detection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CNN, LSTM, Autoencoder</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Custom smart-grid IoT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20 (SMOTE + mutual information)</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Multi-chain PBFT</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t>99.3 %</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dirty="0"/>
                        <a:t>Consensus nodes: finalize state; Client nodes: data providers</a:t>
                      </a:r>
                    </a:p>
                  </a:txBody>
                  <a:tcPr marL="17336" marR="17336" marT="8668" marB="866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2682433"/>
                  </a:ext>
                </a:extLst>
              </a:tr>
            </a:tbl>
          </a:graphicData>
        </a:graphic>
      </p:graphicFrame>
      <p:graphicFrame>
        <p:nvGraphicFramePr>
          <p:cNvPr id="4" name="Table 3">
            <a:extLst>
              <a:ext uri="{FF2B5EF4-FFF2-40B4-BE49-F238E27FC236}">
                <a16:creationId xmlns:a16="http://schemas.microsoft.com/office/drawing/2014/main" id="{11A59143-3D17-0BC3-BB07-4ACFFE583839}"/>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8829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62D6C-1879-DCCD-A123-9C23F741582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720B290-B6E0-244F-23FA-BA94927D17CA}"/>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42489C20-7DD0-1C28-27E3-050185FB2C70}"/>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192CAA7E-853F-FC2B-98D1-ED9DC48F8C25}"/>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1EABA57C-1266-78B4-78BA-C5DA133FB71B}"/>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21D8D27-66BC-323A-4CA0-8F10A87DE8F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05680921-B771-881C-1644-33D05CD506C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4074E47E-D015-3302-3308-F2C5F79D8FC4}"/>
              </a:ext>
            </a:extLst>
          </p:cNvPr>
          <p:cNvSpPr txBox="1"/>
          <p:nvPr/>
        </p:nvSpPr>
        <p:spPr>
          <a:xfrm>
            <a:off x="450801" y="1300934"/>
            <a:ext cx="10835507" cy="3016210"/>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Introduction</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Problem</a:t>
            </a:r>
            <a:r>
              <a:rPr lang="en-US" sz="3200" b="1" dirty="0">
                <a:latin typeface="CMU Sans Serif" panose="02000603000000000000" pitchFamily="2" charset="0"/>
              </a:rPr>
              <a:t> </a:t>
            </a:r>
            <a:r>
              <a:rPr lang="en-US" sz="3200" b="1" dirty="0">
                <a:solidFill>
                  <a:schemeClr val="bg1">
                    <a:lumMod val="85000"/>
                  </a:schemeClr>
                </a:solidFill>
                <a:latin typeface="CMU Sans Serif" panose="02000603000000000000" pitchFamily="2" charset="0"/>
              </a:rPr>
              <a:t>Statement</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Literature Review</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Research Gap</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Motivation</a:t>
            </a:r>
          </a:p>
        </p:txBody>
      </p:sp>
      <p:graphicFrame>
        <p:nvGraphicFramePr>
          <p:cNvPr id="2" name="Table 1">
            <a:extLst>
              <a:ext uri="{FF2B5EF4-FFF2-40B4-BE49-F238E27FC236}">
                <a16:creationId xmlns:a16="http://schemas.microsoft.com/office/drawing/2014/main" id="{B908CD51-FC95-B092-638D-4B8A4BD4324C}"/>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32806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3D2C8-20D7-C183-DD6B-2782030A71FA}"/>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B4E4B745-5CD7-6759-19BA-F3A41146F0B2}"/>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FAF48A83-5D23-6622-8EDE-257A093A531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6C466249-173E-441E-F30C-D12A82D92D43}"/>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Research</a:t>
              </a:r>
              <a:r>
                <a:rPr lang="en-US" sz="2800" b="1" dirty="0"/>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Gap</a:t>
              </a:r>
            </a:p>
          </p:txBody>
        </p:sp>
      </p:grpSp>
      <p:grpSp>
        <p:nvGrpSpPr>
          <p:cNvPr id="12" name="Group 11">
            <a:extLst>
              <a:ext uri="{FF2B5EF4-FFF2-40B4-BE49-F238E27FC236}">
                <a16:creationId xmlns:a16="http://schemas.microsoft.com/office/drawing/2014/main" id="{2E59FA9D-A4C8-A56F-553F-F821CE421918}"/>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22796BCA-AEE5-3C27-7139-B6F38D89AE8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70F8CE3A-011B-3EFD-4DFA-B62BB6E40C4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 name="Rounded Rectangle 3">
            <a:extLst>
              <a:ext uri="{FF2B5EF4-FFF2-40B4-BE49-F238E27FC236}">
                <a16:creationId xmlns:a16="http://schemas.microsoft.com/office/drawing/2014/main" id="{1EBC67C4-CC78-8FC9-A6A6-96E0BD39BF05}"/>
              </a:ext>
            </a:extLst>
          </p:cNvPr>
          <p:cNvSpPr/>
          <p:nvPr/>
        </p:nvSpPr>
        <p:spPr>
          <a:xfrm>
            <a:off x="471590" y="1680482"/>
            <a:ext cx="11248820" cy="3333646"/>
          </a:xfrm>
          <a:prstGeom prst="roundRect">
            <a:avLst>
              <a:gd name="adj" fmla="val 3736"/>
            </a:avLst>
          </a:prstGeom>
          <a:solidFill>
            <a:srgbClr val="E9E9F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0" fontAlgn="base" latinLnBrk="0" hangingPunct="0">
              <a:lnSpc>
                <a:spcPct val="150000"/>
              </a:lnSpc>
              <a:spcBef>
                <a:spcPct val="0"/>
              </a:spcBef>
              <a:spcAft>
                <a:spcPct val="0"/>
              </a:spcAft>
              <a:buClrTx/>
              <a:buSzTx/>
              <a:tabLst/>
            </a:pPr>
            <a:r>
              <a:rPr lang="en-US" sz="2400" dirty="0">
                <a:solidFill>
                  <a:srgbClr val="FF0000"/>
                </a:solidFill>
                <a:latin typeface="29LT Bukra" panose="00000800000000000000" pitchFamily="50" charset="-78"/>
                <a:cs typeface="29LT Bukra" panose="00000800000000000000" pitchFamily="50" charset="-78"/>
              </a:rPr>
              <a:t>Current IoT DDoS detection frameworks are hindered by excessive computational complexity and resource overhead</a:t>
            </a:r>
            <a:r>
              <a:rPr lang="en-US" sz="2400" dirty="0">
                <a:solidFill>
                  <a:schemeClr val="tx1"/>
                </a:solidFill>
                <a:latin typeface="29LT Bukra" panose="00000800000000000000" pitchFamily="50" charset="-78"/>
                <a:cs typeface="29LT Bukra" panose="00000800000000000000" pitchFamily="50" charset="-78"/>
              </a:rPr>
              <a:t>. </a:t>
            </a:r>
          </a:p>
          <a:p>
            <a:pPr marR="0" lvl="0" algn="ctr" defTabSz="914400" rtl="0" eaLnBrk="0" fontAlgn="base" latinLnBrk="0" hangingPunct="0">
              <a:lnSpc>
                <a:spcPct val="150000"/>
              </a:lnSpc>
              <a:spcBef>
                <a:spcPct val="0"/>
              </a:spcBef>
              <a:spcAft>
                <a:spcPct val="0"/>
              </a:spcAft>
              <a:buClrTx/>
              <a:buSzTx/>
              <a:tabLst/>
            </a:pPr>
            <a:r>
              <a:rPr lang="en-US" sz="2400" dirty="0">
                <a:solidFill>
                  <a:schemeClr val="tx1"/>
                </a:solidFill>
                <a:latin typeface="29LT Bukra" panose="00000800000000000000" pitchFamily="50" charset="-78"/>
                <a:cs typeface="29LT Bukra" panose="00000800000000000000" pitchFamily="50" charset="-78"/>
              </a:rPr>
              <a:t>Lightweight machine learning and blockchain paradigm can deliver scalable, lightweight, efficient, and decentralized attack detection and mitigation.</a:t>
            </a:r>
            <a:endParaRPr kumimoji="0" lang="en-US" altLang="en-US" sz="24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endParaRPr>
          </a:p>
        </p:txBody>
      </p:sp>
      <p:sp>
        <p:nvSpPr>
          <p:cNvPr id="3" name="Shape 22">
            <a:extLst>
              <a:ext uri="{FF2B5EF4-FFF2-40B4-BE49-F238E27FC236}">
                <a16:creationId xmlns:a16="http://schemas.microsoft.com/office/drawing/2014/main" id="{93B11967-EF72-56A4-C5EA-04BE9CF947F1}"/>
              </a:ext>
            </a:extLst>
          </p:cNvPr>
          <p:cNvSpPr/>
          <p:nvPr/>
        </p:nvSpPr>
        <p:spPr>
          <a:xfrm>
            <a:off x="129629" y="1258938"/>
            <a:ext cx="11927692" cy="4087762"/>
          </a:xfrm>
          <a:prstGeom prst="rect">
            <a:avLst/>
          </a:prstGeom>
          <a:solidFill>
            <a:srgbClr val="A7F3D0"/>
          </a:solidFill>
          <a:ln/>
        </p:spPr>
        <p:txBody>
          <a:bodyPr/>
          <a:lstStyle/>
          <a:p>
            <a:endParaRPr lang="en-US" sz="6000">
              <a:latin typeface="29LT Bukra" panose="00000800000000000000" pitchFamily="50" charset="-78"/>
              <a:cs typeface="29LT Bukra" panose="00000800000000000000" pitchFamily="50" charset="-78"/>
            </a:endParaRPr>
          </a:p>
        </p:txBody>
      </p:sp>
      <p:pic>
        <p:nvPicPr>
          <p:cNvPr id="5" name="Image 6" descr="preencoded.png">
            <a:extLst>
              <a:ext uri="{FF2B5EF4-FFF2-40B4-BE49-F238E27FC236}">
                <a16:creationId xmlns:a16="http://schemas.microsoft.com/office/drawing/2014/main" id="{057E77C9-8639-A719-3106-D8165A82CC07}"/>
              </a:ext>
            </a:extLst>
          </p:cNvPr>
          <p:cNvPicPr>
            <a:picLocks noChangeAspect="1"/>
          </p:cNvPicPr>
          <p:nvPr/>
        </p:nvPicPr>
        <p:blipFill>
          <a:blip r:embed="rId3"/>
          <a:stretch>
            <a:fillRect/>
          </a:stretch>
        </p:blipFill>
        <p:spPr>
          <a:xfrm>
            <a:off x="224173" y="1271437"/>
            <a:ext cx="292898" cy="292898"/>
          </a:xfrm>
          <a:prstGeom prst="rect">
            <a:avLst/>
          </a:prstGeom>
        </p:spPr>
      </p:pic>
      <p:sp>
        <p:nvSpPr>
          <p:cNvPr id="6" name="Text 24">
            <a:extLst>
              <a:ext uri="{FF2B5EF4-FFF2-40B4-BE49-F238E27FC236}">
                <a16:creationId xmlns:a16="http://schemas.microsoft.com/office/drawing/2014/main" id="{8E0A4BD0-B41C-F5FB-228B-140FB43FF9AB}"/>
              </a:ext>
            </a:extLst>
          </p:cNvPr>
          <p:cNvSpPr/>
          <p:nvPr/>
        </p:nvSpPr>
        <p:spPr>
          <a:xfrm>
            <a:off x="614823" y="1302725"/>
            <a:ext cx="2974175" cy="307777"/>
          </a:xfrm>
          <a:prstGeom prst="rect">
            <a:avLst/>
          </a:prstGeom>
          <a:noFill/>
          <a:ln/>
        </p:spPr>
        <p:txBody>
          <a:bodyPr wrap="square" lIns="0" tIns="0" rIns="0" bIns="0" rtlCol="0" anchor="ctr">
            <a:spAutoFit/>
          </a:bodyPr>
          <a:lstStyle/>
          <a:p>
            <a:pPr marL="0" indent="0">
              <a:buNone/>
            </a:pPr>
            <a:r>
              <a:rPr lang="en-US" sz="2000" b="1" dirty="0">
                <a:solidFill>
                  <a:srgbClr val="FF0000"/>
                </a:solidFill>
                <a:latin typeface="29LT Bukra" panose="00000800000000000000" pitchFamily="50" charset="-78"/>
                <a:ea typeface="Noto Sans" pitchFamily="34" charset="-122"/>
                <a:cs typeface="29LT Bukra" panose="00000800000000000000" pitchFamily="50" charset="-78"/>
              </a:rPr>
              <a:t>Identified Research Gap</a:t>
            </a:r>
            <a:endParaRPr lang="en-US" sz="2000" dirty="0">
              <a:solidFill>
                <a:srgbClr val="FF0000"/>
              </a:solidFill>
              <a:latin typeface="29LT Bukra" panose="00000800000000000000" pitchFamily="50" charset="-78"/>
              <a:cs typeface="29LT Bukra" panose="00000800000000000000" pitchFamily="50" charset="-78"/>
            </a:endParaRPr>
          </a:p>
        </p:txBody>
      </p:sp>
      <p:sp>
        <p:nvSpPr>
          <p:cNvPr id="7" name="Shape 25">
            <a:extLst>
              <a:ext uri="{FF2B5EF4-FFF2-40B4-BE49-F238E27FC236}">
                <a16:creationId xmlns:a16="http://schemas.microsoft.com/office/drawing/2014/main" id="{12E7BCBA-E312-5855-E1C9-09324171A5F2}"/>
              </a:ext>
            </a:extLst>
          </p:cNvPr>
          <p:cNvSpPr/>
          <p:nvPr/>
        </p:nvSpPr>
        <p:spPr>
          <a:xfrm>
            <a:off x="491299" y="1616641"/>
            <a:ext cx="11268310" cy="1905194"/>
          </a:xfrm>
          <a:prstGeom prst="rect">
            <a:avLst/>
          </a:prstGeom>
          <a:solidFill>
            <a:srgbClr val="FFFFFF"/>
          </a:solidFill>
          <a:ln/>
        </p:spPr>
        <p:txBody>
          <a:bodyPr/>
          <a:lstStyle/>
          <a:p>
            <a:pPr marL="0" algn="r" defTabSz="914400" rtl="1" eaLnBrk="1" latinLnBrk="0" hangingPunct="1"/>
            <a:endParaRPr lang="en-US" sz="6000">
              <a:latin typeface="29LT Bukra" panose="00000800000000000000" pitchFamily="50" charset="-78"/>
              <a:cs typeface="29LT Bukra" panose="00000800000000000000" pitchFamily="50" charset="-78"/>
            </a:endParaRPr>
          </a:p>
        </p:txBody>
      </p:sp>
      <p:sp>
        <p:nvSpPr>
          <p:cNvPr id="8" name="Text 26">
            <a:extLst>
              <a:ext uri="{FF2B5EF4-FFF2-40B4-BE49-F238E27FC236}">
                <a16:creationId xmlns:a16="http://schemas.microsoft.com/office/drawing/2014/main" id="{FE5CD149-3F60-CAEA-F549-E84D64834AF9}"/>
              </a:ext>
            </a:extLst>
          </p:cNvPr>
          <p:cNvSpPr/>
          <p:nvPr/>
        </p:nvSpPr>
        <p:spPr>
          <a:xfrm>
            <a:off x="614824" y="1749260"/>
            <a:ext cx="4087680" cy="246221"/>
          </a:xfrm>
          <a:prstGeom prst="rect">
            <a:avLst/>
          </a:prstGeom>
          <a:noFill/>
          <a:ln/>
        </p:spPr>
        <p:txBody>
          <a:bodyPr wrap="square" lIns="0" tIns="0" rIns="0" bIns="0" rtlCol="0" anchor="ctr">
            <a:spAutoFit/>
          </a:bodyPr>
          <a:lstStyle/>
          <a:p>
            <a:pPr marL="0" indent="0">
              <a:buNone/>
            </a:pPr>
            <a:r>
              <a:rPr lang="en-US" sz="1600" b="1" dirty="0">
                <a:solidFill>
                  <a:srgbClr val="374151"/>
                </a:solidFill>
                <a:latin typeface="29LT Bukra" panose="00000800000000000000" pitchFamily="50" charset="-78"/>
                <a:ea typeface="Noto Sans" pitchFamily="34" charset="-122"/>
                <a:cs typeface="29LT Bukra" panose="00000800000000000000" pitchFamily="50" charset="-78"/>
              </a:rPr>
              <a:t>Critical Missing Element:</a:t>
            </a:r>
            <a:endParaRPr lang="en-US" sz="1600" dirty="0">
              <a:latin typeface="29LT Bukra" panose="00000800000000000000" pitchFamily="50" charset="-78"/>
              <a:cs typeface="29LT Bukra" panose="00000800000000000000" pitchFamily="50" charset="-78"/>
            </a:endParaRPr>
          </a:p>
        </p:txBody>
      </p:sp>
      <p:sp>
        <p:nvSpPr>
          <p:cNvPr id="9" name="Text 28">
            <a:extLst>
              <a:ext uri="{FF2B5EF4-FFF2-40B4-BE49-F238E27FC236}">
                <a16:creationId xmlns:a16="http://schemas.microsoft.com/office/drawing/2014/main" id="{C8171AF5-C04B-5E8C-C9A1-1A1999E2BA28}"/>
              </a:ext>
            </a:extLst>
          </p:cNvPr>
          <p:cNvSpPr/>
          <p:nvPr/>
        </p:nvSpPr>
        <p:spPr>
          <a:xfrm>
            <a:off x="847757" y="2338279"/>
            <a:ext cx="3780092" cy="246221"/>
          </a:xfrm>
          <a:prstGeom prst="rect">
            <a:avLst/>
          </a:prstGeom>
          <a:noFill/>
          <a:ln/>
        </p:spPr>
        <p:txBody>
          <a:bodyPr wrap="square" lIns="0" tIns="0" rIns="0" bIns="0" rtlCol="0" anchor="ctr">
            <a:spAutoFit/>
          </a:bodyPr>
          <a:lstStyle/>
          <a:p>
            <a:pPr marL="285750" indent="-285750">
              <a:buFont typeface="Arial" panose="020B0604020202020204" pitchFamily="34" charset="0"/>
              <a:buChar char="•"/>
            </a:pPr>
            <a:r>
              <a:rPr lang="en-US" sz="1600" b="1" dirty="0">
                <a:solidFill>
                  <a:srgbClr val="374151"/>
                </a:solidFill>
                <a:latin typeface="29LT Bukra" panose="00000800000000000000" pitchFamily="50" charset="-78"/>
                <a:ea typeface="Noto Sans" pitchFamily="34" charset="-122"/>
                <a:cs typeface="29LT Bukra" panose="00000800000000000000" pitchFamily="50" charset="-78"/>
              </a:rPr>
              <a:t>lightweight anomaly detection</a:t>
            </a:r>
            <a:endParaRPr lang="en-US" sz="1600" dirty="0">
              <a:latin typeface="29LT Bukra" panose="00000800000000000000" pitchFamily="50" charset="-78"/>
              <a:cs typeface="29LT Bukra" panose="00000800000000000000" pitchFamily="50" charset="-78"/>
            </a:endParaRPr>
          </a:p>
        </p:txBody>
      </p:sp>
      <p:sp>
        <p:nvSpPr>
          <p:cNvPr id="10" name="Text 30">
            <a:extLst>
              <a:ext uri="{FF2B5EF4-FFF2-40B4-BE49-F238E27FC236}">
                <a16:creationId xmlns:a16="http://schemas.microsoft.com/office/drawing/2014/main" id="{62F35D67-E094-4819-7515-E2DE97820E29}"/>
              </a:ext>
            </a:extLst>
          </p:cNvPr>
          <p:cNvSpPr/>
          <p:nvPr/>
        </p:nvSpPr>
        <p:spPr>
          <a:xfrm>
            <a:off x="789741" y="2674264"/>
            <a:ext cx="5235375" cy="246221"/>
          </a:xfrm>
          <a:prstGeom prst="rect">
            <a:avLst/>
          </a:prstGeom>
          <a:noFill/>
          <a:ln/>
        </p:spPr>
        <p:txBody>
          <a:bodyPr wrap="square" lIns="0" tIns="0" rIns="0" bIns="0" rtlCol="0" anchor="ctr">
            <a:spAutoFit/>
          </a:bodyPr>
          <a:lstStyle/>
          <a:p>
            <a:pPr marL="285750" indent="-285750">
              <a:buFont typeface="Arial" panose="020B0604020202020204" pitchFamily="34" charset="0"/>
              <a:buChar char="•"/>
            </a:pPr>
            <a:r>
              <a:rPr lang="en-US" sz="1600" b="1" dirty="0">
                <a:solidFill>
                  <a:srgbClr val="374151"/>
                </a:solidFill>
                <a:latin typeface="29LT Bukra" panose="00000800000000000000" pitchFamily="50" charset="-78"/>
                <a:ea typeface="Noto Sans" pitchFamily="34" charset="-122"/>
                <a:cs typeface="29LT Bukra" panose="00000800000000000000" pitchFamily="50" charset="-78"/>
              </a:rPr>
              <a:t>decentralized trust management</a:t>
            </a:r>
            <a:endParaRPr lang="en-US" sz="1600" dirty="0">
              <a:latin typeface="29LT Bukra" panose="00000800000000000000" pitchFamily="50" charset="-78"/>
              <a:cs typeface="29LT Bukra" panose="00000800000000000000" pitchFamily="50" charset="-78"/>
            </a:endParaRPr>
          </a:p>
        </p:txBody>
      </p:sp>
      <p:sp>
        <p:nvSpPr>
          <p:cNvPr id="11" name="Text 32">
            <a:extLst>
              <a:ext uri="{FF2B5EF4-FFF2-40B4-BE49-F238E27FC236}">
                <a16:creationId xmlns:a16="http://schemas.microsoft.com/office/drawing/2014/main" id="{03FBB1DF-49BD-A777-FE64-A53536DA3EE3}"/>
              </a:ext>
            </a:extLst>
          </p:cNvPr>
          <p:cNvSpPr/>
          <p:nvPr/>
        </p:nvSpPr>
        <p:spPr>
          <a:xfrm>
            <a:off x="357960" y="3662322"/>
            <a:ext cx="6858701" cy="369332"/>
          </a:xfrm>
          <a:prstGeom prst="rect">
            <a:avLst/>
          </a:prstGeom>
          <a:noFill/>
          <a:ln/>
        </p:spPr>
        <p:txBody>
          <a:bodyPr wrap="square" lIns="0" tIns="0" rIns="0" bIns="0" rtlCol="0" anchor="ctr">
            <a:spAutoFit/>
          </a:bodyPr>
          <a:lstStyle/>
          <a:p>
            <a:pPr marL="0" indent="0">
              <a:buNone/>
            </a:pPr>
            <a:r>
              <a:rPr lang="en-US" sz="2400" b="1" dirty="0">
                <a:solidFill>
                  <a:srgbClr val="FF0000"/>
                </a:solidFill>
                <a:latin typeface="29LT Bukra" panose="00000800000000000000" pitchFamily="50" charset="-78"/>
                <a:ea typeface="Noto Sans" pitchFamily="34" charset="-122"/>
                <a:cs typeface="29LT Bukra" panose="00000800000000000000" pitchFamily="50" charset="-78"/>
              </a:rPr>
              <a:t>Specific Gaps Addressed:</a:t>
            </a:r>
            <a:endParaRPr lang="en-US" sz="2400" dirty="0">
              <a:solidFill>
                <a:srgbClr val="FF0000"/>
              </a:solidFill>
              <a:latin typeface="29LT Bukra" panose="00000800000000000000" pitchFamily="50" charset="-78"/>
              <a:cs typeface="29LT Bukra" panose="00000800000000000000" pitchFamily="50" charset="-78"/>
            </a:endParaRPr>
          </a:p>
        </p:txBody>
      </p:sp>
      <p:sp>
        <p:nvSpPr>
          <p:cNvPr id="15" name="Text 33">
            <a:extLst>
              <a:ext uri="{FF2B5EF4-FFF2-40B4-BE49-F238E27FC236}">
                <a16:creationId xmlns:a16="http://schemas.microsoft.com/office/drawing/2014/main" id="{6432D62B-5C8A-4677-81D7-9594D9D859D1}"/>
              </a:ext>
            </a:extLst>
          </p:cNvPr>
          <p:cNvSpPr/>
          <p:nvPr/>
        </p:nvSpPr>
        <p:spPr>
          <a:xfrm>
            <a:off x="602270" y="3145143"/>
            <a:ext cx="8488706" cy="246221"/>
          </a:xfrm>
          <a:prstGeom prst="rect">
            <a:avLst/>
          </a:prstGeom>
          <a:noFill/>
          <a:ln/>
        </p:spPr>
        <p:txBody>
          <a:bodyPr wrap="square" lIns="0" tIns="0" rIns="0" bIns="0" rtlCol="0" anchor="ctr">
            <a:spAutoFit/>
          </a:bodyPr>
          <a:lstStyle/>
          <a:p>
            <a:pPr marL="0" indent="0">
              <a:buNone/>
            </a:pPr>
            <a:r>
              <a:rPr lang="en-US" sz="1600" dirty="0">
                <a:solidFill>
                  <a:srgbClr val="000000"/>
                </a:solidFill>
                <a:latin typeface="29LT Bukra" panose="00000800000000000000" pitchFamily="50" charset="-78"/>
                <a:ea typeface="Noto Sans" pitchFamily="34" charset="-122"/>
                <a:cs typeface="29LT Bukra" panose="00000800000000000000" pitchFamily="50" charset="-78"/>
              </a:rPr>
              <a:t>Integration of epidemic modeling with ML for DDoS propagation analysis</a:t>
            </a:r>
            <a:endParaRPr lang="en-US" sz="1600" dirty="0">
              <a:latin typeface="29LT Bukra" panose="00000800000000000000" pitchFamily="50" charset="-78"/>
              <a:cs typeface="29LT Bukra" panose="00000800000000000000" pitchFamily="50" charset="-78"/>
            </a:endParaRPr>
          </a:p>
        </p:txBody>
      </p:sp>
      <p:sp>
        <p:nvSpPr>
          <p:cNvPr id="16" name="Text 34">
            <a:extLst>
              <a:ext uri="{FF2B5EF4-FFF2-40B4-BE49-F238E27FC236}">
                <a16:creationId xmlns:a16="http://schemas.microsoft.com/office/drawing/2014/main" id="{ED1C2DF4-C607-6EED-9113-91992C3FFA89}"/>
              </a:ext>
            </a:extLst>
          </p:cNvPr>
          <p:cNvSpPr/>
          <p:nvPr/>
        </p:nvSpPr>
        <p:spPr>
          <a:xfrm>
            <a:off x="370622" y="4071112"/>
            <a:ext cx="7359248" cy="307777"/>
          </a:xfrm>
          <a:prstGeom prst="rect">
            <a:avLst/>
          </a:prstGeom>
          <a:noFill/>
          <a:ln/>
        </p:spPr>
        <p:txBody>
          <a:bodyPr wrap="square" lIns="0" tIns="0" rIns="0" bIns="0" rtlCol="0" anchor="ctr">
            <a:spAutoFit/>
          </a:bodyPr>
          <a:lstStyle/>
          <a:p>
            <a:pPr marL="342900" indent="-342900">
              <a:buFont typeface="Arial" panose="020B0604020202020204" pitchFamily="34" charset="0"/>
              <a:buChar char="•"/>
            </a:pPr>
            <a:r>
              <a:rPr lang="en-US" sz="2000" dirty="0">
                <a:solidFill>
                  <a:srgbClr val="000000"/>
                </a:solidFill>
                <a:latin typeface="29LT Bukra" panose="00000800000000000000" pitchFamily="50" charset="-78"/>
                <a:ea typeface="Noto Sans" pitchFamily="34" charset="-122"/>
                <a:cs typeface="29LT Bukra" panose="00000800000000000000" pitchFamily="50" charset="-78"/>
              </a:rPr>
              <a:t>Blockchain-based trust scoring for IoT device validation</a:t>
            </a:r>
            <a:endParaRPr lang="en-US" sz="2000" dirty="0">
              <a:latin typeface="29LT Bukra" panose="00000800000000000000" pitchFamily="50" charset="-78"/>
              <a:cs typeface="29LT Bukra" panose="00000800000000000000" pitchFamily="50" charset="-78"/>
            </a:endParaRPr>
          </a:p>
        </p:txBody>
      </p:sp>
      <p:sp>
        <p:nvSpPr>
          <p:cNvPr id="17" name="Text 35">
            <a:extLst>
              <a:ext uri="{FF2B5EF4-FFF2-40B4-BE49-F238E27FC236}">
                <a16:creationId xmlns:a16="http://schemas.microsoft.com/office/drawing/2014/main" id="{8F4B7E23-D96E-FE4B-57C4-9D870F1FC5E8}"/>
              </a:ext>
            </a:extLst>
          </p:cNvPr>
          <p:cNvSpPr/>
          <p:nvPr/>
        </p:nvSpPr>
        <p:spPr>
          <a:xfrm>
            <a:off x="432391" y="4531776"/>
            <a:ext cx="7623004" cy="307777"/>
          </a:xfrm>
          <a:prstGeom prst="rect">
            <a:avLst/>
          </a:prstGeom>
          <a:noFill/>
          <a:ln/>
        </p:spPr>
        <p:txBody>
          <a:bodyPr wrap="square" lIns="0" tIns="0" rIns="0" bIns="0" rtlCol="0" anchor="ctr">
            <a:spAutoFit/>
          </a:bodyPr>
          <a:lstStyle/>
          <a:p>
            <a:pPr marL="285750" indent="-285750">
              <a:buFont typeface="Arial" panose="020B0604020202020204" pitchFamily="34" charset="0"/>
              <a:buChar char="•"/>
            </a:pPr>
            <a:r>
              <a:rPr lang="en-US" sz="2000" dirty="0">
                <a:solidFill>
                  <a:srgbClr val="000000"/>
                </a:solidFill>
                <a:latin typeface="29LT Bukra" panose="00000800000000000000" pitchFamily="50" charset="-78"/>
                <a:ea typeface="Noto Sans" pitchFamily="34" charset="-122"/>
                <a:cs typeface="29LT Bukra" panose="00000800000000000000" pitchFamily="50" charset="-78"/>
              </a:rPr>
              <a:t>Lightweight feature selection optimized for overhead reduction </a:t>
            </a:r>
            <a:endParaRPr lang="en-US" sz="2000" dirty="0">
              <a:latin typeface="29LT Bukra" panose="00000800000000000000" pitchFamily="50" charset="-78"/>
              <a:cs typeface="29LT Bukra" panose="00000800000000000000" pitchFamily="50" charset="-78"/>
            </a:endParaRPr>
          </a:p>
        </p:txBody>
      </p:sp>
      <p:sp>
        <p:nvSpPr>
          <p:cNvPr id="18" name="Text 36">
            <a:extLst>
              <a:ext uri="{FF2B5EF4-FFF2-40B4-BE49-F238E27FC236}">
                <a16:creationId xmlns:a16="http://schemas.microsoft.com/office/drawing/2014/main" id="{FA314BD1-0207-A60E-B7BF-258855E007C4}"/>
              </a:ext>
            </a:extLst>
          </p:cNvPr>
          <p:cNvSpPr/>
          <p:nvPr/>
        </p:nvSpPr>
        <p:spPr>
          <a:xfrm>
            <a:off x="370622" y="4932676"/>
            <a:ext cx="11686699" cy="307777"/>
          </a:xfrm>
          <a:prstGeom prst="rect">
            <a:avLst/>
          </a:prstGeom>
          <a:noFill/>
          <a:ln/>
        </p:spPr>
        <p:txBody>
          <a:bodyPr wrap="square" lIns="0" tIns="0" rIns="0" bIns="0" rtlCol="0" anchor="ctr">
            <a:spAutoFit/>
          </a:bodyPr>
          <a:lstStyle/>
          <a:p>
            <a:pPr marL="285750" indent="-285750">
              <a:buFont typeface="Arial" panose="020B0604020202020204" pitchFamily="34" charset="0"/>
              <a:buChar char="•"/>
            </a:pPr>
            <a:r>
              <a:rPr lang="en-US" sz="2000" dirty="0">
                <a:solidFill>
                  <a:srgbClr val="000000"/>
                </a:solidFill>
                <a:latin typeface="29LT Bukra" panose="00000800000000000000" pitchFamily="50" charset="-78"/>
                <a:ea typeface="Noto Sans" pitchFamily="34" charset="-122"/>
                <a:cs typeface="29LT Bukra" panose="00000800000000000000" pitchFamily="50" charset="-78"/>
              </a:rPr>
              <a:t>Hybrid architecture balancing centralized efficiency with decentralized resilience</a:t>
            </a:r>
            <a:endParaRPr lang="en-US" sz="2000" dirty="0">
              <a:latin typeface="29LT Bukra" panose="00000800000000000000" pitchFamily="50" charset="-78"/>
              <a:cs typeface="29LT Bukra" panose="00000800000000000000" pitchFamily="50" charset="-78"/>
            </a:endParaRPr>
          </a:p>
        </p:txBody>
      </p:sp>
      <p:sp>
        <p:nvSpPr>
          <p:cNvPr id="19" name="Text 27">
            <a:extLst>
              <a:ext uri="{FF2B5EF4-FFF2-40B4-BE49-F238E27FC236}">
                <a16:creationId xmlns:a16="http://schemas.microsoft.com/office/drawing/2014/main" id="{B7296EB7-7BB1-04E4-21D0-F48F60901BDA}"/>
              </a:ext>
            </a:extLst>
          </p:cNvPr>
          <p:cNvSpPr/>
          <p:nvPr/>
        </p:nvSpPr>
        <p:spPr>
          <a:xfrm>
            <a:off x="517071" y="2047787"/>
            <a:ext cx="7611431" cy="276999"/>
          </a:xfrm>
          <a:prstGeom prst="rect">
            <a:avLst/>
          </a:prstGeom>
          <a:noFill/>
          <a:ln/>
        </p:spPr>
        <p:txBody>
          <a:bodyPr wrap="square" lIns="0" tIns="0" rIns="0" bIns="0" rtlCol="0" anchor="ctr">
            <a:spAutoFit/>
          </a:bodyPr>
          <a:lstStyle/>
          <a:p>
            <a:pPr marL="0" indent="0">
              <a:buNone/>
            </a:pPr>
            <a:r>
              <a:rPr lang="en-US" dirty="0">
                <a:solidFill>
                  <a:srgbClr val="FF0000"/>
                </a:solidFill>
                <a:latin typeface="29LT Bukra" panose="00000800000000000000" pitchFamily="50" charset="-78"/>
                <a:ea typeface="Noto Sans" pitchFamily="34" charset="-122"/>
                <a:cs typeface="29LT Bukra" panose="00000800000000000000" pitchFamily="50" charset="-78"/>
              </a:rPr>
              <a:t>Needs for unified framework exists that optimizes both</a:t>
            </a:r>
            <a:endParaRPr lang="en-US" dirty="0">
              <a:solidFill>
                <a:srgbClr val="FF0000"/>
              </a:solidFill>
              <a:latin typeface="29LT Bukra" panose="00000800000000000000" pitchFamily="50" charset="-78"/>
              <a:cs typeface="29LT Bukra" panose="00000800000000000000" pitchFamily="50" charset="-78"/>
            </a:endParaRPr>
          </a:p>
        </p:txBody>
      </p:sp>
      <p:graphicFrame>
        <p:nvGraphicFramePr>
          <p:cNvPr id="20" name="Table 19">
            <a:extLst>
              <a:ext uri="{FF2B5EF4-FFF2-40B4-BE49-F238E27FC236}">
                <a16:creationId xmlns:a16="http://schemas.microsoft.com/office/drawing/2014/main" id="{85891C93-D724-3E3F-2770-02780F6996D1}"/>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29385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4E689-0EBC-59C9-C24D-C609A08E6635}"/>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36F6837-9310-2E87-12EC-7FC181D4F3CF}"/>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E7C3F7C1-AF6C-15BD-820A-5B5C533BBA5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62B707DC-7E93-7A4B-F70F-4D3A0A2087D5}"/>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9A68AD71-5E7A-63AB-3237-75EE919E19D0}"/>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B3F5520-4143-DA52-DD0D-69F7A951580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A512269C-6AE9-E487-0EB5-3409BC7CD40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F1E7E9A9-43D4-47CE-51DB-CCBE8A156D90}"/>
              </a:ext>
            </a:extLst>
          </p:cNvPr>
          <p:cNvSpPr txBox="1"/>
          <p:nvPr/>
        </p:nvSpPr>
        <p:spPr>
          <a:xfrm>
            <a:off x="450801" y="1300934"/>
            <a:ext cx="10835507" cy="3016210"/>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Introduction</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Problem</a:t>
            </a:r>
            <a:r>
              <a:rPr lang="en-US" sz="3200" b="1" dirty="0">
                <a:latin typeface="CMU Sans Serif" panose="02000603000000000000" pitchFamily="2" charset="0"/>
              </a:rPr>
              <a:t> </a:t>
            </a:r>
            <a:r>
              <a:rPr lang="en-US" sz="3200" b="1" dirty="0">
                <a:solidFill>
                  <a:schemeClr val="bg1">
                    <a:lumMod val="85000"/>
                  </a:schemeClr>
                </a:solidFill>
                <a:latin typeface="CMU Sans Serif" panose="02000603000000000000" pitchFamily="2" charset="0"/>
              </a:rPr>
              <a:t>Statement</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Literature Review</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Research Gap</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Motivation</a:t>
            </a:r>
          </a:p>
        </p:txBody>
      </p:sp>
      <p:graphicFrame>
        <p:nvGraphicFramePr>
          <p:cNvPr id="2" name="Table 1">
            <a:extLst>
              <a:ext uri="{FF2B5EF4-FFF2-40B4-BE49-F238E27FC236}">
                <a16:creationId xmlns:a16="http://schemas.microsoft.com/office/drawing/2014/main" id="{750CDC44-CD19-77C2-EA6A-7DB829ECD164}"/>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272875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7BCE-DB0F-1BEF-D15D-A850401659AB}"/>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ECEBE9BE-8895-E688-085F-A3CF22F0DD88}"/>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2E2D4FC2-E415-B7C8-C63A-16E387B09C8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4FE89D47-9455-9E29-02EF-413537DB3ECB}"/>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Motivation</a:t>
              </a:r>
            </a:p>
          </p:txBody>
        </p:sp>
      </p:grpSp>
      <p:sp>
        <p:nvSpPr>
          <p:cNvPr id="5" name="Rounded Rectangle 5">
            <a:extLst>
              <a:ext uri="{FF2B5EF4-FFF2-40B4-BE49-F238E27FC236}">
                <a16:creationId xmlns:a16="http://schemas.microsoft.com/office/drawing/2014/main" id="{96D21302-CDDC-E94D-65B1-C1384A51AE95}"/>
              </a:ext>
            </a:extLst>
          </p:cNvPr>
          <p:cNvSpPr/>
          <p:nvPr/>
        </p:nvSpPr>
        <p:spPr>
          <a:xfrm>
            <a:off x="676414" y="943285"/>
            <a:ext cx="9699732" cy="472421"/>
          </a:xfrm>
          <a:prstGeom prst="roundRect">
            <a:avLst/>
          </a:prstGeom>
          <a:solidFill>
            <a:srgbClr val="B70F2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Motivation :</a:t>
            </a:r>
          </a:p>
        </p:txBody>
      </p:sp>
      <p:grpSp>
        <p:nvGrpSpPr>
          <p:cNvPr id="12" name="Group 11">
            <a:extLst>
              <a:ext uri="{FF2B5EF4-FFF2-40B4-BE49-F238E27FC236}">
                <a16:creationId xmlns:a16="http://schemas.microsoft.com/office/drawing/2014/main" id="{D0AB768C-67D2-2929-1045-CCAE815CC6C6}"/>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E9F44C3C-9EC7-C246-64AF-741681611AD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D73BECED-334B-770D-9113-106CFF3DD15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 name="Shape 11">
            <a:extLst>
              <a:ext uri="{FF2B5EF4-FFF2-40B4-BE49-F238E27FC236}">
                <a16:creationId xmlns:a16="http://schemas.microsoft.com/office/drawing/2014/main" id="{612C1CD3-76B3-52DB-3DDC-A0E542E0137A}"/>
              </a:ext>
            </a:extLst>
          </p:cNvPr>
          <p:cNvSpPr/>
          <p:nvPr/>
        </p:nvSpPr>
        <p:spPr>
          <a:xfrm>
            <a:off x="3494396" y="3514643"/>
            <a:ext cx="3503781" cy="1681273"/>
          </a:xfrm>
          <a:prstGeom prst="rect">
            <a:avLst/>
          </a:prstGeom>
          <a:solidFill>
            <a:srgbClr val="BFDBFE"/>
          </a:solidFill>
          <a:ln/>
        </p:spPr>
        <p:txBody>
          <a:bodyPr/>
          <a:lstStyle/>
          <a:p>
            <a:endParaRPr lang="en-US"/>
          </a:p>
        </p:txBody>
      </p:sp>
      <p:sp>
        <p:nvSpPr>
          <p:cNvPr id="6" name="Shape 2">
            <a:extLst>
              <a:ext uri="{FF2B5EF4-FFF2-40B4-BE49-F238E27FC236}">
                <a16:creationId xmlns:a16="http://schemas.microsoft.com/office/drawing/2014/main" id="{409BC4EE-55CE-70CC-04D4-782B540A52A8}"/>
              </a:ext>
            </a:extLst>
          </p:cNvPr>
          <p:cNvSpPr/>
          <p:nvPr/>
        </p:nvSpPr>
        <p:spPr>
          <a:xfrm>
            <a:off x="110015" y="1747727"/>
            <a:ext cx="3267886" cy="1689252"/>
          </a:xfrm>
          <a:prstGeom prst="rect">
            <a:avLst/>
          </a:prstGeom>
          <a:solidFill>
            <a:schemeClr val="accent6">
              <a:lumMod val="20000"/>
              <a:lumOff val="80000"/>
            </a:schemeClr>
          </a:solidFill>
          <a:ln/>
        </p:spPr>
        <p:txBody>
          <a:bodyPr/>
          <a:lstStyle/>
          <a:p>
            <a:endParaRPr lang="en-US" dirty="0"/>
          </a:p>
        </p:txBody>
      </p:sp>
      <p:pic>
        <p:nvPicPr>
          <p:cNvPr id="7" name="Image 1" descr="preencoded.png">
            <a:extLst>
              <a:ext uri="{FF2B5EF4-FFF2-40B4-BE49-F238E27FC236}">
                <a16:creationId xmlns:a16="http://schemas.microsoft.com/office/drawing/2014/main" id="{7C44A2FA-693C-534E-A6E3-0951D04A31C9}"/>
              </a:ext>
            </a:extLst>
          </p:cNvPr>
          <p:cNvPicPr>
            <a:picLocks noChangeAspect="1"/>
          </p:cNvPicPr>
          <p:nvPr/>
        </p:nvPicPr>
        <p:blipFill>
          <a:blip r:embed="rId3"/>
          <a:stretch>
            <a:fillRect/>
          </a:stretch>
        </p:blipFill>
        <p:spPr>
          <a:xfrm>
            <a:off x="1275595" y="1859167"/>
            <a:ext cx="554116" cy="443292"/>
          </a:xfrm>
          <a:prstGeom prst="rect">
            <a:avLst/>
          </a:prstGeom>
          <a:solidFill>
            <a:schemeClr val="accent1"/>
          </a:solidFill>
        </p:spPr>
      </p:pic>
      <p:sp>
        <p:nvSpPr>
          <p:cNvPr id="9" name="Text 3">
            <a:extLst>
              <a:ext uri="{FF2B5EF4-FFF2-40B4-BE49-F238E27FC236}">
                <a16:creationId xmlns:a16="http://schemas.microsoft.com/office/drawing/2014/main" id="{5B5C13EF-ECDE-764E-6A43-B66859F84D3E}"/>
              </a:ext>
            </a:extLst>
          </p:cNvPr>
          <p:cNvSpPr/>
          <p:nvPr/>
        </p:nvSpPr>
        <p:spPr>
          <a:xfrm>
            <a:off x="242275" y="2389276"/>
            <a:ext cx="2870526" cy="215444"/>
          </a:xfrm>
          <a:prstGeom prst="rect">
            <a:avLst/>
          </a:prstGeom>
          <a:noFill/>
          <a:ln/>
        </p:spPr>
        <p:txBody>
          <a:bodyPr wrap="square" lIns="0" tIns="0" rIns="0" bIns="0" rtlCol="0" anchor="ctr">
            <a:spAutoFit/>
          </a:bodyPr>
          <a:lstStyle/>
          <a:p>
            <a:pPr marL="0" indent="0" algn="ctr">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Smart Cities Revolution</a:t>
            </a:r>
            <a:endParaRPr lang="en-US" sz="1400" dirty="0">
              <a:solidFill>
                <a:srgbClr val="FF0000"/>
              </a:solidFill>
              <a:latin typeface="29LT Bukra" panose="00000800000000000000" pitchFamily="50" charset="-78"/>
              <a:cs typeface="29LT Bukra" panose="00000800000000000000" pitchFamily="50" charset="-78"/>
            </a:endParaRPr>
          </a:p>
        </p:txBody>
      </p:sp>
      <p:sp>
        <p:nvSpPr>
          <p:cNvPr id="10" name="Text 4">
            <a:extLst>
              <a:ext uri="{FF2B5EF4-FFF2-40B4-BE49-F238E27FC236}">
                <a16:creationId xmlns:a16="http://schemas.microsoft.com/office/drawing/2014/main" id="{25F45717-2564-F2A1-2DCB-E07E5E51DB28}"/>
              </a:ext>
            </a:extLst>
          </p:cNvPr>
          <p:cNvSpPr/>
          <p:nvPr/>
        </p:nvSpPr>
        <p:spPr>
          <a:xfrm>
            <a:off x="265325" y="2740228"/>
            <a:ext cx="3028359" cy="646331"/>
          </a:xfrm>
          <a:prstGeom prst="rect">
            <a:avLst/>
          </a:prstGeom>
          <a:noFill/>
          <a:ln/>
        </p:spPr>
        <p:txBody>
          <a:bodyPr wrap="square" lIns="0" tIns="0" rIns="0" bIns="0" rtlCol="0" anchor="ctr">
            <a:spAutoFit/>
          </a:bodyPr>
          <a:lstStyle/>
          <a:p>
            <a:pPr marL="0" indent="0" algn="ctr">
              <a:buNone/>
            </a:pPr>
            <a:r>
              <a:rPr lang="en-US" sz="1400" dirty="0">
                <a:latin typeface="29LT Bukra" panose="00000800000000000000" pitchFamily="50" charset="-78"/>
                <a:ea typeface="Noto Sans" pitchFamily="34" charset="-122"/>
                <a:cs typeface="29LT Bukra" panose="00000800000000000000" pitchFamily="50" charset="-78"/>
              </a:rPr>
              <a:t>Critical infrastructure depends on secure, resilient IoT networks</a:t>
            </a:r>
            <a:endParaRPr lang="en-US" sz="1400" dirty="0">
              <a:latin typeface="29LT Bukra" panose="00000800000000000000" pitchFamily="50" charset="-78"/>
              <a:cs typeface="29LT Bukra" panose="00000800000000000000" pitchFamily="50" charset="-78"/>
            </a:endParaRPr>
          </a:p>
        </p:txBody>
      </p:sp>
      <p:sp>
        <p:nvSpPr>
          <p:cNvPr id="11" name="Text 6">
            <a:extLst>
              <a:ext uri="{FF2B5EF4-FFF2-40B4-BE49-F238E27FC236}">
                <a16:creationId xmlns:a16="http://schemas.microsoft.com/office/drawing/2014/main" id="{3355A6D8-C0B8-6DB1-02A5-5406F675574C}"/>
              </a:ext>
            </a:extLst>
          </p:cNvPr>
          <p:cNvSpPr/>
          <p:nvPr/>
        </p:nvSpPr>
        <p:spPr>
          <a:xfrm>
            <a:off x="269164" y="3557787"/>
            <a:ext cx="2566978" cy="215444"/>
          </a:xfrm>
          <a:prstGeom prst="rect">
            <a:avLst/>
          </a:prstGeom>
          <a:noFill/>
          <a:ln/>
        </p:spPr>
        <p:txBody>
          <a:bodyPr wrap="square" lIns="0" tIns="0" rIns="0" bIns="0" rtlCol="0" anchor="ctr">
            <a:spAutoFit/>
          </a:bodyPr>
          <a:lstStyle/>
          <a:p>
            <a:pPr marL="0" indent="0">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Key Sectors at Risk</a:t>
            </a:r>
            <a:endParaRPr lang="en-US" sz="1400" dirty="0">
              <a:solidFill>
                <a:srgbClr val="FF0000"/>
              </a:solidFill>
              <a:latin typeface="29LT Bukra" panose="00000800000000000000" pitchFamily="50" charset="-78"/>
              <a:cs typeface="29LT Bukra" panose="00000800000000000000" pitchFamily="50" charset="-78"/>
            </a:endParaRPr>
          </a:p>
        </p:txBody>
      </p:sp>
      <p:pic>
        <p:nvPicPr>
          <p:cNvPr id="15" name="Image 2" descr="preencoded.png">
            <a:extLst>
              <a:ext uri="{FF2B5EF4-FFF2-40B4-BE49-F238E27FC236}">
                <a16:creationId xmlns:a16="http://schemas.microsoft.com/office/drawing/2014/main" id="{21656B79-6B86-B37D-BF32-A2B60BF931FB}"/>
              </a:ext>
            </a:extLst>
          </p:cNvPr>
          <p:cNvPicPr>
            <a:picLocks noChangeAspect="1"/>
          </p:cNvPicPr>
          <p:nvPr/>
        </p:nvPicPr>
        <p:blipFill>
          <a:blip r:embed="rId4"/>
          <a:stretch>
            <a:fillRect/>
          </a:stretch>
        </p:blipFill>
        <p:spPr>
          <a:xfrm>
            <a:off x="69481" y="3856277"/>
            <a:ext cx="367202" cy="289312"/>
          </a:xfrm>
          <a:prstGeom prst="rect">
            <a:avLst/>
          </a:prstGeom>
        </p:spPr>
      </p:pic>
      <p:sp>
        <p:nvSpPr>
          <p:cNvPr id="16" name="Text 7">
            <a:extLst>
              <a:ext uri="{FF2B5EF4-FFF2-40B4-BE49-F238E27FC236}">
                <a16:creationId xmlns:a16="http://schemas.microsoft.com/office/drawing/2014/main" id="{E5F7A01F-F445-C94F-929E-A4E87CFA2298}"/>
              </a:ext>
            </a:extLst>
          </p:cNvPr>
          <p:cNvSpPr/>
          <p:nvPr/>
        </p:nvSpPr>
        <p:spPr>
          <a:xfrm>
            <a:off x="517043" y="3868438"/>
            <a:ext cx="5831924" cy="246221"/>
          </a:xfrm>
          <a:prstGeom prst="rect">
            <a:avLst/>
          </a:prstGeom>
          <a:noFill/>
          <a:ln/>
        </p:spPr>
        <p:txBody>
          <a:bodyPr wrap="square" lIns="0" tIns="0" rIns="0" bIns="0" rtlCol="0" anchor="ctr">
            <a:spAutoFit/>
          </a:bodyPr>
          <a:lstStyle/>
          <a:p>
            <a:pPr marL="0" indent="0">
              <a:buNone/>
            </a:pPr>
            <a:r>
              <a:rPr lang="en-US" sz="1600" dirty="0">
                <a:latin typeface="29LT Bukra" panose="00000800000000000000" pitchFamily="50" charset="-78"/>
                <a:ea typeface="Noto Sans" pitchFamily="34" charset="-122"/>
                <a:cs typeface="29LT Bukra" panose="00000800000000000000" pitchFamily="50" charset="-78"/>
              </a:rPr>
              <a:t>Energy Grid Management</a:t>
            </a:r>
            <a:endParaRPr lang="en-US" sz="1600" dirty="0">
              <a:latin typeface="29LT Bukra" panose="00000800000000000000" pitchFamily="50" charset="-78"/>
              <a:cs typeface="29LT Bukra" panose="00000800000000000000" pitchFamily="50" charset="-78"/>
            </a:endParaRPr>
          </a:p>
        </p:txBody>
      </p:sp>
      <p:pic>
        <p:nvPicPr>
          <p:cNvPr id="17" name="Image 3" descr="preencoded.png">
            <a:extLst>
              <a:ext uri="{FF2B5EF4-FFF2-40B4-BE49-F238E27FC236}">
                <a16:creationId xmlns:a16="http://schemas.microsoft.com/office/drawing/2014/main" id="{762CBD13-01F7-F7ED-BD88-CDB4BA8B9ADA}"/>
              </a:ext>
            </a:extLst>
          </p:cNvPr>
          <p:cNvPicPr>
            <a:picLocks noChangeAspect="1"/>
          </p:cNvPicPr>
          <p:nvPr/>
        </p:nvPicPr>
        <p:blipFill>
          <a:blip r:embed="rId5"/>
          <a:stretch>
            <a:fillRect/>
          </a:stretch>
        </p:blipFill>
        <p:spPr>
          <a:xfrm>
            <a:off x="-33129" y="4167868"/>
            <a:ext cx="550809" cy="289313"/>
          </a:xfrm>
          <a:prstGeom prst="rect">
            <a:avLst/>
          </a:prstGeom>
        </p:spPr>
      </p:pic>
      <p:sp>
        <p:nvSpPr>
          <p:cNvPr id="18" name="Text 8">
            <a:extLst>
              <a:ext uri="{FF2B5EF4-FFF2-40B4-BE49-F238E27FC236}">
                <a16:creationId xmlns:a16="http://schemas.microsoft.com/office/drawing/2014/main" id="{DFFC167A-5E50-A474-79C3-9F9956B9F204}"/>
              </a:ext>
            </a:extLst>
          </p:cNvPr>
          <p:cNvSpPr/>
          <p:nvPr/>
        </p:nvSpPr>
        <p:spPr>
          <a:xfrm>
            <a:off x="492604" y="4187415"/>
            <a:ext cx="5058751" cy="246221"/>
          </a:xfrm>
          <a:prstGeom prst="rect">
            <a:avLst/>
          </a:prstGeom>
          <a:noFill/>
          <a:ln/>
        </p:spPr>
        <p:txBody>
          <a:bodyPr wrap="square" lIns="0" tIns="0" rIns="0" bIns="0" rtlCol="0" anchor="ctr">
            <a:spAutoFit/>
          </a:bodyPr>
          <a:lstStyle/>
          <a:p>
            <a:pPr marL="0" indent="0">
              <a:buNone/>
            </a:pPr>
            <a:r>
              <a:rPr lang="en-US" sz="1600" dirty="0">
                <a:latin typeface="29LT Bukra" panose="00000800000000000000" pitchFamily="50" charset="-78"/>
                <a:ea typeface="Noto Sans" pitchFamily="34" charset="-122"/>
                <a:cs typeface="29LT Bukra" panose="00000800000000000000" pitchFamily="50" charset="-78"/>
              </a:rPr>
              <a:t>Healthcare Systems</a:t>
            </a:r>
            <a:endParaRPr lang="en-US" sz="1600" dirty="0">
              <a:latin typeface="29LT Bukra" panose="00000800000000000000" pitchFamily="50" charset="-78"/>
              <a:cs typeface="29LT Bukra" panose="00000800000000000000" pitchFamily="50" charset="-78"/>
            </a:endParaRPr>
          </a:p>
        </p:txBody>
      </p:sp>
      <p:pic>
        <p:nvPicPr>
          <p:cNvPr id="19" name="Image 4" descr="preencoded.png">
            <a:extLst>
              <a:ext uri="{FF2B5EF4-FFF2-40B4-BE49-F238E27FC236}">
                <a16:creationId xmlns:a16="http://schemas.microsoft.com/office/drawing/2014/main" id="{45795E7A-DEDD-17D9-72BA-69575C0D99D3}"/>
              </a:ext>
            </a:extLst>
          </p:cNvPr>
          <p:cNvPicPr>
            <a:picLocks noChangeAspect="1"/>
          </p:cNvPicPr>
          <p:nvPr/>
        </p:nvPicPr>
        <p:blipFill>
          <a:blip r:embed="rId6"/>
          <a:stretch>
            <a:fillRect/>
          </a:stretch>
        </p:blipFill>
        <p:spPr>
          <a:xfrm>
            <a:off x="34054" y="4508135"/>
            <a:ext cx="448704" cy="265141"/>
          </a:xfrm>
          <a:prstGeom prst="rect">
            <a:avLst/>
          </a:prstGeom>
        </p:spPr>
      </p:pic>
      <p:sp>
        <p:nvSpPr>
          <p:cNvPr id="20" name="Text 9">
            <a:extLst>
              <a:ext uri="{FF2B5EF4-FFF2-40B4-BE49-F238E27FC236}">
                <a16:creationId xmlns:a16="http://schemas.microsoft.com/office/drawing/2014/main" id="{2B6D54CF-A4C0-DE1F-256F-7A2014E3D0F0}"/>
              </a:ext>
            </a:extLst>
          </p:cNvPr>
          <p:cNvSpPr/>
          <p:nvPr/>
        </p:nvSpPr>
        <p:spPr>
          <a:xfrm>
            <a:off x="481404" y="4509279"/>
            <a:ext cx="4295572" cy="246221"/>
          </a:xfrm>
          <a:prstGeom prst="rect">
            <a:avLst/>
          </a:prstGeom>
          <a:noFill/>
          <a:ln/>
        </p:spPr>
        <p:txBody>
          <a:bodyPr wrap="square" lIns="0" tIns="0" rIns="0" bIns="0" rtlCol="0" anchor="ctr">
            <a:spAutoFit/>
          </a:bodyPr>
          <a:lstStyle/>
          <a:p>
            <a:pPr marL="0" indent="0">
              <a:buNone/>
            </a:pPr>
            <a:r>
              <a:rPr lang="en-US" sz="1600" dirty="0">
                <a:latin typeface="29LT Bukra" panose="00000800000000000000" pitchFamily="50" charset="-78"/>
                <a:ea typeface="Noto Sans" pitchFamily="34" charset="-122"/>
                <a:cs typeface="29LT Bukra" panose="00000800000000000000" pitchFamily="50" charset="-78"/>
              </a:rPr>
              <a:t>Transportation Networks</a:t>
            </a:r>
            <a:endParaRPr lang="en-US" sz="1600" dirty="0">
              <a:latin typeface="29LT Bukra" panose="00000800000000000000" pitchFamily="50" charset="-78"/>
              <a:cs typeface="29LT Bukra" panose="00000800000000000000" pitchFamily="50" charset="-78"/>
            </a:endParaRPr>
          </a:p>
        </p:txBody>
      </p:sp>
      <p:pic>
        <p:nvPicPr>
          <p:cNvPr id="21" name="Image 5" descr="preencoded.png">
            <a:extLst>
              <a:ext uri="{FF2B5EF4-FFF2-40B4-BE49-F238E27FC236}">
                <a16:creationId xmlns:a16="http://schemas.microsoft.com/office/drawing/2014/main" id="{73561DC3-84D2-047D-8387-E13920995AAF}"/>
              </a:ext>
            </a:extLst>
          </p:cNvPr>
          <p:cNvPicPr>
            <a:picLocks noChangeAspect="1"/>
          </p:cNvPicPr>
          <p:nvPr/>
        </p:nvPicPr>
        <p:blipFill>
          <a:blip r:embed="rId7"/>
          <a:stretch>
            <a:fillRect/>
          </a:stretch>
        </p:blipFill>
        <p:spPr>
          <a:xfrm>
            <a:off x="8068" y="4824230"/>
            <a:ext cx="468417" cy="276790"/>
          </a:xfrm>
          <a:prstGeom prst="rect">
            <a:avLst/>
          </a:prstGeom>
        </p:spPr>
      </p:pic>
      <p:sp>
        <p:nvSpPr>
          <p:cNvPr id="22" name="Text 10">
            <a:extLst>
              <a:ext uri="{FF2B5EF4-FFF2-40B4-BE49-F238E27FC236}">
                <a16:creationId xmlns:a16="http://schemas.microsoft.com/office/drawing/2014/main" id="{AB210A22-E6FA-1CA5-1F0E-EB3807FC069B}"/>
              </a:ext>
            </a:extLst>
          </p:cNvPr>
          <p:cNvSpPr/>
          <p:nvPr/>
        </p:nvSpPr>
        <p:spPr>
          <a:xfrm>
            <a:off x="517043" y="4841883"/>
            <a:ext cx="2103904" cy="270843"/>
          </a:xfrm>
          <a:prstGeom prst="rect">
            <a:avLst/>
          </a:prstGeom>
          <a:noFill/>
          <a:ln/>
        </p:spPr>
        <p:txBody>
          <a:bodyPr wrap="square" lIns="0" tIns="0" rIns="0" bIns="0" rtlCol="0" anchor="ctr">
            <a:spAutoFit/>
          </a:bodyPr>
          <a:lstStyle/>
          <a:p>
            <a:pPr marL="0" indent="0">
              <a:buNone/>
            </a:pPr>
            <a:r>
              <a:rPr lang="en-US" sz="1600" dirty="0">
                <a:latin typeface="29LT Bukra" panose="00000800000000000000" pitchFamily="50" charset="-78"/>
                <a:ea typeface="Noto Sans" pitchFamily="34" charset="-122"/>
                <a:cs typeface="29LT Bukra" panose="00000800000000000000" pitchFamily="50" charset="-78"/>
              </a:rPr>
              <a:t>Public Safety</a:t>
            </a:r>
            <a:endParaRPr lang="en-US" sz="1600" dirty="0">
              <a:latin typeface="29LT Bukra" panose="00000800000000000000" pitchFamily="50" charset="-78"/>
              <a:cs typeface="29LT Bukra" panose="00000800000000000000" pitchFamily="50" charset="-78"/>
            </a:endParaRPr>
          </a:p>
        </p:txBody>
      </p:sp>
      <p:sp>
        <p:nvSpPr>
          <p:cNvPr id="23" name="Shape 11">
            <a:extLst>
              <a:ext uri="{FF2B5EF4-FFF2-40B4-BE49-F238E27FC236}">
                <a16:creationId xmlns:a16="http://schemas.microsoft.com/office/drawing/2014/main" id="{22FD459F-ECBE-D424-3D01-771E1CCFB16B}"/>
              </a:ext>
            </a:extLst>
          </p:cNvPr>
          <p:cNvSpPr/>
          <p:nvPr/>
        </p:nvSpPr>
        <p:spPr>
          <a:xfrm>
            <a:off x="3471933" y="1747727"/>
            <a:ext cx="3503781" cy="1681273"/>
          </a:xfrm>
          <a:prstGeom prst="rect">
            <a:avLst/>
          </a:prstGeom>
          <a:solidFill>
            <a:srgbClr val="BFDBFE"/>
          </a:solidFill>
          <a:ln/>
        </p:spPr>
        <p:txBody>
          <a:bodyPr/>
          <a:lstStyle/>
          <a:p>
            <a:endParaRPr lang="en-US"/>
          </a:p>
        </p:txBody>
      </p:sp>
      <p:sp>
        <p:nvSpPr>
          <p:cNvPr id="24" name="Shape 12">
            <a:extLst>
              <a:ext uri="{FF2B5EF4-FFF2-40B4-BE49-F238E27FC236}">
                <a16:creationId xmlns:a16="http://schemas.microsoft.com/office/drawing/2014/main" id="{20E714DC-0122-479B-B2B6-11D3F61D74EA}"/>
              </a:ext>
            </a:extLst>
          </p:cNvPr>
          <p:cNvSpPr/>
          <p:nvPr/>
        </p:nvSpPr>
        <p:spPr>
          <a:xfrm>
            <a:off x="3471537" y="1747727"/>
            <a:ext cx="45719" cy="1653824"/>
          </a:xfrm>
          <a:prstGeom prst="rect">
            <a:avLst/>
          </a:prstGeom>
          <a:solidFill>
            <a:srgbClr val="2563EB"/>
          </a:solidFill>
          <a:ln/>
        </p:spPr>
        <p:txBody>
          <a:bodyPr/>
          <a:lstStyle/>
          <a:p>
            <a:endParaRPr lang="en-US"/>
          </a:p>
        </p:txBody>
      </p:sp>
      <p:pic>
        <p:nvPicPr>
          <p:cNvPr id="25" name="Image 6" descr="preencoded.png">
            <a:extLst>
              <a:ext uri="{FF2B5EF4-FFF2-40B4-BE49-F238E27FC236}">
                <a16:creationId xmlns:a16="http://schemas.microsoft.com/office/drawing/2014/main" id="{6D47CC1F-5EE4-8F35-B48B-DA4F53BD7F31}"/>
              </a:ext>
            </a:extLst>
          </p:cNvPr>
          <p:cNvPicPr>
            <a:picLocks noChangeAspect="1"/>
          </p:cNvPicPr>
          <p:nvPr/>
        </p:nvPicPr>
        <p:blipFill>
          <a:blip r:embed="rId8"/>
          <a:stretch>
            <a:fillRect/>
          </a:stretch>
        </p:blipFill>
        <p:spPr>
          <a:xfrm>
            <a:off x="3525604" y="1739781"/>
            <a:ext cx="333324" cy="444430"/>
          </a:xfrm>
          <a:prstGeom prst="rect">
            <a:avLst/>
          </a:prstGeom>
        </p:spPr>
      </p:pic>
      <p:sp>
        <p:nvSpPr>
          <p:cNvPr id="26" name="Text 13">
            <a:extLst>
              <a:ext uri="{FF2B5EF4-FFF2-40B4-BE49-F238E27FC236}">
                <a16:creationId xmlns:a16="http://schemas.microsoft.com/office/drawing/2014/main" id="{F91D9A56-3370-1975-948A-3F887BF20DBE}"/>
              </a:ext>
            </a:extLst>
          </p:cNvPr>
          <p:cNvSpPr/>
          <p:nvPr/>
        </p:nvSpPr>
        <p:spPr>
          <a:xfrm>
            <a:off x="3936304" y="1860819"/>
            <a:ext cx="2281228" cy="215444"/>
          </a:xfrm>
          <a:prstGeom prst="rect">
            <a:avLst/>
          </a:prstGeom>
          <a:noFill/>
          <a:ln/>
        </p:spPr>
        <p:txBody>
          <a:bodyPr wrap="square" lIns="0" tIns="0" rIns="0" bIns="0" rtlCol="0" anchor="ctr">
            <a:spAutoFit/>
          </a:bodyPr>
          <a:lstStyle/>
          <a:p>
            <a:pPr marL="0" indent="0">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Innovation Imperative</a:t>
            </a:r>
            <a:endParaRPr lang="en-US" sz="1400" dirty="0">
              <a:solidFill>
                <a:srgbClr val="FF0000"/>
              </a:solidFill>
              <a:latin typeface="29LT Bukra" panose="00000800000000000000" pitchFamily="50" charset="-78"/>
              <a:cs typeface="29LT Bukra" panose="00000800000000000000" pitchFamily="50" charset="-78"/>
            </a:endParaRPr>
          </a:p>
        </p:txBody>
      </p:sp>
      <p:sp>
        <p:nvSpPr>
          <p:cNvPr id="27" name="Text 14">
            <a:extLst>
              <a:ext uri="{FF2B5EF4-FFF2-40B4-BE49-F238E27FC236}">
                <a16:creationId xmlns:a16="http://schemas.microsoft.com/office/drawing/2014/main" id="{0B6BC0EE-E944-E147-D094-2FA7EA610CCE}"/>
              </a:ext>
            </a:extLst>
          </p:cNvPr>
          <p:cNvSpPr/>
          <p:nvPr/>
        </p:nvSpPr>
        <p:spPr>
          <a:xfrm>
            <a:off x="3654591" y="2246641"/>
            <a:ext cx="3321123" cy="553998"/>
          </a:xfrm>
          <a:prstGeom prst="rect">
            <a:avLst/>
          </a:prstGeom>
          <a:noFill/>
          <a:ln/>
        </p:spPr>
        <p:txBody>
          <a:bodyPr wrap="square" lIns="0" tIns="0" rIns="0" bIns="0" rtlCol="0" anchor="ctr">
            <a:spAutoFit/>
          </a:bodyPr>
          <a:lstStyle/>
          <a:p>
            <a:pPr marL="0" indent="0">
              <a:buNone/>
            </a:pPr>
            <a:r>
              <a:rPr lang="en-US" sz="1200" dirty="0">
                <a:latin typeface="29LT Bukra" panose="00000800000000000000" pitchFamily="50" charset="-78"/>
                <a:ea typeface="Noto Sans" pitchFamily="34" charset="-122"/>
                <a:cs typeface="29LT Bukra" panose="00000800000000000000" pitchFamily="50" charset="-78"/>
              </a:rPr>
              <a:t>Traditional security approaches cannot scale to handle billions of IoT devices while maintaining energy efficiency</a:t>
            </a:r>
            <a:endParaRPr lang="en-US" sz="1200" dirty="0">
              <a:latin typeface="29LT Bukra" panose="00000800000000000000" pitchFamily="50" charset="-78"/>
              <a:cs typeface="29LT Bukra" panose="00000800000000000000" pitchFamily="50" charset="-78"/>
            </a:endParaRPr>
          </a:p>
        </p:txBody>
      </p:sp>
      <p:sp>
        <p:nvSpPr>
          <p:cNvPr id="28" name="Shape 15">
            <a:extLst>
              <a:ext uri="{FF2B5EF4-FFF2-40B4-BE49-F238E27FC236}">
                <a16:creationId xmlns:a16="http://schemas.microsoft.com/office/drawing/2014/main" id="{9AD7B086-E002-5C89-3CAB-E5489C93DEBB}"/>
              </a:ext>
            </a:extLst>
          </p:cNvPr>
          <p:cNvSpPr/>
          <p:nvPr/>
        </p:nvSpPr>
        <p:spPr>
          <a:xfrm>
            <a:off x="3955570" y="3030076"/>
            <a:ext cx="2495541" cy="371475"/>
          </a:xfrm>
          <a:prstGeom prst="rect">
            <a:avLst/>
          </a:prstGeom>
          <a:solidFill>
            <a:srgbClr val="1D4ED8"/>
          </a:solidFill>
          <a:ln/>
        </p:spPr>
        <p:txBody>
          <a:bodyPr/>
          <a:lstStyle/>
          <a:p>
            <a:endParaRPr lang="en-US"/>
          </a:p>
        </p:txBody>
      </p:sp>
      <p:sp>
        <p:nvSpPr>
          <p:cNvPr id="29" name="Text 16">
            <a:extLst>
              <a:ext uri="{FF2B5EF4-FFF2-40B4-BE49-F238E27FC236}">
                <a16:creationId xmlns:a16="http://schemas.microsoft.com/office/drawing/2014/main" id="{C1AFDF2C-FA34-D709-6170-245126C26422}"/>
              </a:ext>
            </a:extLst>
          </p:cNvPr>
          <p:cNvSpPr/>
          <p:nvPr/>
        </p:nvSpPr>
        <p:spPr>
          <a:xfrm>
            <a:off x="4301334" y="3132660"/>
            <a:ext cx="1702584" cy="155877"/>
          </a:xfrm>
          <a:prstGeom prst="rect">
            <a:avLst/>
          </a:prstGeom>
          <a:noFill/>
          <a:ln/>
        </p:spPr>
        <p:txBody>
          <a:bodyPr wrap="square" lIns="0" tIns="0" rIns="0" bIns="0" rtlCol="0" anchor="ctr">
            <a:spAutoFit/>
          </a:bodyPr>
          <a:lstStyle/>
          <a:p>
            <a:pPr marL="0" indent="0" algn="ctr">
              <a:buNone/>
            </a:pPr>
            <a:r>
              <a:rPr lang="en-US" sz="1013" b="1" dirty="0">
                <a:solidFill>
                  <a:srgbClr val="FFFFFF"/>
                </a:solidFill>
                <a:latin typeface="Noto Sans" pitchFamily="34" charset="0"/>
                <a:ea typeface="Noto Sans" pitchFamily="34" charset="-122"/>
                <a:cs typeface="Noto Sans" pitchFamily="34" charset="-120"/>
              </a:rPr>
              <a:t>Novel Approach Required</a:t>
            </a:r>
            <a:endParaRPr lang="en-US" sz="1013" dirty="0"/>
          </a:p>
        </p:txBody>
      </p:sp>
      <p:sp>
        <p:nvSpPr>
          <p:cNvPr id="30" name="Shape 28">
            <a:extLst>
              <a:ext uri="{FF2B5EF4-FFF2-40B4-BE49-F238E27FC236}">
                <a16:creationId xmlns:a16="http://schemas.microsoft.com/office/drawing/2014/main" id="{210B3ECB-A8B7-84BE-0F47-51CA6B4866F5}"/>
              </a:ext>
            </a:extLst>
          </p:cNvPr>
          <p:cNvSpPr/>
          <p:nvPr/>
        </p:nvSpPr>
        <p:spPr>
          <a:xfrm>
            <a:off x="7069746" y="1747727"/>
            <a:ext cx="5034624" cy="1689252"/>
          </a:xfrm>
          <a:prstGeom prst="rect">
            <a:avLst/>
          </a:prstGeom>
          <a:solidFill>
            <a:srgbClr val="FDF2F8"/>
          </a:solidFill>
          <a:ln/>
        </p:spPr>
        <p:txBody>
          <a:bodyPr/>
          <a:lstStyle/>
          <a:p>
            <a:endParaRPr lang="en-US" sz="1400" dirty="0">
              <a:latin typeface="29LT Bukra" panose="00000800000000000000" pitchFamily="50" charset="-78"/>
              <a:cs typeface="29LT Bukra" panose="00000800000000000000" pitchFamily="50" charset="-78"/>
            </a:endParaRPr>
          </a:p>
        </p:txBody>
      </p:sp>
      <p:sp>
        <p:nvSpPr>
          <p:cNvPr id="32" name="Text 29">
            <a:extLst>
              <a:ext uri="{FF2B5EF4-FFF2-40B4-BE49-F238E27FC236}">
                <a16:creationId xmlns:a16="http://schemas.microsoft.com/office/drawing/2014/main" id="{EE34143C-41B3-B7A1-197F-AFF050C7F23A}"/>
              </a:ext>
            </a:extLst>
          </p:cNvPr>
          <p:cNvSpPr/>
          <p:nvPr/>
        </p:nvSpPr>
        <p:spPr>
          <a:xfrm>
            <a:off x="7298345" y="1860818"/>
            <a:ext cx="3077801" cy="215444"/>
          </a:xfrm>
          <a:prstGeom prst="rect">
            <a:avLst/>
          </a:prstGeom>
          <a:noFill/>
          <a:ln/>
        </p:spPr>
        <p:txBody>
          <a:bodyPr wrap="square" lIns="0" tIns="0" rIns="0" bIns="0" rtlCol="0" anchor="ctr">
            <a:spAutoFit/>
          </a:bodyPr>
          <a:lstStyle/>
          <a:p>
            <a:pPr marL="0" indent="0">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Research Objectives</a:t>
            </a:r>
            <a:endParaRPr lang="en-US" sz="1400" dirty="0">
              <a:solidFill>
                <a:srgbClr val="FF0000"/>
              </a:solidFill>
              <a:latin typeface="29LT Bukra" panose="00000800000000000000" pitchFamily="50" charset="-78"/>
              <a:cs typeface="29LT Bukra" panose="00000800000000000000" pitchFamily="50" charset="-78"/>
            </a:endParaRPr>
          </a:p>
        </p:txBody>
      </p:sp>
      <p:pic>
        <p:nvPicPr>
          <p:cNvPr id="33" name="Image 8" descr="preencoded.png">
            <a:extLst>
              <a:ext uri="{FF2B5EF4-FFF2-40B4-BE49-F238E27FC236}">
                <a16:creationId xmlns:a16="http://schemas.microsoft.com/office/drawing/2014/main" id="{88CDF387-959F-5BC5-390C-850ADE7B00B2}"/>
              </a:ext>
            </a:extLst>
          </p:cNvPr>
          <p:cNvPicPr>
            <a:picLocks noChangeAspect="1"/>
          </p:cNvPicPr>
          <p:nvPr/>
        </p:nvPicPr>
        <p:blipFill>
          <a:blip r:embed="rId9"/>
          <a:stretch>
            <a:fillRect/>
          </a:stretch>
        </p:blipFill>
        <p:spPr>
          <a:xfrm>
            <a:off x="7219023" y="2427436"/>
            <a:ext cx="100013" cy="100013"/>
          </a:xfrm>
          <a:prstGeom prst="rect">
            <a:avLst/>
          </a:prstGeom>
        </p:spPr>
      </p:pic>
      <p:sp>
        <p:nvSpPr>
          <p:cNvPr id="34" name="Text 30">
            <a:extLst>
              <a:ext uri="{FF2B5EF4-FFF2-40B4-BE49-F238E27FC236}">
                <a16:creationId xmlns:a16="http://schemas.microsoft.com/office/drawing/2014/main" id="{F36970DE-3385-B473-A407-2BAF116990F2}"/>
              </a:ext>
            </a:extLst>
          </p:cNvPr>
          <p:cNvSpPr/>
          <p:nvPr/>
        </p:nvSpPr>
        <p:spPr>
          <a:xfrm>
            <a:off x="7376186" y="2281555"/>
            <a:ext cx="4734586" cy="430887"/>
          </a:xfrm>
          <a:prstGeom prst="rect">
            <a:avLst/>
          </a:prstGeom>
          <a:noFill/>
          <a:ln/>
        </p:spPr>
        <p:txBody>
          <a:bodyPr wrap="square" lIns="0" tIns="0" rIns="0" bIns="0" rtlCol="0" anchor="ctr">
            <a:spAutoFit/>
          </a:bodyPr>
          <a:lstStyle/>
          <a:p>
            <a:pPr marL="0" indent="0">
              <a:buNone/>
            </a:pPr>
            <a:r>
              <a:rPr lang="en-US" sz="1400" dirty="0">
                <a:latin typeface="29LT Bukra" panose="00000800000000000000" pitchFamily="50" charset="-78"/>
                <a:ea typeface="Noto Sans" pitchFamily="34" charset="-122"/>
                <a:cs typeface="29LT Bukra" panose="00000800000000000000" pitchFamily="50" charset="-78"/>
              </a:rPr>
              <a:t>Develop lightweight ML models for resource-constrained devices</a:t>
            </a:r>
            <a:endParaRPr lang="en-US" sz="1400" dirty="0">
              <a:latin typeface="29LT Bukra" panose="00000800000000000000" pitchFamily="50" charset="-78"/>
              <a:cs typeface="29LT Bukra" panose="00000800000000000000" pitchFamily="50" charset="-78"/>
            </a:endParaRPr>
          </a:p>
        </p:txBody>
      </p:sp>
      <p:pic>
        <p:nvPicPr>
          <p:cNvPr id="35" name="Image 9" descr="preencoded.png">
            <a:extLst>
              <a:ext uri="{FF2B5EF4-FFF2-40B4-BE49-F238E27FC236}">
                <a16:creationId xmlns:a16="http://schemas.microsoft.com/office/drawing/2014/main" id="{AEB28240-6875-F594-8FBB-6EDAC32E0D6F}"/>
              </a:ext>
            </a:extLst>
          </p:cNvPr>
          <p:cNvPicPr>
            <a:picLocks noChangeAspect="1"/>
          </p:cNvPicPr>
          <p:nvPr/>
        </p:nvPicPr>
        <p:blipFill>
          <a:blip r:embed="rId9"/>
          <a:stretch>
            <a:fillRect/>
          </a:stretch>
        </p:blipFill>
        <p:spPr>
          <a:xfrm>
            <a:off x="7219023" y="2884993"/>
            <a:ext cx="100013" cy="100013"/>
          </a:xfrm>
          <a:prstGeom prst="rect">
            <a:avLst/>
          </a:prstGeom>
        </p:spPr>
      </p:pic>
      <p:sp>
        <p:nvSpPr>
          <p:cNvPr id="36" name="Text 31">
            <a:extLst>
              <a:ext uri="{FF2B5EF4-FFF2-40B4-BE49-F238E27FC236}">
                <a16:creationId xmlns:a16="http://schemas.microsoft.com/office/drawing/2014/main" id="{8F54785D-02F6-1B76-EA3A-9FB10B70704E}"/>
              </a:ext>
            </a:extLst>
          </p:cNvPr>
          <p:cNvSpPr/>
          <p:nvPr/>
        </p:nvSpPr>
        <p:spPr>
          <a:xfrm>
            <a:off x="7376186" y="2731408"/>
            <a:ext cx="4822216" cy="430887"/>
          </a:xfrm>
          <a:prstGeom prst="rect">
            <a:avLst/>
          </a:prstGeom>
          <a:noFill/>
          <a:ln/>
        </p:spPr>
        <p:txBody>
          <a:bodyPr wrap="square" lIns="0" tIns="0" rIns="0" bIns="0" rtlCol="0" anchor="ctr">
            <a:spAutoFit/>
          </a:bodyPr>
          <a:lstStyle/>
          <a:p>
            <a:pPr marL="0" indent="0">
              <a:buNone/>
            </a:pPr>
            <a:r>
              <a:rPr lang="en-US" sz="1400" dirty="0">
                <a:latin typeface="29LT Bukra" panose="00000800000000000000" pitchFamily="50" charset="-78"/>
                <a:ea typeface="Noto Sans" pitchFamily="34" charset="-122"/>
                <a:cs typeface="29LT Bukra" panose="00000800000000000000" pitchFamily="50" charset="-78"/>
              </a:rPr>
              <a:t>Implement decentralized trust mechanisms via blockchain</a:t>
            </a:r>
            <a:endParaRPr lang="en-US" sz="1400" dirty="0">
              <a:latin typeface="29LT Bukra" panose="00000800000000000000" pitchFamily="50" charset="-78"/>
              <a:cs typeface="29LT Bukra" panose="00000800000000000000" pitchFamily="50" charset="-78"/>
            </a:endParaRPr>
          </a:p>
        </p:txBody>
      </p:sp>
      <p:pic>
        <p:nvPicPr>
          <p:cNvPr id="37" name="Image 10" descr="preencoded.png">
            <a:extLst>
              <a:ext uri="{FF2B5EF4-FFF2-40B4-BE49-F238E27FC236}">
                <a16:creationId xmlns:a16="http://schemas.microsoft.com/office/drawing/2014/main" id="{DBE6CF8D-C274-CAED-FE46-88F4076C3110}"/>
              </a:ext>
            </a:extLst>
          </p:cNvPr>
          <p:cNvPicPr>
            <a:picLocks noChangeAspect="1"/>
          </p:cNvPicPr>
          <p:nvPr/>
        </p:nvPicPr>
        <p:blipFill>
          <a:blip r:embed="rId9"/>
          <a:stretch>
            <a:fillRect/>
          </a:stretch>
        </p:blipFill>
        <p:spPr>
          <a:xfrm>
            <a:off x="7219023" y="3225290"/>
            <a:ext cx="100013" cy="100013"/>
          </a:xfrm>
          <a:prstGeom prst="rect">
            <a:avLst/>
          </a:prstGeom>
        </p:spPr>
      </p:pic>
      <p:sp>
        <p:nvSpPr>
          <p:cNvPr id="39" name="Text 32">
            <a:extLst>
              <a:ext uri="{FF2B5EF4-FFF2-40B4-BE49-F238E27FC236}">
                <a16:creationId xmlns:a16="http://schemas.microsoft.com/office/drawing/2014/main" id="{71F25F61-617E-0E34-A17C-347C4B09D660}"/>
              </a:ext>
            </a:extLst>
          </p:cNvPr>
          <p:cNvSpPr/>
          <p:nvPr/>
        </p:nvSpPr>
        <p:spPr>
          <a:xfrm>
            <a:off x="7376186" y="3186108"/>
            <a:ext cx="4906036" cy="215444"/>
          </a:xfrm>
          <a:prstGeom prst="rect">
            <a:avLst/>
          </a:prstGeom>
          <a:noFill/>
          <a:ln/>
        </p:spPr>
        <p:txBody>
          <a:bodyPr wrap="square" lIns="0" tIns="0" rIns="0" bIns="0" rtlCol="0" anchor="ctr">
            <a:spAutoFit/>
          </a:bodyPr>
          <a:lstStyle/>
          <a:p>
            <a:pPr marL="0" indent="0">
              <a:buNone/>
            </a:pPr>
            <a:r>
              <a:rPr lang="en-US" sz="1400" dirty="0">
                <a:latin typeface="29LT Bukra" panose="00000800000000000000" pitchFamily="50" charset="-78"/>
                <a:ea typeface="Noto Sans" pitchFamily="34" charset="-122"/>
                <a:cs typeface="29LT Bukra" panose="00000800000000000000" pitchFamily="50" charset="-78"/>
              </a:rPr>
              <a:t>Model DDoS propagation using epidemic theory</a:t>
            </a:r>
            <a:endParaRPr lang="en-US" sz="1400" dirty="0">
              <a:latin typeface="29LT Bukra" panose="00000800000000000000" pitchFamily="50" charset="-78"/>
              <a:cs typeface="29LT Bukra" panose="00000800000000000000" pitchFamily="50" charset="-78"/>
            </a:endParaRPr>
          </a:p>
        </p:txBody>
      </p:sp>
      <p:sp>
        <p:nvSpPr>
          <p:cNvPr id="40" name="Shape 33">
            <a:extLst>
              <a:ext uri="{FF2B5EF4-FFF2-40B4-BE49-F238E27FC236}">
                <a16:creationId xmlns:a16="http://schemas.microsoft.com/office/drawing/2014/main" id="{7D77A967-13C5-B3CC-5762-17E5FCD894F6}"/>
              </a:ext>
            </a:extLst>
          </p:cNvPr>
          <p:cNvSpPr/>
          <p:nvPr/>
        </p:nvSpPr>
        <p:spPr>
          <a:xfrm>
            <a:off x="7113376" y="3516512"/>
            <a:ext cx="4954363" cy="1631335"/>
          </a:xfrm>
          <a:prstGeom prst="rect">
            <a:avLst/>
          </a:prstGeom>
          <a:solidFill>
            <a:srgbClr val="FDF2F8"/>
          </a:solidFill>
          <a:ln/>
        </p:spPr>
        <p:txBody>
          <a:bodyPr/>
          <a:lstStyle/>
          <a:p>
            <a:endParaRPr lang="en-US" sz="1400" dirty="0">
              <a:latin typeface="29LT Bukra" panose="00000800000000000000" pitchFamily="50" charset="-78"/>
              <a:cs typeface="29LT Bukra" panose="00000800000000000000" pitchFamily="50" charset="-78"/>
            </a:endParaRPr>
          </a:p>
        </p:txBody>
      </p:sp>
      <p:sp>
        <p:nvSpPr>
          <p:cNvPr id="41" name="Shape 34">
            <a:extLst>
              <a:ext uri="{FF2B5EF4-FFF2-40B4-BE49-F238E27FC236}">
                <a16:creationId xmlns:a16="http://schemas.microsoft.com/office/drawing/2014/main" id="{13AFC89D-ABE7-F2C9-83E8-EAC52B2EC83D}"/>
              </a:ext>
            </a:extLst>
          </p:cNvPr>
          <p:cNvSpPr/>
          <p:nvPr/>
        </p:nvSpPr>
        <p:spPr>
          <a:xfrm>
            <a:off x="7062604" y="3516512"/>
            <a:ext cx="45719" cy="1619429"/>
          </a:xfrm>
          <a:prstGeom prst="rect">
            <a:avLst/>
          </a:prstGeom>
          <a:solidFill>
            <a:srgbClr val="8B5CF6"/>
          </a:solidFill>
          <a:ln/>
        </p:spPr>
        <p:txBody>
          <a:bodyPr/>
          <a:lstStyle/>
          <a:p>
            <a:endParaRPr lang="en-US" sz="1400">
              <a:latin typeface="29LT Bukra" panose="00000800000000000000" pitchFamily="50" charset="-78"/>
              <a:cs typeface="29LT Bukra" panose="00000800000000000000" pitchFamily="50" charset="-78"/>
            </a:endParaRPr>
          </a:p>
        </p:txBody>
      </p:sp>
      <p:pic>
        <p:nvPicPr>
          <p:cNvPr id="42" name="Image 11" descr="preencoded.png">
            <a:extLst>
              <a:ext uri="{FF2B5EF4-FFF2-40B4-BE49-F238E27FC236}">
                <a16:creationId xmlns:a16="http://schemas.microsoft.com/office/drawing/2014/main" id="{5A240AC4-E774-5184-62E7-737E7D134052}"/>
              </a:ext>
            </a:extLst>
          </p:cNvPr>
          <p:cNvPicPr>
            <a:picLocks noChangeAspect="1"/>
          </p:cNvPicPr>
          <p:nvPr/>
        </p:nvPicPr>
        <p:blipFill>
          <a:blip r:embed="rId10"/>
          <a:stretch>
            <a:fillRect/>
          </a:stretch>
        </p:blipFill>
        <p:spPr>
          <a:xfrm>
            <a:off x="7175991" y="3542237"/>
            <a:ext cx="459717" cy="408638"/>
          </a:xfrm>
          <a:prstGeom prst="rect">
            <a:avLst/>
          </a:prstGeom>
        </p:spPr>
      </p:pic>
      <p:sp>
        <p:nvSpPr>
          <p:cNvPr id="44" name="Text 35">
            <a:extLst>
              <a:ext uri="{FF2B5EF4-FFF2-40B4-BE49-F238E27FC236}">
                <a16:creationId xmlns:a16="http://schemas.microsoft.com/office/drawing/2014/main" id="{0E377617-3931-3C01-361E-7B7B6C907F25}"/>
              </a:ext>
            </a:extLst>
          </p:cNvPr>
          <p:cNvSpPr/>
          <p:nvPr/>
        </p:nvSpPr>
        <p:spPr>
          <a:xfrm>
            <a:off x="7698323" y="3665509"/>
            <a:ext cx="3150103" cy="215444"/>
          </a:xfrm>
          <a:prstGeom prst="rect">
            <a:avLst/>
          </a:prstGeom>
          <a:noFill/>
          <a:ln/>
        </p:spPr>
        <p:txBody>
          <a:bodyPr wrap="square" lIns="0" tIns="0" rIns="0" bIns="0" rtlCol="0" anchor="ctr">
            <a:spAutoFit/>
          </a:bodyPr>
          <a:lstStyle/>
          <a:p>
            <a:pPr marL="0" indent="0">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Scientific Contribution</a:t>
            </a:r>
            <a:endParaRPr lang="en-US" sz="1400" dirty="0">
              <a:solidFill>
                <a:srgbClr val="FF0000"/>
              </a:solidFill>
              <a:latin typeface="29LT Bukra" panose="00000800000000000000" pitchFamily="50" charset="-78"/>
              <a:cs typeface="29LT Bukra" panose="00000800000000000000" pitchFamily="50" charset="-78"/>
            </a:endParaRPr>
          </a:p>
        </p:txBody>
      </p:sp>
      <p:sp>
        <p:nvSpPr>
          <p:cNvPr id="45" name="Text 36">
            <a:extLst>
              <a:ext uri="{FF2B5EF4-FFF2-40B4-BE49-F238E27FC236}">
                <a16:creationId xmlns:a16="http://schemas.microsoft.com/office/drawing/2014/main" id="{12783E8B-8B5B-42CF-B0FF-42855D7EE6F4}"/>
              </a:ext>
            </a:extLst>
          </p:cNvPr>
          <p:cNvSpPr/>
          <p:nvPr/>
        </p:nvSpPr>
        <p:spPr>
          <a:xfrm>
            <a:off x="7448196" y="4095081"/>
            <a:ext cx="1890186" cy="215444"/>
          </a:xfrm>
          <a:prstGeom prst="rect">
            <a:avLst/>
          </a:prstGeom>
          <a:noFill/>
          <a:ln/>
        </p:spPr>
        <p:txBody>
          <a:bodyPr wrap="square" lIns="0" tIns="0" rIns="0" bIns="0" rtlCol="0" anchor="ctr">
            <a:spAutoFit/>
          </a:bodyPr>
          <a:lstStyle/>
          <a:p>
            <a:pPr marL="0" indent="0">
              <a:buNone/>
            </a:pPr>
            <a:r>
              <a:rPr lang="en-US" sz="1400" b="1" dirty="0">
                <a:latin typeface="29LT Bukra" panose="00000800000000000000" pitchFamily="50" charset="-78"/>
                <a:ea typeface="Noto Sans" pitchFamily="34" charset="-122"/>
                <a:cs typeface="29LT Bukra" panose="00000800000000000000" pitchFamily="50" charset="-78"/>
              </a:rPr>
              <a:t>unified framework</a:t>
            </a:r>
            <a:endParaRPr lang="en-US" sz="1400" dirty="0">
              <a:latin typeface="29LT Bukra" panose="00000800000000000000" pitchFamily="50" charset="-78"/>
              <a:cs typeface="29LT Bukra" panose="00000800000000000000" pitchFamily="50" charset="-78"/>
            </a:endParaRPr>
          </a:p>
        </p:txBody>
      </p:sp>
      <p:sp>
        <p:nvSpPr>
          <p:cNvPr id="46" name="Text 37">
            <a:extLst>
              <a:ext uri="{FF2B5EF4-FFF2-40B4-BE49-F238E27FC236}">
                <a16:creationId xmlns:a16="http://schemas.microsoft.com/office/drawing/2014/main" id="{FEE2659B-8CDE-4536-1509-4296A5A34700}"/>
              </a:ext>
            </a:extLst>
          </p:cNvPr>
          <p:cNvSpPr/>
          <p:nvPr/>
        </p:nvSpPr>
        <p:spPr>
          <a:xfrm>
            <a:off x="7298414" y="4418155"/>
            <a:ext cx="4599845" cy="646331"/>
          </a:xfrm>
          <a:prstGeom prst="rect">
            <a:avLst/>
          </a:prstGeom>
          <a:noFill/>
          <a:ln/>
        </p:spPr>
        <p:txBody>
          <a:bodyPr wrap="square" lIns="0" tIns="0" rIns="0" bIns="0" rtlCol="0" anchor="ctr">
            <a:spAutoFit/>
          </a:bodyPr>
          <a:lstStyle/>
          <a:p>
            <a:pPr marL="0" indent="0">
              <a:buNone/>
            </a:pPr>
            <a:r>
              <a:rPr lang="en-US" sz="1400" dirty="0">
                <a:latin typeface="29LT Bukra" panose="00000800000000000000" pitchFamily="50" charset="-78"/>
                <a:ea typeface="Noto Sans" pitchFamily="34" charset="-122"/>
                <a:cs typeface="29LT Bukra" panose="00000800000000000000" pitchFamily="50" charset="-78"/>
              </a:rPr>
              <a:t>combining ML anomaly detection with blockchain-based trust management for IoT security</a:t>
            </a:r>
            <a:endParaRPr lang="en-US" sz="1400" dirty="0">
              <a:latin typeface="29LT Bukra" panose="00000800000000000000" pitchFamily="50" charset="-78"/>
              <a:cs typeface="29LT Bukra" panose="00000800000000000000" pitchFamily="50" charset="-78"/>
            </a:endParaRPr>
          </a:p>
        </p:txBody>
      </p:sp>
      <p:sp>
        <p:nvSpPr>
          <p:cNvPr id="47" name="Shape 12">
            <a:extLst>
              <a:ext uri="{FF2B5EF4-FFF2-40B4-BE49-F238E27FC236}">
                <a16:creationId xmlns:a16="http://schemas.microsoft.com/office/drawing/2014/main" id="{066123C3-2F36-3A45-D65E-73F9A138818E}"/>
              </a:ext>
            </a:extLst>
          </p:cNvPr>
          <p:cNvSpPr/>
          <p:nvPr/>
        </p:nvSpPr>
        <p:spPr>
          <a:xfrm>
            <a:off x="3472173" y="3499314"/>
            <a:ext cx="45719" cy="1653824"/>
          </a:xfrm>
          <a:prstGeom prst="rect">
            <a:avLst/>
          </a:prstGeom>
          <a:solidFill>
            <a:srgbClr val="2563EB"/>
          </a:solidFill>
          <a:ln/>
        </p:spPr>
        <p:txBody>
          <a:bodyPr/>
          <a:lstStyle/>
          <a:p>
            <a:endParaRPr lang="en-US"/>
          </a:p>
        </p:txBody>
      </p:sp>
      <p:pic>
        <p:nvPicPr>
          <p:cNvPr id="48" name="Image 7" descr="preencoded.png">
            <a:extLst>
              <a:ext uri="{FF2B5EF4-FFF2-40B4-BE49-F238E27FC236}">
                <a16:creationId xmlns:a16="http://schemas.microsoft.com/office/drawing/2014/main" id="{D9D3546F-1E52-E93B-CDBA-9F0B0FA17B76}"/>
              </a:ext>
            </a:extLst>
          </p:cNvPr>
          <p:cNvPicPr>
            <a:picLocks noChangeAspect="1"/>
          </p:cNvPicPr>
          <p:nvPr/>
        </p:nvPicPr>
        <p:blipFill>
          <a:blip r:embed="rId11"/>
          <a:stretch>
            <a:fillRect/>
          </a:stretch>
        </p:blipFill>
        <p:spPr>
          <a:xfrm>
            <a:off x="3573393" y="3556877"/>
            <a:ext cx="435597" cy="348477"/>
          </a:xfrm>
          <a:prstGeom prst="rect">
            <a:avLst/>
          </a:prstGeom>
        </p:spPr>
      </p:pic>
      <p:sp>
        <p:nvSpPr>
          <p:cNvPr id="49" name="Text 19">
            <a:extLst>
              <a:ext uri="{FF2B5EF4-FFF2-40B4-BE49-F238E27FC236}">
                <a16:creationId xmlns:a16="http://schemas.microsoft.com/office/drawing/2014/main" id="{4103D988-06C3-E343-2A4D-75037822683D}"/>
              </a:ext>
            </a:extLst>
          </p:cNvPr>
          <p:cNvSpPr/>
          <p:nvPr/>
        </p:nvSpPr>
        <p:spPr>
          <a:xfrm>
            <a:off x="4105963" y="3642171"/>
            <a:ext cx="1332096" cy="215444"/>
          </a:xfrm>
          <a:prstGeom prst="rect">
            <a:avLst/>
          </a:prstGeom>
          <a:noFill/>
          <a:ln/>
        </p:spPr>
        <p:txBody>
          <a:bodyPr wrap="none" lIns="0" tIns="0" rIns="0" bIns="0" rtlCol="0" anchor="ctr">
            <a:spAutoFit/>
          </a:bodyPr>
          <a:lstStyle/>
          <a:p>
            <a:pPr marL="0" indent="0">
              <a:buNone/>
            </a:pP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Balancing Act</a:t>
            </a:r>
            <a:endParaRPr lang="en-US" sz="1400" dirty="0">
              <a:solidFill>
                <a:srgbClr val="FF0000"/>
              </a:solidFill>
              <a:latin typeface="29LT Bukra" panose="00000800000000000000" pitchFamily="50" charset="-78"/>
              <a:cs typeface="29LT Bukra" panose="00000800000000000000" pitchFamily="50" charset="-78"/>
            </a:endParaRPr>
          </a:p>
        </p:txBody>
      </p:sp>
      <p:sp>
        <p:nvSpPr>
          <p:cNvPr id="50" name="Shape 20">
            <a:extLst>
              <a:ext uri="{FF2B5EF4-FFF2-40B4-BE49-F238E27FC236}">
                <a16:creationId xmlns:a16="http://schemas.microsoft.com/office/drawing/2014/main" id="{1AAA2074-44F8-A5B9-A8D9-4BA006B9D39D}"/>
              </a:ext>
            </a:extLst>
          </p:cNvPr>
          <p:cNvSpPr/>
          <p:nvPr/>
        </p:nvSpPr>
        <p:spPr>
          <a:xfrm>
            <a:off x="3625351" y="4025637"/>
            <a:ext cx="1340342" cy="885634"/>
          </a:xfrm>
          <a:prstGeom prst="rect">
            <a:avLst/>
          </a:prstGeom>
          <a:solidFill>
            <a:srgbClr val="FFFFFF"/>
          </a:solidFill>
          <a:ln/>
        </p:spPr>
        <p:txBody>
          <a:bodyPr/>
          <a:lstStyle/>
          <a:p>
            <a:endParaRPr lang="en-US" sz="4400">
              <a:latin typeface="29LT Bukra" panose="00000800000000000000" pitchFamily="50" charset="-78"/>
              <a:cs typeface="29LT Bukra" panose="00000800000000000000" pitchFamily="50" charset="-78"/>
            </a:endParaRPr>
          </a:p>
        </p:txBody>
      </p:sp>
      <p:sp>
        <p:nvSpPr>
          <p:cNvPr id="51" name="Text 21">
            <a:extLst>
              <a:ext uri="{FF2B5EF4-FFF2-40B4-BE49-F238E27FC236}">
                <a16:creationId xmlns:a16="http://schemas.microsoft.com/office/drawing/2014/main" id="{3EEFA24F-A4E9-0907-B774-2C96E85EA4BD}"/>
              </a:ext>
            </a:extLst>
          </p:cNvPr>
          <p:cNvSpPr/>
          <p:nvPr/>
        </p:nvSpPr>
        <p:spPr>
          <a:xfrm>
            <a:off x="3833796" y="4088297"/>
            <a:ext cx="923451" cy="215444"/>
          </a:xfrm>
          <a:prstGeom prst="rect">
            <a:avLst/>
          </a:prstGeom>
          <a:noFill/>
          <a:ln/>
        </p:spPr>
        <p:txBody>
          <a:bodyPr wrap="square" lIns="0" tIns="0" rIns="0" bIns="0" rtlCol="0" anchor="ctr">
            <a:spAutoFit/>
          </a:bodyPr>
          <a:lstStyle/>
          <a:p>
            <a:pPr marL="0" indent="0" algn="ctr">
              <a:buNone/>
            </a:pPr>
            <a:r>
              <a:rPr lang="en-US" sz="1400" b="1" dirty="0">
                <a:solidFill>
                  <a:srgbClr val="000000"/>
                </a:solidFill>
                <a:latin typeface="29LT Bukra" panose="00000800000000000000" pitchFamily="50" charset="-78"/>
                <a:ea typeface="Noto Sans" pitchFamily="34" charset="-122"/>
                <a:cs typeface="29LT Bukra" panose="00000800000000000000" pitchFamily="50" charset="-78"/>
              </a:rPr>
              <a:t>Security</a:t>
            </a:r>
            <a:endParaRPr lang="en-US" sz="1400" dirty="0">
              <a:latin typeface="29LT Bukra" panose="00000800000000000000" pitchFamily="50" charset="-78"/>
              <a:cs typeface="29LT Bukra" panose="00000800000000000000" pitchFamily="50" charset="-78"/>
            </a:endParaRPr>
          </a:p>
        </p:txBody>
      </p:sp>
      <p:sp>
        <p:nvSpPr>
          <p:cNvPr id="52" name="Text 22">
            <a:extLst>
              <a:ext uri="{FF2B5EF4-FFF2-40B4-BE49-F238E27FC236}">
                <a16:creationId xmlns:a16="http://schemas.microsoft.com/office/drawing/2014/main" id="{E91FADA0-17B8-D284-51E9-5140BF1A7EA5}"/>
              </a:ext>
            </a:extLst>
          </p:cNvPr>
          <p:cNvSpPr/>
          <p:nvPr/>
        </p:nvSpPr>
        <p:spPr>
          <a:xfrm>
            <a:off x="4184112" y="4316067"/>
            <a:ext cx="222818" cy="215444"/>
          </a:xfrm>
          <a:prstGeom prst="rect">
            <a:avLst/>
          </a:prstGeom>
          <a:noFill/>
          <a:ln/>
        </p:spPr>
        <p:txBody>
          <a:bodyPr wrap="none" lIns="0" tIns="0" rIns="0" bIns="0" rtlCol="0" anchor="ctr">
            <a:spAutoFit/>
          </a:bodyPr>
          <a:lstStyle/>
          <a:p>
            <a:pPr marL="0" indent="0" algn="ctr">
              <a:buNone/>
            </a:pPr>
            <a:r>
              <a:rPr lang="en-US" sz="1400" dirty="0">
                <a:solidFill>
                  <a:srgbClr val="000000"/>
                </a:solidFill>
                <a:latin typeface="29LT Bukra" panose="00000800000000000000" pitchFamily="50" charset="-78"/>
                <a:ea typeface="Noto Sans" pitchFamily="34" charset="-122"/>
                <a:cs typeface="29LT Bukra" panose="00000800000000000000" pitchFamily="50" charset="-78"/>
              </a:rPr>
              <a:t>vs</a:t>
            </a:r>
            <a:endParaRPr lang="en-US" sz="1400" dirty="0">
              <a:latin typeface="29LT Bukra" panose="00000800000000000000" pitchFamily="50" charset="-78"/>
              <a:cs typeface="29LT Bukra" panose="00000800000000000000" pitchFamily="50" charset="-78"/>
            </a:endParaRPr>
          </a:p>
        </p:txBody>
      </p:sp>
      <p:sp>
        <p:nvSpPr>
          <p:cNvPr id="53" name="Text 23">
            <a:extLst>
              <a:ext uri="{FF2B5EF4-FFF2-40B4-BE49-F238E27FC236}">
                <a16:creationId xmlns:a16="http://schemas.microsoft.com/office/drawing/2014/main" id="{13EFC438-DCC0-D0D1-A9A3-A02E15A4D173}"/>
              </a:ext>
            </a:extLst>
          </p:cNvPr>
          <p:cNvSpPr/>
          <p:nvPr/>
        </p:nvSpPr>
        <p:spPr>
          <a:xfrm>
            <a:off x="3764112" y="4587413"/>
            <a:ext cx="1113780" cy="215444"/>
          </a:xfrm>
          <a:prstGeom prst="rect">
            <a:avLst/>
          </a:prstGeom>
          <a:noFill/>
          <a:ln/>
        </p:spPr>
        <p:txBody>
          <a:bodyPr wrap="square" lIns="0" tIns="0" rIns="0" bIns="0" rtlCol="0" anchor="ctr">
            <a:spAutoFit/>
          </a:bodyPr>
          <a:lstStyle/>
          <a:p>
            <a:pPr marL="0" indent="0" algn="ctr">
              <a:buNone/>
            </a:pPr>
            <a:r>
              <a:rPr lang="en-US" sz="1400" b="1" dirty="0">
                <a:solidFill>
                  <a:srgbClr val="000000"/>
                </a:solidFill>
                <a:latin typeface="29LT Bukra" panose="00000800000000000000" pitchFamily="50" charset="-78"/>
                <a:ea typeface="Noto Sans" pitchFamily="34" charset="-122"/>
                <a:cs typeface="29LT Bukra" panose="00000800000000000000" pitchFamily="50" charset="-78"/>
              </a:rPr>
              <a:t>Efficiency</a:t>
            </a:r>
            <a:endParaRPr lang="en-US" sz="1400" dirty="0">
              <a:latin typeface="29LT Bukra" panose="00000800000000000000" pitchFamily="50" charset="-78"/>
              <a:cs typeface="29LT Bukra" panose="00000800000000000000" pitchFamily="50" charset="-78"/>
            </a:endParaRPr>
          </a:p>
        </p:txBody>
      </p:sp>
      <p:sp>
        <p:nvSpPr>
          <p:cNvPr id="54" name="Shape 24">
            <a:extLst>
              <a:ext uri="{FF2B5EF4-FFF2-40B4-BE49-F238E27FC236}">
                <a16:creationId xmlns:a16="http://schemas.microsoft.com/office/drawing/2014/main" id="{2C77F97F-FDBD-636D-E931-0E9DDB9E3F35}"/>
              </a:ext>
            </a:extLst>
          </p:cNvPr>
          <p:cNvSpPr/>
          <p:nvPr/>
        </p:nvSpPr>
        <p:spPr>
          <a:xfrm>
            <a:off x="5413008" y="3992045"/>
            <a:ext cx="1268886" cy="919226"/>
          </a:xfrm>
          <a:prstGeom prst="rect">
            <a:avLst/>
          </a:prstGeom>
          <a:solidFill>
            <a:srgbClr val="FFFFFF"/>
          </a:solidFill>
          <a:ln/>
        </p:spPr>
        <p:txBody>
          <a:bodyPr/>
          <a:lstStyle/>
          <a:p>
            <a:endParaRPr lang="en-US" sz="4400">
              <a:latin typeface="29LT Bukra" panose="00000800000000000000" pitchFamily="50" charset="-78"/>
              <a:cs typeface="29LT Bukra" panose="00000800000000000000" pitchFamily="50" charset="-78"/>
            </a:endParaRPr>
          </a:p>
        </p:txBody>
      </p:sp>
      <p:sp>
        <p:nvSpPr>
          <p:cNvPr id="55" name="Text 25">
            <a:extLst>
              <a:ext uri="{FF2B5EF4-FFF2-40B4-BE49-F238E27FC236}">
                <a16:creationId xmlns:a16="http://schemas.microsoft.com/office/drawing/2014/main" id="{40430AF6-1ACF-5278-12C4-48085F6AB9FE}"/>
              </a:ext>
            </a:extLst>
          </p:cNvPr>
          <p:cNvSpPr/>
          <p:nvPr/>
        </p:nvSpPr>
        <p:spPr>
          <a:xfrm>
            <a:off x="5447865" y="4007833"/>
            <a:ext cx="1150956" cy="215444"/>
          </a:xfrm>
          <a:prstGeom prst="rect">
            <a:avLst/>
          </a:prstGeom>
          <a:noFill/>
          <a:ln/>
        </p:spPr>
        <p:txBody>
          <a:bodyPr wrap="none" lIns="0" tIns="0" rIns="0" bIns="0" rtlCol="0" anchor="ctr">
            <a:spAutoFit/>
          </a:bodyPr>
          <a:lstStyle/>
          <a:p>
            <a:pPr marL="0" indent="0" algn="ctr">
              <a:buNone/>
            </a:pPr>
            <a:r>
              <a:rPr lang="en-US" sz="1400" b="1" dirty="0">
                <a:solidFill>
                  <a:srgbClr val="000000"/>
                </a:solidFill>
                <a:latin typeface="29LT Bukra" panose="00000800000000000000" pitchFamily="50" charset="-78"/>
                <a:ea typeface="Noto Sans" pitchFamily="34" charset="-122"/>
                <a:cs typeface="29LT Bukra" panose="00000800000000000000" pitchFamily="50" charset="-78"/>
              </a:rPr>
              <a:t>Centralized</a:t>
            </a:r>
            <a:endParaRPr lang="en-US" sz="1400" dirty="0">
              <a:latin typeface="29LT Bukra" panose="00000800000000000000" pitchFamily="50" charset="-78"/>
              <a:cs typeface="29LT Bukra" panose="00000800000000000000" pitchFamily="50" charset="-78"/>
            </a:endParaRPr>
          </a:p>
        </p:txBody>
      </p:sp>
      <p:sp>
        <p:nvSpPr>
          <p:cNvPr id="56" name="Text 27">
            <a:extLst>
              <a:ext uri="{FF2B5EF4-FFF2-40B4-BE49-F238E27FC236}">
                <a16:creationId xmlns:a16="http://schemas.microsoft.com/office/drawing/2014/main" id="{C6AB3C74-4160-9EB2-E62F-1088CF3AEEDE}"/>
              </a:ext>
            </a:extLst>
          </p:cNvPr>
          <p:cNvSpPr/>
          <p:nvPr/>
        </p:nvSpPr>
        <p:spPr>
          <a:xfrm>
            <a:off x="5482402" y="4698786"/>
            <a:ext cx="1146148" cy="215444"/>
          </a:xfrm>
          <a:prstGeom prst="rect">
            <a:avLst/>
          </a:prstGeom>
          <a:noFill/>
          <a:ln/>
        </p:spPr>
        <p:txBody>
          <a:bodyPr wrap="none" lIns="0" tIns="0" rIns="0" bIns="0" rtlCol="0" anchor="ctr">
            <a:spAutoFit/>
          </a:bodyPr>
          <a:lstStyle/>
          <a:p>
            <a:pPr marL="0" indent="0" algn="ctr">
              <a:buNone/>
            </a:pPr>
            <a:r>
              <a:rPr lang="en-US" sz="1400" b="1" dirty="0">
                <a:solidFill>
                  <a:srgbClr val="000000"/>
                </a:solidFill>
                <a:latin typeface="29LT Bukra" panose="00000800000000000000" pitchFamily="50" charset="-78"/>
                <a:ea typeface="Noto Sans" pitchFamily="34" charset="-122"/>
                <a:cs typeface="29LT Bukra" panose="00000800000000000000" pitchFamily="50" charset="-78"/>
              </a:rPr>
              <a:t>Distributed</a:t>
            </a:r>
            <a:endParaRPr lang="en-US" sz="1400" dirty="0">
              <a:latin typeface="29LT Bukra" panose="00000800000000000000" pitchFamily="50" charset="-78"/>
              <a:cs typeface="29LT Bukra" panose="00000800000000000000" pitchFamily="50" charset="-78"/>
            </a:endParaRPr>
          </a:p>
        </p:txBody>
      </p:sp>
      <p:sp>
        <p:nvSpPr>
          <p:cNvPr id="57" name="Text 22">
            <a:extLst>
              <a:ext uri="{FF2B5EF4-FFF2-40B4-BE49-F238E27FC236}">
                <a16:creationId xmlns:a16="http://schemas.microsoft.com/office/drawing/2014/main" id="{D9A67E0B-3268-60FB-F78A-C8148533F295}"/>
              </a:ext>
            </a:extLst>
          </p:cNvPr>
          <p:cNvSpPr/>
          <p:nvPr/>
        </p:nvSpPr>
        <p:spPr>
          <a:xfrm>
            <a:off x="5911934" y="4362273"/>
            <a:ext cx="222818" cy="215444"/>
          </a:xfrm>
          <a:prstGeom prst="rect">
            <a:avLst/>
          </a:prstGeom>
          <a:noFill/>
          <a:ln/>
        </p:spPr>
        <p:txBody>
          <a:bodyPr wrap="none" lIns="0" tIns="0" rIns="0" bIns="0" rtlCol="0" anchor="ctr">
            <a:spAutoFit/>
          </a:bodyPr>
          <a:lstStyle/>
          <a:p>
            <a:pPr marL="0" indent="0" algn="ctr">
              <a:buNone/>
            </a:pPr>
            <a:r>
              <a:rPr lang="en-US" sz="1400" dirty="0">
                <a:solidFill>
                  <a:srgbClr val="000000"/>
                </a:solidFill>
                <a:latin typeface="29LT Bukra" panose="00000800000000000000" pitchFamily="50" charset="-78"/>
                <a:ea typeface="Noto Sans" pitchFamily="34" charset="-122"/>
                <a:cs typeface="29LT Bukra" panose="00000800000000000000" pitchFamily="50" charset="-78"/>
              </a:rPr>
              <a:t>vs</a:t>
            </a:r>
            <a:endParaRPr lang="en-US" sz="1400" dirty="0">
              <a:latin typeface="29LT Bukra" panose="00000800000000000000" pitchFamily="50" charset="-78"/>
              <a:cs typeface="29LT Bukra" panose="00000800000000000000" pitchFamily="50" charset="-78"/>
            </a:endParaRPr>
          </a:p>
        </p:txBody>
      </p:sp>
      <p:sp>
        <p:nvSpPr>
          <p:cNvPr id="58" name="Shape 38">
            <a:extLst>
              <a:ext uri="{FF2B5EF4-FFF2-40B4-BE49-F238E27FC236}">
                <a16:creationId xmlns:a16="http://schemas.microsoft.com/office/drawing/2014/main" id="{A4D74A3C-D7C6-8B9C-8556-9B3E5EB0B744}"/>
              </a:ext>
            </a:extLst>
          </p:cNvPr>
          <p:cNvSpPr/>
          <p:nvPr/>
        </p:nvSpPr>
        <p:spPr>
          <a:xfrm>
            <a:off x="28817" y="5289439"/>
            <a:ext cx="11388312" cy="1281553"/>
          </a:xfrm>
          <a:prstGeom prst="rect">
            <a:avLst/>
          </a:prstGeom>
          <a:solidFill>
            <a:srgbClr val="EEF2FF"/>
          </a:solidFill>
          <a:ln/>
        </p:spPr>
        <p:txBody>
          <a:bodyPr/>
          <a:lstStyle/>
          <a:p>
            <a:endParaRPr lang="en-US"/>
          </a:p>
        </p:txBody>
      </p:sp>
      <p:pic>
        <p:nvPicPr>
          <p:cNvPr id="59" name="Image 12" descr="preencoded.png">
            <a:extLst>
              <a:ext uri="{FF2B5EF4-FFF2-40B4-BE49-F238E27FC236}">
                <a16:creationId xmlns:a16="http://schemas.microsoft.com/office/drawing/2014/main" id="{956F3AEA-8470-A343-53C3-16975251010D}"/>
              </a:ext>
            </a:extLst>
          </p:cNvPr>
          <p:cNvPicPr>
            <a:picLocks noChangeAspect="1"/>
          </p:cNvPicPr>
          <p:nvPr/>
        </p:nvPicPr>
        <p:blipFill>
          <a:blip r:embed="rId12"/>
          <a:stretch>
            <a:fillRect/>
          </a:stretch>
        </p:blipFill>
        <p:spPr>
          <a:xfrm>
            <a:off x="122327" y="5384807"/>
            <a:ext cx="327671" cy="291263"/>
          </a:xfrm>
          <a:prstGeom prst="rect">
            <a:avLst/>
          </a:prstGeom>
        </p:spPr>
      </p:pic>
      <p:sp>
        <p:nvSpPr>
          <p:cNvPr id="60" name="Text 40">
            <a:extLst>
              <a:ext uri="{FF2B5EF4-FFF2-40B4-BE49-F238E27FC236}">
                <a16:creationId xmlns:a16="http://schemas.microsoft.com/office/drawing/2014/main" id="{1565DBBA-6215-3340-5E2D-CE43A38AB3BA}"/>
              </a:ext>
            </a:extLst>
          </p:cNvPr>
          <p:cNvSpPr/>
          <p:nvPr/>
        </p:nvSpPr>
        <p:spPr>
          <a:xfrm>
            <a:off x="551130" y="5458719"/>
            <a:ext cx="10509481" cy="215444"/>
          </a:xfrm>
          <a:prstGeom prst="rect">
            <a:avLst/>
          </a:prstGeom>
          <a:noFill/>
          <a:ln/>
        </p:spPr>
        <p:txBody>
          <a:bodyPr wrap="square" lIns="0" tIns="0" rIns="0" bIns="0" rtlCol="0" anchor="ctr">
            <a:spAutoFit/>
          </a:bodyPr>
          <a:lstStyle/>
          <a:p>
            <a:pPr marL="0" indent="0">
              <a:buNone/>
            </a:pPr>
            <a:r>
              <a:rPr lang="en-US" sz="1400" b="1" dirty="0">
                <a:solidFill>
                  <a:srgbClr val="1F2937"/>
                </a:solidFill>
                <a:latin typeface="29LT Bukra" panose="00000800000000000000" pitchFamily="50" charset="-78"/>
                <a:ea typeface="Noto Sans" pitchFamily="34" charset="-122"/>
                <a:cs typeface="29LT Bukra" panose="00000800000000000000" pitchFamily="50" charset="-78"/>
              </a:rPr>
              <a:t>Vision Statement</a:t>
            </a:r>
            <a:endParaRPr lang="en-US" sz="1400" dirty="0">
              <a:latin typeface="29LT Bukra" panose="00000800000000000000" pitchFamily="50" charset="-78"/>
              <a:cs typeface="29LT Bukra" panose="00000800000000000000" pitchFamily="50" charset="-78"/>
            </a:endParaRPr>
          </a:p>
        </p:txBody>
      </p:sp>
      <p:sp>
        <p:nvSpPr>
          <p:cNvPr id="61" name="Text 41">
            <a:extLst>
              <a:ext uri="{FF2B5EF4-FFF2-40B4-BE49-F238E27FC236}">
                <a16:creationId xmlns:a16="http://schemas.microsoft.com/office/drawing/2014/main" id="{25E075C6-B3E4-C1AB-8245-3603051BB3AD}"/>
              </a:ext>
            </a:extLst>
          </p:cNvPr>
          <p:cNvSpPr/>
          <p:nvPr/>
        </p:nvSpPr>
        <p:spPr>
          <a:xfrm>
            <a:off x="343673" y="5842682"/>
            <a:ext cx="10924393" cy="646331"/>
          </a:xfrm>
          <a:prstGeom prst="rect">
            <a:avLst/>
          </a:prstGeom>
          <a:noFill/>
          <a:ln/>
        </p:spPr>
        <p:txBody>
          <a:bodyPr wrap="square" lIns="0" tIns="0" rIns="0" bIns="0" rtlCol="0" anchor="ctr">
            <a:spAutoFit/>
          </a:bodyPr>
          <a:lstStyle/>
          <a:p>
            <a:r>
              <a:rPr lang="en-US" sz="1400" dirty="0">
                <a:solidFill>
                  <a:srgbClr val="374151"/>
                </a:solidFill>
                <a:latin typeface="29LT Bukra" panose="00000800000000000000" pitchFamily="50" charset="-78"/>
                <a:ea typeface="Noto Sans" pitchFamily="34" charset="-122"/>
                <a:cs typeface="29LT Bukra" panose="00000800000000000000" pitchFamily="50" charset="-78"/>
              </a:rPr>
              <a:t>To create a </a:t>
            </a:r>
            <a:r>
              <a:rPr lang="en-US" sz="1400" b="1" dirty="0">
                <a:solidFill>
                  <a:srgbClr val="374151"/>
                </a:solidFill>
                <a:latin typeface="29LT Bukra" panose="00000800000000000000" pitchFamily="50" charset="-78"/>
                <a:ea typeface="Noto Sans" pitchFamily="34" charset="-122"/>
                <a:cs typeface="29LT Bukra" panose="00000800000000000000" pitchFamily="50" charset="-78"/>
              </a:rPr>
              <a:t>paradigm, shift </a:t>
            </a:r>
            <a:r>
              <a:rPr lang="en-US" sz="1400" dirty="0">
                <a:solidFill>
                  <a:srgbClr val="374151"/>
                </a:solidFill>
                <a:latin typeface="29LT Bukra" panose="00000800000000000000" pitchFamily="50" charset="-78"/>
                <a:ea typeface="Noto Sans" pitchFamily="34" charset="-122"/>
                <a:cs typeface="29LT Bukra" panose="00000800000000000000" pitchFamily="50" charset="-78"/>
              </a:rPr>
              <a:t>in IoT security by demonstrating that hybrid ML-blockchain architectures can </a:t>
            </a:r>
            <a:r>
              <a:rPr lang="en-US" sz="1400" dirty="0">
                <a:solidFill>
                  <a:srgbClr val="FF0000"/>
                </a:solidFill>
                <a:latin typeface="29LT Bukra" panose="00000800000000000000" pitchFamily="50" charset="-78"/>
                <a:ea typeface="Noto Sans" pitchFamily="34" charset="-122"/>
                <a:cs typeface="29LT Bukra" panose="00000800000000000000" pitchFamily="50" charset="-78"/>
              </a:rPr>
              <a:t>achieve both </a:t>
            </a: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computational efficiency</a:t>
            </a:r>
            <a:r>
              <a:rPr lang="en-US" sz="1400" b="1" dirty="0">
                <a:solidFill>
                  <a:srgbClr val="FF0000"/>
                </a:solidFill>
                <a:latin typeface="29LT Bukra" panose="00000800000000000000" pitchFamily="50" charset="-78"/>
                <a:cs typeface="29LT Bukra" panose="00000800000000000000" pitchFamily="50" charset="-78"/>
              </a:rPr>
              <a:t> </a:t>
            </a:r>
            <a:r>
              <a:rPr lang="en-US" sz="1400" dirty="0">
                <a:solidFill>
                  <a:srgbClr val="FF0000"/>
                </a:solidFill>
                <a:latin typeface="29LT Bukra" panose="00000800000000000000" pitchFamily="50" charset="-78"/>
                <a:ea typeface="Noto Sans" pitchFamily="34" charset="-122"/>
                <a:cs typeface="29LT Bukra" panose="00000800000000000000" pitchFamily="50" charset="-78"/>
              </a:rPr>
              <a:t>and  </a:t>
            </a:r>
            <a:r>
              <a:rPr lang="en-US" sz="1400" b="1" dirty="0">
                <a:solidFill>
                  <a:srgbClr val="FF0000"/>
                </a:solidFill>
                <a:latin typeface="29LT Bukra" panose="00000800000000000000" pitchFamily="50" charset="-78"/>
                <a:ea typeface="Noto Sans" pitchFamily="34" charset="-122"/>
                <a:cs typeface="29LT Bukra" panose="00000800000000000000" pitchFamily="50" charset="-78"/>
              </a:rPr>
              <a:t>decentralized </a:t>
            </a:r>
            <a:r>
              <a:rPr lang="en-US" sz="1400" dirty="0">
                <a:solidFill>
                  <a:srgbClr val="374151"/>
                </a:solidFill>
                <a:latin typeface="29LT Bukra" panose="00000800000000000000" pitchFamily="50" charset="-78"/>
                <a:ea typeface="Noto Sans" pitchFamily="34" charset="-122"/>
                <a:cs typeface="29LT Bukra" panose="00000800000000000000" pitchFamily="50" charset="-78"/>
              </a:rPr>
              <a:t>enabling secure smart city deployments at scale.</a:t>
            </a:r>
            <a:endParaRPr lang="en-US" sz="1400" dirty="0">
              <a:latin typeface="29LT Bukra" panose="00000800000000000000" pitchFamily="50" charset="-78"/>
              <a:cs typeface="29LT Bukra" panose="00000800000000000000" pitchFamily="50" charset="-78"/>
            </a:endParaRPr>
          </a:p>
          <a:p>
            <a:endParaRPr lang="en-US" sz="1400" dirty="0">
              <a:latin typeface="29LT Bukra" panose="00000800000000000000" pitchFamily="50" charset="-78"/>
              <a:cs typeface="29LT Bukra" panose="00000800000000000000" pitchFamily="50" charset="-78"/>
            </a:endParaRPr>
          </a:p>
        </p:txBody>
      </p:sp>
      <p:sp>
        <p:nvSpPr>
          <p:cNvPr id="62" name="Text 43">
            <a:extLst>
              <a:ext uri="{FF2B5EF4-FFF2-40B4-BE49-F238E27FC236}">
                <a16:creationId xmlns:a16="http://schemas.microsoft.com/office/drawing/2014/main" id="{DF7F0053-2A6F-79B7-8CF4-7DD2C8804524}"/>
              </a:ext>
            </a:extLst>
          </p:cNvPr>
          <p:cNvSpPr/>
          <p:nvPr/>
        </p:nvSpPr>
        <p:spPr>
          <a:xfrm>
            <a:off x="2317480" y="5766084"/>
            <a:ext cx="8425979" cy="138499"/>
          </a:xfrm>
          <a:prstGeom prst="rect">
            <a:avLst/>
          </a:prstGeom>
          <a:noFill/>
          <a:ln/>
        </p:spPr>
        <p:txBody>
          <a:bodyPr wrap="square" lIns="0" tIns="0" rIns="0" bIns="0" rtlCol="0" anchor="ctr">
            <a:spAutoFit/>
          </a:bodyPr>
          <a:lstStyle/>
          <a:p>
            <a:pPr marL="0" indent="0">
              <a:buNone/>
            </a:pPr>
            <a:endParaRPr lang="en-US" sz="900" dirty="0"/>
          </a:p>
        </p:txBody>
      </p:sp>
      <p:sp>
        <p:nvSpPr>
          <p:cNvPr id="63" name="Text 46">
            <a:extLst>
              <a:ext uri="{FF2B5EF4-FFF2-40B4-BE49-F238E27FC236}">
                <a16:creationId xmlns:a16="http://schemas.microsoft.com/office/drawing/2014/main" id="{1AF3A6E3-1455-E5C1-7DA2-FE7DB14C409D}"/>
              </a:ext>
            </a:extLst>
          </p:cNvPr>
          <p:cNvSpPr/>
          <p:nvPr/>
        </p:nvSpPr>
        <p:spPr>
          <a:xfrm>
            <a:off x="1447716" y="5938801"/>
            <a:ext cx="1856275" cy="138499"/>
          </a:xfrm>
          <a:prstGeom prst="rect">
            <a:avLst/>
          </a:prstGeom>
          <a:noFill/>
          <a:ln/>
        </p:spPr>
        <p:txBody>
          <a:bodyPr wrap="square" lIns="0" tIns="0" rIns="0" bIns="0" rtlCol="0" anchor="ctr">
            <a:spAutoFit/>
          </a:bodyPr>
          <a:lstStyle/>
          <a:p>
            <a:pPr marL="0" indent="0">
              <a:buNone/>
            </a:pPr>
            <a:endParaRPr lang="en-US" sz="900" dirty="0"/>
          </a:p>
        </p:txBody>
      </p:sp>
      <p:sp>
        <p:nvSpPr>
          <p:cNvPr id="64" name="Text 47">
            <a:extLst>
              <a:ext uri="{FF2B5EF4-FFF2-40B4-BE49-F238E27FC236}">
                <a16:creationId xmlns:a16="http://schemas.microsoft.com/office/drawing/2014/main" id="{751D86B1-9C8C-DAC2-1772-0D1B9DD6CAC2}"/>
              </a:ext>
            </a:extLst>
          </p:cNvPr>
          <p:cNvSpPr/>
          <p:nvPr/>
        </p:nvSpPr>
        <p:spPr>
          <a:xfrm>
            <a:off x="1323006" y="6328757"/>
            <a:ext cx="3563804" cy="138499"/>
          </a:xfrm>
          <a:prstGeom prst="rect">
            <a:avLst/>
          </a:prstGeom>
          <a:noFill/>
          <a:ln/>
        </p:spPr>
        <p:txBody>
          <a:bodyPr wrap="square" lIns="0" tIns="0" rIns="0" bIns="0" rtlCol="0" anchor="ctr">
            <a:spAutoFit/>
          </a:bodyPr>
          <a:lstStyle/>
          <a:p>
            <a:pPr marL="0" indent="0">
              <a:buNone/>
            </a:pPr>
            <a:r>
              <a:rPr lang="en-US" sz="900" dirty="0">
                <a:solidFill>
                  <a:srgbClr val="374151"/>
                </a:solidFill>
                <a:latin typeface="Noto Sans" pitchFamily="34" charset="0"/>
                <a:ea typeface="Noto Sans" pitchFamily="34" charset="-122"/>
                <a:cs typeface="Noto Sans" pitchFamily="34" charset="-120"/>
              </a:rPr>
              <a:t>, </a:t>
            </a:r>
            <a:endParaRPr lang="en-US" sz="900" dirty="0"/>
          </a:p>
        </p:txBody>
      </p:sp>
      <p:sp>
        <p:nvSpPr>
          <p:cNvPr id="65" name="Text 42">
            <a:extLst>
              <a:ext uri="{FF2B5EF4-FFF2-40B4-BE49-F238E27FC236}">
                <a16:creationId xmlns:a16="http://schemas.microsoft.com/office/drawing/2014/main" id="{6E295CAC-F9A9-9C46-459F-854C52EF7DA0}"/>
              </a:ext>
            </a:extLst>
          </p:cNvPr>
          <p:cNvSpPr/>
          <p:nvPr/>
        </p:nvSpPr>
        <p:spPr>
          <a:xfrm>
            <a:off x="1426201" y="5774885"/>
            <a:ext cx="65" cy="138499"/>
          </a:xfrm>
          <a:prstGeom prst="rect">
            <a:avLst/>
          </a:prstGeom>
          <a:noFill/>
          <a:ln/>
        </p:spPr>
        <p:txBody>
          <a:bodyPr wrap="none" lIns="0" tIns="0" rIns="0" bIns="0" rtlCol="0" anchor="ctr">
            <a:spAutoFit/>
          </a:bodyPr>
          <a:lstStyle/>
          <a:p>
            <a:pPr marL="0" indent="0">
              <a:buNone/>
            </a:pPr>
            <a:endParaRPr lang="en-US" sz="900" dirty="0"/>
          </a:p>
        </p:txBody>
      </p:sp>
      <p:graphicFrame>
        <p:nvGraphicFramePr>
          <p:cNvPr id="4" name="Table 3">
            <a:extLst>
              <a:ext uri="{FF2B5EF4-FFF2-40B4-BE49-F238E27FC236}">
                <a16:creationId xmlns:a16="http://schemas.microsoft.com/office/drawing/2014/main" id="{31F311DB-FB04-6956-653B-A7AEA36EA165}"/>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5465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0" grpId="0" animBg="1"/>
      <p:bldP spid="11" grpId="0" animBg="1"/>
      <p:bldP spid="16" grpId="0" animBg="1"/>
      <p:bldP spid="18" grpId="0" animBg="1"/>
      <p:bldP spid="20" grpId="0" animBg="1"/>
      <p:bldP spid="22" grpId="0" animBg="1"/>
      <p:bldP spid="23" grpId="0" animBg="1"/>
      <p:bldP spid="26" grpId="0" animBg="1"/>
      <p:bldP spid="27" grpId="0" animBg="1"/>
      <p:bldP spid="28" grpId="0" animBg="1"/>
      <p:bldP spid="29" grpId="0" animBg="1"/>
      <p:bldP spid="30" grpId="0" animBg="1"/>
      <p:bldP spid="32" grpId="0" animBg="1"/>
      <p:bldP spid="34" grpId="0" animBg="1"/>
      <p:bldP spid="36" grpId="0" animBg="1"/>
      <p:bldP spid="39" grpId="0" animBg="1"/>
      <p:bldP spid="40" grpId="0" animBg="1"/>
      <p:bldP spid="44" grpId="0" animBg="1"/>
      <p:bldP spid="45" grpId="0" animBg="1"/>
      <p:bldP spid="46"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819683-70C7-4368-8C0A-32D41E6ED9AD}"/>
              </a:ext>
            </a:extLst>
          </p:cNvPr>
          <p:cNvSpPr txBox="1"/>
          <p:nvPr/>
        </p:nvSpPr>
        <p:spPr>
          <a:xfrm>
            <a:off x="2405376" y="1223403"/>
            <a:ext cx="7381248" cy="400110"/>
          </a:xfrm>
          <a:prstGeom prst="rect">
            <a:avLst/>
          </a:prstGeom>
          <a:noFill/>
        </p:spPr>
        <p:txBody>
          <a:bodyPr wrap="square">
            <a:spAutoFit/>
          </a:bodyPr>
          <a:lstStyle/>
          <a:p>
            <a:pPr algn="ctr">
              <a:lnSpc>
                <a:spcPct val="100000"/>
              </a:lnSpc>
              <a:spcBef>
                <a:spcPts val="75"/>
              </a:spcBef>
            </a:pPr>
            <a:r>
              <a:rPr lang="en-US" sz="2000" spc="10" dirty="0">
                <a:solidFill>
                  <a:srgbClr val="B70F20"/>
                </a:solidFill>
                <a:latin typeface="CMU Sans Serif" panose="02000603000000000000"/>
              </a:rPr>
              <a:t> Wireless and Cybersecurity</a:t>
            </a:r>
          </a:p>
        </p:txBody>
      </p:sp>
      <p:sp>
        <p:nvSpPr>
          <p:cNvPr id="13" name="TextBox 12">
            <a:extLst>
              <a:ext uri="{FF2B5EF4-FFF2-40B4-BE49-F238E27FC236}">
                <a16:creationId xmlns:a16="http://schemas.microsoft.com/office/drawing/2014/main" id="{CA3529C9-3539-4188-835F-1FDCE66C87C0}"/>
              </a:ext>
            </a:extLst>
          </p:cNvPr>
          <p:cNvSpPr txBox="1"/>
          <p:nvPr/>
        </p:nvSpPr>
        <p:spPr>
          <a:xfrm>
            <a:off x="8219437" y="226190"/>
            <a:ext cx="3803909" cy="646331"/>
          </a:xfrm>
          <a:prstGeom prst="rect">
            <a:avLst/>
          </a:prstGeom>
          <a:noFill/>
        </p:spPr>
        <p:txBody>
          <a:bodyPr wrap="square">
            <a:spAutoFit/>
          </a:bodyPr>
          <a:lstStyle/>
          <a:p>
            <a:pPr algn="ctr"/>
            <a:r>
              <a:rPr lang="en-US" spc="10" dirty="0">
                <a:solidFill>
                  <a:srgbClr val="C00000"/>
                </a:solidFill>
                <a:effectLst>
                  <a:outerShdw blurRad="38100" dist="38100" dir="2700000" algn="tl">
                    <a:srgbClr val="000000">
                      <a:alpha val="43137"/>
                    </a:srgbClr>
                  </a:outerShdw>
                </a:effectLst>
                <a:latin typeface="CMU Sans Serif" panose="02000603000000000000"/>
              </a:rPr>
              <a:t>Ph.D. Final Defense</a:t>
            </a:r>
          </a:p>
          <a:p>
            <a:pPr algn="ctr"/>
            <a:r>
              <a:rPr lang="en-US" spc="10" dirty="0">
                <a:solidFill>
                  <a:srgbClr val="C00000"/>
                </a:solidFill>
                <a:effectLst>
                  <a:outerShdw blurRad="38100" dist="38100" dir="2700000" algn="tl">
                    <a:srgbClr val="000000">
                      <a:alpha val="43137"/>
                    </a:srgbClr>
                  </a:outerShdw>
                </a:effectLst>
                <a:latin typeface="CMU Sans Serif" panose="02000603000000000000"/>
              </a:rPr>
              <a:t> </a:t>
            </a:r>
          </a:p>
        </p:txBody>
      </p:sp>
      <p:grpSp>
        <p:nvGrpSpPr>
          <p:cNvPr id="15" name="Group 14">
            <a:extLst>
              <a:ext uri="{FF2B5EF4-FFF2-40B4-BE49-F238E27FC236}">
                <a16:creationId xmlns:a16="http://schemas.microsoft.com/office/drawing/2014/main" id="{43879310-A7C6-4C81-A46C-30AF71269949}"/>
              </a:ext>
            </a:extLst>
          </p:cNvPr>
          <p:cNvGrpSpPr/>
          <p:nvPr/>
        </p:nvGrpSpPr>
        <p:grpSpPr>
          <a:xfrm>
            <a:off x="293396" y="26136"/>
            <a:ext cx="5064667" cy="541140"/>
            <a:chOff x="806749" y="155218"/>
            <a:chExt cx="5802602" cy="541140"/>
          </a:xfrm>
        </p:grpSpPr>
        <p:sp>
          <p:nvSpPr>
            <p:cNvPr id="16" name="TextBox 15">
              <a:extLst>
                <a:ext uri="{FF2B5EF4-FFF2-40B4-BE49-F238E27FC236}">
                  <a16:creationId xmlns:a16="http://schemas.microsoft.com/office/drawing/2014/main" id="{3B55751E-B35D-4E1B-A7F2-1C7BBED9D3D1}"/>
                </a:ext>
              </a:extLst>
            </p:cNvPr>
            <p:cNvSpPr txBox="1"/>
            <p:nvPr/>
          </p:nvSpPr>
          <p:spPr>
            <a:xfrm>
              <a:off x="806749" y="155218"/>
              <a:ext cx="5802602" cy="523220"/>
            </a:xfrm>
            <a:prstGeom prst="rect">
              <a:avLst/>
            </a:prstGeom>
            <a:noFill/>
            <a:ln>
              <a:noFill/>
            </a:ln>
          </p:spPr>
          <p:txBody>
            <a:bodyPr wrap="square" rtlCol="0">
              <a:spAutoFit/>
            </a:bodyPr>
            <a:lstStyle/>
            <a:p>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22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22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28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2200" b="1" dirty="0">
                  <a:solidFill>
                    <a:srgbClr val="C0000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7" name="Straight Connector 16">
              <a:extLst>
                <a:ext uri="{FF2B5EF4-FFF2-40B4-BE49-F238E27FC236}">
                  <a16:creationId xmlns:a16="http://schemas.microsoft.com/office/drawing/2014/main" id="{0F1B18E5-76F4-4DF7-9AFA-A8154CC5BB7F}"/>
                </a:ext>
              </a:extLst>
            </p:cNvPr>
            <p:cNvCxnSpPr/>
            <p:nvPr/>
          </p:nvCxnSpPr>
          <p:spPr>
            <a:xfrm>
              <a:off x="914398" y="696358"/>
              <a:ext cx="5577840" cy="0"/>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grpSp>
      <p:sp>
        <p:nvSpPr>
          <p:cNvPr id="18" name="TextBox 17">
            <a:extLst>
              <a:ext uri="{FF2B5EF4-FFF2-40B4-BE49-F238E27FC236}">
                <a16:creationId xmlns:a16="http://schemas.microsoft.com/office/drawing/2014/main" id="{A56D1538-8A0E-4A32-A70B-7EE9A0FD4709}"/>
              </a:ext>
            </a:extLst>
          </p:cNvPr>
          <p:cNvSpPr txBox="1"/>
          <p:nvPr/>
        </p:nvSpPr>
        <p:spPr>
          <a:xfrm>
            <a:off x="293396" y="567276"/>
            <a:ext cx="6096000" cy="400110"/>
          </a:xfrm>
          <a:prstGeom prst="rect">
            <a:avLst/>
          </a:prstGeom>
          <a:noFill/>
        </p:spPr>
        <p:txBody>
          <a:bodyPr wrap="square">
            <a:spAutoFit/>
          </a:bodyPr>
          <a:lstStyle/>
          <a:p>
            <a:r>
              <a:rPr lang="en-US" sz="2000"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a:t>
            </a:r>
            <a:r>
              <a:rPr lang="en-US"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LECTRICAL </a:t>
            </a:r>
            <a:r>
              <a:rPr lang="en-US" sz="2000"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a:t>
            </a:r>
            <a:r>
              <a:rPr lang="en-US"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NGINEERING </a:t>
            </a:r>
            <a:r>
              <a:rPr lang="en-US" sz="2000"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B</a:t>
            </a:r>
            <a:r>
              <a:rPr lang="en-US" dirty="0">
                <a:solidFill>
                  <a:srgbClr val="B70F20"/>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RANCH</a:t>
            </a:r>
          </a:p>
        </p:txBody>
      </p:sp>
      <p:sp>
        <p:nvSpPr>
          <p:cNvPr id="3" name="Rounded Rectangle 5">
            <a:extLst>
              <a:ext uri="{FF2B5EF4-FFF2-40B4-BE49-F238E27FC236}">
                <a16:creationId xmlns:a16="http://schemas.microsoft.com/office/drawing/2014/main" id="{EECAB603-86BC-5B27-F493-4C889C5D9EE7}"/>
              </a:ext>
            </a:extLst>
          </p:cNvPr>
          <p:cNvSpPr/>
          <p:nvPr/>
        </p:nvSpPr>
        <p:spPr>
          <a:xfrm>
            <a:off x="820118" y="1693348"/>
            <a:ext cx="10551764" cy="1735652"/>
          </a:xfrm>
          <a:prstGeom prst="roundRect">
            <a:avLst/>
          </a:prstGeom>
          <a:solidFill>
            <a:srgbClr val="B70F20"/>
          </a:solidFill>
          <a:ln>
            <a:noFill/>
          </a:ln>
          <a:effectLst>
            <a:outerShdw blurRad="88900" dist="1143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62FD350-B7B0-E5CC-DBC8-3B90CCF03D57}"/>
              </a:ext>
            </a:extLst>
          </p:cNvPr>
          <p:cNvSpPr/>
          <p:nvPr/>
        </p:nvSpPr>
        <p:spPr>
          <a:xfrm>
            <a:off x="1368848" y="1953788"/>
            <a:ext cx="9454318" cy="1323439"/>
          </a:xfrm>
          <a:prstGeom prst="rect">
            <a:avLst/>
          </a:prstGeom>
        </p:spPr>
        <p:txBody>
          <a:bodyPr wrap="none">
            <a:spAutoFit/>
          </a:bodyPr>
          <a:lstStyle/>
          <a:p>
            <a:pPr marR="0" algn="ctr"/>
            <a:r>
              <a:rPr lang="en-US" sz="4000" spc="10" dirty="0">
                <a:solidFill>
                  <a:schemeClr val="bg1"/>
                </a:solidFill>
                <a:effectLst>
                  <a:outerShdw blurRad="38100" dist="38100" dir="2700000" algn="tl">
                    <a:srgbClr val="000000">
                      <a:alpha val="43137"/>
                    </a:srgbClr>
                  </a:outerShdw>
                </a:effectLst>
                <a:latin typeface="CMU Sans Serif" panose="02000603000000000000"/>
              </a:rPr>
              <a:t>Enhancing IoT Security with Blockchain and  </a:t>
            </a:r>
          </a:p>
          <a:p>
            <a:pPr marR="0" algn="ctr"/>
            <a:r>
              <a:rPr lang="en-US" sz="4000" spc="10" dirty="0">
                <a:solidFill>
                  <a:schemeClr val="bg1"/>
                </a:solidFill>
                <a:effectLst>
                  <a:outerShdw blurRad="38100" dist="38100" dir="2700000" algn="tl">
                    <a:srgbClr val="000000">
                      <a:alpha val="43137"/>
                    </a:srgbClr>
                  </a:outerShdw>
                </a:effectLst>
                <a:latin typeface="CMU Sans Serif" panose="02000603000000000000"/>
              </a:rPr>
              <a:t>Machine learning </a:t>
            </a:r>
          </a:p>
        </p:txBody>
      </p:sp>
      <p:sp>
        <p:nvSpPr>
          <p:cNvPr id="6" name="object 15">
            <a:extLst>
              <a:ext uri="{FF2B5EF4-FFF2-40B4-BE49-F238E27FC236}">
                <a16:creationId xmlns:a16="http://schemas.microsoft.com/office/drawing/2014/main" id="{AF2F6683-4E36-546E-9C8A-1A99310570B1}"/>
              </a:ext>
            </a:extLst>
          </p:cNvPr>
          <p:cNvSpPr txBox="1"/>
          <p:nvPr/>
        </p:nvSpPr>
        <p:spPr>
          <a:xfrm>
            <a:off x="3727615" y="3429000"/>
            <a:ext cx="5482646" cy="3011081"/>
          </a:xfrm>
          <a:prstGeom prst="rect">
            <a:avLst/>
          </a:prstGeom>
        </p:spPr>
        <p:txBody>
          <a:bodyPr vert="horz" wrap="square" lIns="0" tIns="0" rIns="0" bIns="0" rtlCol="0">
            <a:spAutoFit/>
          </a:bodyPr>
          <a:lstStyle/>
          <a:p>
            <a:pPr>
              <a:lnSpc>
                <a:spcPct val="100000"/>
              </a:lnSpc>
              <a:spcBef>
                <a:spcPts val="25"/>
              </a:spcBef>
            </a:pPr>
            <a:endParaRPr lang="en-US" spc="10" dirty="0">
              <a:solidFill>
                <a:srgbClr val="BB0000"/>
              </a:solidFill>
              <a:effectLst/>
              <a:latin typeface="CMU Sans Serif" panose="02000603000000000000"/>
              <a:ea typeface="CMU Sans Serif" panose="02000603000000000000" pitchFamily="2" charset="0"/>
              <a:cs typeface="CMU Sans Serif" panose="02000603000000000000" pitchFamily="2" charset="0"/>
            </a:endParaRPr>
          </a:p>
          <a:p>
            <a:pPr algn="ctr"/>
            <a:r>
              <a:rPr lang="en-US" sz="2000" spc="10" dirty="0">
                <a:solidFill>
                  <a:srgbClr val="BB0000"/>
                </a:solidFill>
                <a:effectLst/>
                <a:latin typeface="CMU Sans Serif" panose="02000603000000000000"/>
                <a:ea typeface="CMU Sans Serif" panose="02000603000000000000" pitchFamily="2" charset="0"/>
                <a:cs typeface="CMU Sans Serif" panose="02000603000000000000" pitchFamily="2" charset="0"/>
              </a:rPr>
              <a:t>By</a:t>
            </a:r>
          </a:p>
          <a:p>
            <a:pPr algn="ctr"/>
            <a:endParaRPr lang="en-US" sz="2000" spc="10" dirty="0">
              <a:solidFill>
                <a:srgbClr val="BB0000"/>
              </a:solidFill>
              <a:effectLst/>
              <a:latin typeface="CMU Sans Serif" panose="02000603000000000000"/>
              <a:ea typeface="CMU Sans Serif" panose="02000603000000000000" pitchFamily="2" charset="0"/>
              <a:cs typeface="CMU Sans Serif" panose="02000603000000000000" pitchFamily="2" charset="0"/>
            </a:endParaRPr>
          </a:p>
          <a:p>
            <a:pPr algn="ctr">
              <a:lnSpc>
                <a:spcPct val="100000"/>
              </a:lnSpc>
              <a:spcBef>
                <a:spcPts val="75"/>
              </a:spcBef>
            </a:pPr>
            <a:r>
              <a:rPr lang="en-US" sz="2400" spc="10" dirty="0">
                <a:solidFill>
                  <a:srgbClr val="BB0000"/>
                </a:solidFill>
                <a:effectLst/>
                <a:latin typeface="CMU Sans Serif" panose="02000603000000000000"/>
                <a:ea typeface="CMU Sans Serif" panose="02000603000000000000" pitchFamily="2" charset="0"/>
                <a:cs typeface="CMU Sans Serif" panose="02000603000000000000" pitchFamily="2" charset="0"/>
              </a:rPr>
              <a:t>Capt. E</a:t>
            </a:r>
            <a:r>
              <a:rPr lang="en-US" sz="2400" spc="10" dirty="0">
                <a:solidFill>
                  <a:srgbClr val="BB0000"/>
                </a:solidFill>
                <a:latin typeface="CMU Sans Serif" panose="02000603000000000000"/>
                <a:ea typeface="CMU Sans Serif" panose="02000603000000000000" pitchFamily="2" charset="0"/>
                <a:cs typeface="CMU Sans Serif" panose="02000603000000000000" pitchFamily="2" charset="0"/>
              </a:rPr>
              <a:t>ng. </a:t>
            </a:r>
            <a:r>
              <a:rPr lang="en-US" sz="2400" spc="10" dirty="0">
                <a:solidFill>
                  <a:srgbClr val="BB0000"/>
                </a:solidFill>
                <a:effectLst/>
                <a:latin typeface="CMU Sans Serif" panose="02000603000000000000"/>
                <a:ea typeface="CMU Sans Serif" panose="02000603000000000000" pitchFamily="2" charset="0"/>
                <a:cs typeface="CMU Sans Serif" panose="02000603000000000000" pitchFamily="2" charset="0"/>
              </a:rPr>
              <a:t>Ammar Ibrahim</a:t>
            </a:r>
          </a:p>
          <a:p>
            <a:pPr algn="ctr">
              <a:lnSpc>
                <a:spcPct val="100000"/>
              </a:lnSpc>
              <a:spcBef>
                <a:spcPts val="75"/>
              </a:spcBef>
            </a:pPr>
            <a:endParaRPr lang="en-US" sz="2000" spc="10" dirty="0">
              <a:solidFill>
                <a:srgbClr val="BB0000"/>
              </a:solidFill>
              <a:effectLst/>
              <a:latin typeface="CMU Sans Serif" panose="02000603000000000000"/>
              <a:ea typeface="CMU Sans Serif" panose="02000603000000000000" pitchFamily="2" charset="0"/>
              <a:cs typeface="CMU Sans Serif" panose="02000603000000000000" pitchFamily="2" charset="0"/>
            </a:endParaRPr>
          </a:p>
          <a:p>
            <a:pPr algn="ctr">
              <a:lnSpc>
                <a:spcPct val="100000"/>
              </a:lnSpc>
            </a:pPr>
            <a:r>
              <a:rPr lang="en-US" sz="2000" spc="10" dirty="0">
                <a:solidFill>
                  <a:srgbClr val="BB0000"/>
                </a:solidFill>
                <a:latin typeface="CMU Sans Serif" panose="02000603000000000000"/>
              </a:rPr>
              <a:t> Supervisors</a:t>
            </a:r>
          </a:p>
          <a:p>
            <a:pPr algn="ctr">
              <a:lnSpc>
                <a:spcPct val="100000"/>
              </a:lnSpc>
            </a:pPr>
            <a:r>
              <a:rPr lang="en-US" sz="2400" b="1" spc="10" dirty="0">
                <a:solidFill>
                  <a:srgbClr val="BB0000"/>
                </a:solidFill>
                <a:effectLst/>
                <a:latin typeface="CMU Sans Serif" panose="02000603000000000000"/>
              </a:rPr>
              <a:t>Maj. Gen. Dr. </a:t>
            </a:r>
            <a:r>
              <a:rPr lang="en-US" sz="2400" b="1" spc="10" dirty="0">
                <a:solidFill>
                  <a:srgbClr val="BB0000"/>
                </a:solidFill>
                <a:latin typeface="CMU Sans Serif" panose="02000603000000000000"/>
              </a:rPr>
              <a:t>Prof. Ashraf D. </a:t>
            </a:r>
            <a:r>
              <a:rPr lang="en-US" sz="2400" b="1" spc="10" dirty="0" err="1">
                <a:solidFill>
                  <a:srgbClr val="BB0000"/>
                </a:solidFill>
                <a:latin typeface="CMU Sans Serif" panose="02000603000000000000"/>
              </a:rPr>
              <a:t>Elbayoumy</a:t>
            </a:r>
            <a:r>
              <a:rPr lang="en-US" sz="2400" b="1" spc="10" dirty="0">
                <a:solidFill>
                  <a:srgbClr val="BB0000"/>
                </a:solidFill>
                <a:latin typeface="CMU Sans Serif" panose="02000603000000000000"/>
              </a:rPr>
              <a:t> </a:t>
            </a:r>
          </a:p>
          <a:p>
            <a:pPr algn="ctr">
              <a:lnSpc>
                <a:spcPct val="100000"/>
              </a:lnSpc>
            </a:pPr>
            <a:r>
              <a:rPr lang="en-US" sz="2400" b="1" spc="10" dirty="0">
                <a:solidFill>
                  <a:srgbClr val="BB0000"/>
                </a:solidFill>
                <a:latin typeface="CMU Sans Serif" panose="02000603000000000000"/>
              </a:rPr>
              <a:t>Col. Dr. Mohamed Hussein </a:t>
            </a:r>
          </a:p>
          <a:p>
            <a:pPr algn="ctr">
              <a:lnSpc>
                <a:spcPct val="100000"/>
              </a:lnSpc>
            </a:pPr>
            <a:r>
              <a:rPr lang="en-US" sz="2400" b="1" spc="10" dirty="0">
                <a:solidFill>
                  <a:srgbClr val="BB0000"/>
                </a:solidFill>
                <a:latin typeface="CMU Sans Serif" panose="02000603000000000000"/>
              </a:rPr>
              <a:t>Col. Dr. Mahmoud K. M. Abdelaziz</a:t>
            </a:r>
            <a:endParaRPr lang="ar-EG" sz="2400" b="1" spc="10" dirty="0">
              <a:solidFill>
                <a:srgbClr val="BB0000"/>
              </a:solidFill>
              <a:effectLst/>
              <a:latin typeface="CMU Sans Serif" panose="02000603000000000000"/>
            </a:endParaRPr>
          </a:p>
        </p:txBody>
      </p:sp>
    </p:spTree>
    <p:extLst>
      <p:ext uri="{BB962C8B-B14F-4D97-AF65-F5344CB8AC3E}">
        <p14:creationId xmlns:p14="http://schemas.microsoft.com/office/powerpoint/2010/main" val="268363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8C194-511E-D2F7-1C4D-72C6947A86E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427E8F7-0E16-1C38-BCD9-D9F06C168142}"/>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8F9373EC-8176-E980-9DC3-5D30DE7235A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96E0B1EA-5793-BBC3-8115-C876F58F31E1}"/>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B1A35389-A81E-A652-9DD1-CFC2DAD3CE34}"/>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92E8B313-C09A-522E-4284-8C9E0B50E9F7}"/>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9532F232-6B81-78E1-214D-ADA4FAC89DA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F04C446E-B553-0F7B-14FC-DEA8CBE5C9D4}"/>
              </a:ext>
            </a:extLst>
          </p:cNvPr>
          <p:cNvSpPr txBox="1"/>
          <p:nvPr/>
        </p:nvSpPr>
        <p:spPr>
          <a:xfrm>
            <a:off x="450801" y="1300934"/>
            <a:ext cx="10835507" cy="584775"/>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latin typeface="CMU Sans Serif" panose="02000603000000000000" pitchFamily="2" charset="0"/>
              </a:rPr>
              <a:t>Proposed System Architecture</a:t>
            </a:r>
          </a:p>
        </p:txBody>
      </p:sp>
      <p:graphicFrame>
        <p:nvGraphicFramePr>
          <p:cNvPr id="5" name="Table 4">
            <a:extLst>
              <a:ext uri="{FF2B5EF4-FFF2-40B4-BE49-F238E27FC236}">
                <a16:creationId xmlns:a16="http://schemas.microsoft.com/office/drawing/2014/main" id="{24503DFF-4121-F1A6-3178-6501866CCD1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733685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F025E-0A66-4A38-63CB-169361065C6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0197722-E740-189E-2716-09EFC994E49D}"/>
              </a:ext>
            </a:extLst>
          </p:cNvPr>
          <p:cNvGrpSpPr/>
          <p:nvPr/>
        </p:nvGrpSpPr>
        <p:grpSpPr>
          <a:xfrm>
            <a:off x="-1" y="299932"/>
            <a:ext cx="12192001" cy="600102"/>
            <a:chOff x="-1" y="299932"/>
            <a:chExt cx="12192001" cy="600102"/>
          </a:xfrm>
        </p:grpSpPr>
        <p:sp>
          <p:nvSpPr>
            <p:cNvPr id="8" name="object 35">
              <a:extLst>
                <a:ext uri="{FF2B5EF4-FFF2-40B4-BE49-F238E27FC236}">
                  <a16:creationId xmlns:a16="http://schemas.microsoft.com/office/drawing/2014/main" id="{5AE8CEFC-6A19-BC33-23CC-53DEEE3418EC}"/>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8B195252-B678-CD3F-2BDB-2996A47F9EEC}"/>
                </a:ext>
              </a:extLst>
            </p:cNvPr>
            <p:cNvSpPr txBox="1"/>
            <p:nvPr/>
          </p:nvSpPr>
          <p:spPr>
            <a:xfrm>
              <a:off x="-1" y="342180"/>
              <a:ext cx="10093260"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Proposed System Architecture(basic setup )(1/5)</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F6506374-76D5-AD74-5B06-D89F0C8967F6}"/>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64C3CC16-81A4-81BF-E270-D354A1364A29}"/>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2969853B-10BC-EE74-7018-9D95D85D203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4" name="Picture 3">
            <a:extLst>
              <a:ext uri="{FF2B5EF4-FFF2-40B4-BE49-F238E27FC236}">
                <a16:creationId xmlns:a16="http://schemas.microsoft.com/office/drawing/2014/main" id="{7A93AA94-AB99-6971-DE3C-F7F2A7CDECFA}"/>
              </a:ext>
            </a:extLst>
          </p:cNvPr>
          <p:cNvPicPr>
            <a:picLocks noChangeAspect="1"/>
          </p:cNvPicPr>
          <p:nvPr/>
        </p:nvPicPr>
        <p:blipFill>
          <a:blip r:embed="rId3"/>
          <a:stretch>
            <a:fillRect/>
          </a:stretch>
        </p:blipFill>
        <p:spPr>
          <a:xfrm>
            <a:off x="3013251" y="972770"/>
            <a:ext cx="5787850" cy="5787850"/>
          </a:xfrm>
          <a:prstGeom prst="rect">
            <a:avLst/>
          </a:prstGeom>
        </p:spPr>
      </p:pic>
      <p:graphicFrame>
        <p:nvGraphicFramePr>
          <p:cNvPr id="2" name="Table 1">
            <a:extLst>
              <a:ext uri="{FF2B5EF4-FFF2-40B4-BE49-F238E27FC236}">
                <a16:creationId xmlns:a16="http://schemas.microsoft.com/office/drawing/2014/main" id="{19D1533B-D660-AFAF-F675-7893762C962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004076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299F6-1EF9-2985-2FC5-3142EFEABDB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EFB71D08-CA66-2444-6808-E30B142DA83C}"/>
              </a:ext>
            </a:extLst>
          </p:cNvPr>
          <p:cNvGrpSpPr/>
          <p:nvPr/>
        </p:nvGrpSpPr>
        <p:grpSpPr>
          <a:xfrm>
            <a:off x="-1" y="299932"/>
            <a:ext cx="12192001" cy="600102"/>
            <a:chOff x="-1" y="299932"/>
            <a:chExt cx="12192001" cy="600102"/>
          </a:xfrm>
        </p:grpSpPr>
        <p:sp>
          <p:nvSpPr>
            <p:cNvPr id="8" name="object 35">
              <a:extLst>
                <a:ext uri="{FF2B5EF4-FFF2-40B4-BE49-F238E27FC236}">
                  <a16:creationId xmlns:a16="http://schemas.microsoft.com/office/drawing/2014/main" id="{3CC3D74D-8921-41C5-4535-9A3F1962355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75D8855A-15A6-4F19-875F-8D652CF580E6}"/>
                </a:ext>
              </a:extLst>
            </p:cNvPr>
            <p:cNvSpPr txBox="1"/>
            <p:nvPr/>
          </p:nvSpPr>
          <p:spPr>
            <a:xfrm>
              <a:off x="-1" y="342180"/>
              <a:ext cx="10093260"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Proposed System Architecture(basic setup )(2/5)</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6B583C1F-06E7-5B9D-DCDF-39A05B12AD8E}"/>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2D0E902-ADDF-71C5-7B61-C027C11D218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E088465A-6B54-9B70-5642-6F871F67EDC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aphicFrame>
        <p:nvGraphicFramePr>
          <p:cNvPr id="30" name="Table 29">
            <a:extLst>
              <a:ext uri="{FF2B5EF4-FFF2-40B4-BE49-F238E27FC236}">
                <a16:creationId xmlns:a16="http://schemas.microsoft.com/office/drawing/2014/main" id="{CF4C51E0-E2EA-B291-37B3-CB4980D95EC2}"/>
              </a:ext>
            </a:extLst>
          </p:cNvPr>
          <p:cNvGraphicFramePr>
            <a:graphicFrameLocks noGrp="1"/>
          </p:cNvGraphicFramePr>
          <p:nvPr/>
        </p:nvGraphicFramePr>
        <p:xfrm>
          <a:off x="146008" y="1009942"/>
          <a:ext cx="11888551" cy="1280160"/>
        </p:xfrm>
        <a:graphic>
          <a:graphicData uri="http://schemas.openxmlformats.org/drawingml/2006/table">
            <a:tbl>
              <a:tblPr/>
              <a:tblGrid>
                <a:gridCol w="1283833">
                  <a:extLst>
                    <a:ext uri="{9D8B030D-6E8A-4147-A177-3AD203B41FA5}">
                      <a16:colId xmlns:a16="http://schemas.microsoft.com/office/drawing/2014/main" val="251678593"/>
                    </a:ext>
                  </a:extLst>
                </a:gridCol>
                <a:gridCol w="2355350">
                  <a:extLst>
                    <a:ext uri="{9D8B030D-6E8A-4147-A177-3AD203B41FA5}">
                      <a16:colId xmlns:a16="http://schemas.microsoft.com/office/drawing/2014/main" val="2664446484"/>
                    </a:ext>
                  </a:extLst>
                </a:gridCol>
                <a:gridCol w="1244009">
                  <a:extLst>
                    <a:ext uri="{9D8B030D-6E8A-4147-A177-3AD203B41FA5}">
                      <a16:colId xmlns:a16="http://schemas.microsoft.com/office/drawing/2014/main" val="242749780"/>
                    </a:ext>
                  </a:extLst>
                </a:gridCol>
                <a:gridCol w="2413591">
                  <a:extLst>
                    <a:ext uri="{9D8B030D-6E8A-4147-A177-3AD203B41FA5}">
                      <a16:colId xmlns:a16="http://schemas.microsoft.com/office/drawing/2014/main" val="781863707"/>
                    </a:ext>
                  </a:extLst>
                </a:gridCol>
                <a:gridCol w="2610342">
                  <a:extLst>
                    <a:ext uri="{9D8B030D-6E8A-4147-A177-3AD203B41FA5}">
                      <a16:colId xmlns:a16="http://schemas.microsoft.com/office/drawing/2014/main" val="3890419847"/>
                    </a:ext>
                  </a:extLst>
                </a:gridCol>
                <a:gridCol w="1981426">
                  <a:extLst>
                    <a:ext uri="{9D8B030D-6E8A-4147-A177-3AD203B41FA5}">
                      <a16:colId xmlns:a16="http://schemas.microsoft.com/office/drawing/2014/main" val="3776721255"/>
                    </a:ext>
                  </a:extLst>
                </a:gridCol>
              </a:tblGrid>
              <a:tr h="0">
                <a:tc>
                  <a:txBody>
                    <a:bodyPr/>
                    <a:lstStyle/>
                    <a:p>
                      <a:r>
                        <a:rPr lang="en-US" sz="1200" dirty="0">
                          <a:latin typeface="29LT Bukra" panose="00000800000000000000" pitchFamily="50" charset="-78"/>
                          <a:cs typeface="29LT Bukra" panose="00000800000000000000" pitchFamily="50" charset="-78"/>
                        </a:rPr>
                        <a:t>Tier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Device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Blockchain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ML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587281577"/>
                  </a:ext>
                </a:extLst>
              </a:tr>
              <a:tr h="0">
                <a:tc>
                  <a:txBody>
                    <a:bodyPr/>
                    <a:lstStyle/>
                    <a:p>
                      <a:r>
                        <a:rPr lang="en-US" sz="1200" b="1" dirty="0">
                          <a:latin typeface="29LT Bukra" panose="00000800000000000000" pitchFamily="50" charset="-78"/>
                          <a:cs typeface="29LT Bukra" panose="00000800000000000000" pitchFamily="50" charset="-78"/>
                        </a:rPr>
                        <a:t>Low-tier</a:t>
                      </a:r>
                      <a:endParaRPr lang="en-US" sz="1200" dirty="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Sensor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Very 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latin typeface="29LT Bukra" panose="00000800000000000000" pitchFamily="50" charset="-78"/>
                          <a:cs typeface="29LT Bukra" panose="00000800000000000000" pitchFamily="50" charset="-78"/>
                        </a:rPr>
                        <a:t>Data collection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 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745817"/>
                  </a:ext>
                </a:extLst>
              </a:tr>
              <a:tr h="186239">
                <a:tc>
                  <a:txBody>
                    <a:bodyPr/>
                    <a:lstStyle/>
                    <a:p>
                      <a:r>
                        <a:rPr lang="en-US" sz="1200" b="1" dirty="0">
                          <a:latin typeface="29LT Bukra" panose="00000800000000000000" pitchFamily="50" charset="-78"/>
                          <a:cs typeface="29LT Bukra" panose="00000800000000000000" pitchFamily="50" charset="-78"/>
                        </a:rPr>
                        <a:t>Mid-tier</a:t>
                      </a:r>
                      <a:endParaRPr lang="en-US" sz="1200" dirty="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Gateway / Sink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Analysis &amp; relay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Partial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253207"/>
                  </a:ext>
                </a:extLst>
              </a:tr>
              <a:tr h="186239">
                <a:tc>
                  <a:txBody>
                    <a:bodyPr/>
                    <a:lstStyle/>
                    <a:p>
                      <a:r>
                        <a:rPr lang="en-US" sz="1200" b="1" dirty="0">
                          <a:latin typeface="29LT Bukra" panose="00000800000000000000" pitchFamily="50" charset="-78"/>
                          <a:cs typeface="29LT Bukra" panose="00000800000000000000" pitchFamily="50" charset="-78"/>
                        </a:rPr>
                        <a:t>High-tier</a:t>
                      </a:r>
                      <a:endParaRPr lang="en-US" sz="1200" dirty="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Base Station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Ledger management &amp; coordination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consensus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4776166"/>
                  </a:ext>
                </a:extLst>
              </a:tr>
            </a:tbl>
          </a:graphicData>
        </a:graphic>
      </p:graphicFrame>
      <p:pic>
        <p:nvPicPr>
          <p:cNvPr id="36" name="Picture 35" descr="A diagram of wireless sensor&#10;&#10;AI-generated content may be incorrect.">
            <a:extLst>
              <a:ext uri="{FF2B5EF4-FFF2-40B4-BE49-F238E27FC236}">
                <a16:creationId xmlns:a16="http://schemas.microsoft.com/office/drawing/2014/main" id="{3E9B743B-A698-1F90-AF74-3B22E938FF94}"/>
              </a:ext>
            </a:extLst>
          </p:cNvPr>
          <p:cNvPicPr>
            <a:picLocks noChangeAspect="1"/>
          </p:cNvPicPr>
          <p:nvPr/>
        </p:nvPicPr>
        <p:blipFill>
          <a:blip r:embed="rId3">
            <a:extLst>
              <a:ext uri="{28A0092B-C50C-407E-A947-70E740481C1C}">
                <a14:useLocalDpi xmlns:a14="http://schemas.microsoft.com/office/drawing/2010/main" val="0"/>
              </a:ext>
            </a:extLst>
          </a:blip>
          <a:srcRect r="60491" b="71124"/>
          <a:stretch/>
        </p:blipFill>
        <p:spPr>
          <a:xfrm>
            <a:off x="404294" y="2610204"/>
            <a:ext cx="1887493" cy="1139994"/>
          </a:xfrm>
          <a:prstGeom prst="rect">
            <a:avLst/>
          </a:prstGeom>
        </p:spPr>
      </p:pic>
      <p:pic>
        <p:nvPicPr>
          <p:cNvPr id="2" name="Picture 1" descr="A diagram of wireless sensor&#10;&#10;AI-generated content may be incorrect.">
            <a:extLst>
              <a:ext uri="{FF2B5EF4-FFF2-40B4-BE49-F238E27FC236}">
                <a16:creationId xmlns:a16="http://schemas.microsoft.com/office/drawing/2014/main" id="{32D2F333-1DAB-888D-EF5A-4A989B743290}"/>
              </a:ext>
            </a:extLst>
          </p:cNvPr>
          <p:cNvPicPr>
            <a:picLocks noChangeAspect="1"/>
          </p:cNvPicPr>
          <p:nvPr/>
        </p:nvPicPr>
        <p:blipFill>
          <a:blip r:embed="rId3">
            <a:extLst>
              <a:ext uri="{28A0092B-C50C-407E-A947-70E740481C1C}">
                <a14:useLocalDpi xmlns:a14="http://schemas.microsoft.com/office/drawing/2010/main" val="0"/>
              </a:ext>
            </a:extLst>
          </a:blip>
          <a:srcRect l="52395" t="-472" r="27495" b="76576"/>
          <a:stretch/>
        </p:blipFill>
        <p:spPr>
          <a:xfrm>
            <a:off x="5037107" y="2531300"/>
            <a:ext cx="960700" cy="943387"/>
          </a:xfrm>
          <a:prstGeom prst="rect">
            <a:avLst/>
          </a:prstGeom>
        </p:spPr>
      </p:pic>
      <p:pic>
        <p:nvPicPr>
          <p:cNvPr id="10" name="Picture 9" descr="A diagram of wireless sensor&#10;&#10;AI-generated content may be incorrect.">
            <a:extLst>
              <a:ext uri="{FF2B5EF4-FFF2-40B4-BE49-F238E27FC236}">
                <a16:creationId xmlns:a16="http://schemas.microsoft.com/office/drawing/2014/main" id="{121D0BEA-66F4-00F8-5674-8A5A5BA55256}"/>
              </a:ext>
            </a:extLst>
          </p:cNvPr>
          <p:cNvPicPr>
            <a:picLocks noChangeAspect="1"/>
          </p:cNvPicPr>
          <p:nvPr/>
        </p:nvPicPr>
        <p:blipFill>
          <a:blip r:embed="rId3">
            <a:extLst>
              <a:ext uri="{28A0092B-C50C-407E-A947-70E740481C1C}">
                <a14:useLocalDpi xmlns:a14="http://schemas.microsoft.com/office/drawing/2010/main" val="0"/>
              </a:ext>
            </a:extLst>
          </a:blip>
          <a:srcRect l="14113" t="28893"/>
          <a:stretch/>
        </p:blipFill>
        <p:spPr>
          <a:xfrm>
            <a:off x="7268901" y="3873691"/>
            <a:ext cx="4103076" cy="2807211"/>
          </a:xfrm>
          <a:prstGeom prst="rect">
            <a:avLst/>
          </a:prstGeom>
        </p:spPr>
      </p:pic>
      <p:pic>
        <p:nvPicPr>
          <p:cNvPr id="11" name="Picture 10" descr="A diagram of wireless sensor&#10;&#10;AI-generated content may be incorrect.">
            <a:extLst>
              <a:ext uri="{FF2B5EF4-FFF2-40B4-BE49-F238E27FC236}">
                <a16:creationId xmlns:a16="http://schemas.microsoft.com/office/drawing/2014/main" id="{60C4FF1E-A8EB-ECF0-D7BC-36E66A758192}"/>
              </a:ext>
            </a:extLst>
          </p:cNvPr>
          <p:cNvPicPr>
            <a:picLocks noChangeAspect="1"/>
          </p:cNvPicPr>
          <p:nvPr/>
        </p:nvPicPr>
        <p:blipFill>
          <a:blip r:embed="rId3">
            <a:extLst>
              <a:ext uri="{28A0092B-C50C-407E-A947-70E740481C1C}">
                <a14:useLocalDpi xmlns:a14="http://schemas.microsoft.com/office/drawing/2010/main" val="0"/>
              </a:ext>
            </a:extLst>
          </a:blip>
          <a:srcRect l="14734" t="28893"/>
          <a:stretch/>
        </p:blipFill>
        <p:spPr>
          <a:xfrm>
            <a:off x="146008" y="4046599"/>
            <a:ext cx="3416067" cy="2354202"/>
          </a:xfrm>
          <a:prstGeom prst="rect">
            <a:avLst/>
          </a:prstGeom>
        </p:spPr>
      </p:pic>
      <p:pic>
        <p:nvPicPr>
          <p:cNvPr id="12" name="Picture 11" descr="A diagram of wireless sensor&#10;&#10;AI-generated content may be incorrect.">
            <a:extLst>
              <a:ext uri="{FF2B5EF4-FFF2-40B4-BE49-F238E27FC236}">
                <a16:creationId xmlns:a16="http://schemas.microsoft.com/office/drawing/2014/main" id="{BE01ACC7-AD10-18A1-AC4D-83FBFEEE7AB7}"/>
              </a:ext>
            </a:extLst>
          </p:cNvPr>
          <p:cNvPicPr>
            <a:picLocks noChangeAspect="1"/>
          </p:cNvPicPr>
          <p:nvPr/>
        </p:nvPicPr>
        <p:blipFill>
          <a:blip r:embed="rId3">
            <a:extLst>
              <a:ext uri="{28A0092B-C50C-407E-A947-70E740481C1C}">
                <a14:useLocalDpi xmlns:a14="http://schemas.microsoft.com/office/drawing/2010/main" val="0"/>
              </a:ext>
            </a:extLst>
          </a:blip>
          <a:srcRect l="14734" t="28893"/>
          <a:stretch/>
        </p:blipFill>
        <p:spPr>
          <a:xfrm>
            <a:off x="3707454" y="4339170"/>
            <a:ext cx="3416067" cy="2354202"/>
          </a:xfrm>
          <a:prstGeom prst="rect">
            <a:avLst/>
          </a:prstGeom>
        </p:spPr>
      </p:pic>
      <p:cxnSp>
        <p:nvCxnSpPr>
          <p:cNvPr id="14" name="Straight Arrow Connector 13">
            <a:extLst>
              <a:ext uri="{FF2B5EF4-FFF2-40B4-BE49-F238E27FC236}">
                <a16:creationId xmlns:a16="http://schemas.microsoft.com/office/drawing/2014/main" id="{5D04F69E-CD2E-8CA2-96B7-BC06379646A9}"/>
              </a:ext>
            </a:extLst>
          </p:cNvPr>
          <p:cNvCxnSpPr>
            <a:cxnSpLocks/>
            <a:stCxn id="2" idx="2"/>
          </p:cNvCxnSpPr>
          <p:nvPr/>
        </p:nvCxnSpPr>
        <p:spPr>
          <a:xfrm flipH="1">
            <a:off x="2051612" y="3474687"/>
            <a:ext cx="3465845" cy="595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54D7E6-54CF-8532-7803-9A12626A8BCF}"/>
              </a:ext>
            </a:extLst>
          </p:cNvPr>
          <p:cNvCxnSpPr>
            <a:cxnSpLocks/>
            <a:stCxn id="2" idx="2"/>
          </p:cNvCxnSpPr>
          <p:nvPr/>
        </p:nvCxnSpPr>
        <p:spPr>
          <a:xfrm>
            <a:off x="5517457" y="3474687"/>
            <a:ext cx="26816" cy="9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6EC759-2634-5B18-DF17-DD9604B5020F}"/>
              </a:ext>
            </a:extLst>
          </p:cNvPr>
          <p:cNvCxnSpPr>
            <a:cxnSpLocks/>
            <a:stCxn id="2" idx="2"/>
          </p:cNvCxnSpPr>
          <p:nvPr/>
        </p:nvCxnSpPr>
        <p:spPr>
          <a:xfrm>
            <a:off x="5517457" y="3474687"/>
            <a:ext cx="4054806" cy="39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B1D4D056-E641-47C9-1830-D07F58A38C7B}"/>
              </a:ext>
            </a:extLst>
          </p:cNvPr>
          <p:cNvGraphicFramePr>
            <a:graphicFrameLocks noGrp="1"/>
          </p:cNvGraphicFramePr>
          <p:nvPr/>
        </p:nvGraphicFramePr>
        <p:xfrm>
          <a:off x="2" y="6402"/>
          <a:ext cx="12191998" cy="411480"/>
        </p:xfrm>
        <a:graphic>
          <a:graphicData uri="http://schemas.openxmlformats.org/drawingml/2006/table">
            <a:tbl>
              <a:tblPr firstRow="1" bandRow="1">
                <a:tableStyleId>{5C22544A-7EE6-4342-B048-85BDC9FD1C3A}</a:tableStyleId>
              </a:tblPr>
              <a:tblGrid>
                <a:gridCol w="1030250">
                  <a:extLst>
                    <a:ext uri="{9D8B030D-6E8A-4147-A177-3AD203B41FA5}">
                      <a16:colId xmlns:a16="http://schemas.microsoft.com/office/drawing/2014/main" val="2088245617"/>
                    </a:ext>
                  </a:extLst>
                </a:gridCol>
                <a:gridCol w="1485731">
                  <a:extLst>
                    <a:ext uri="{9D8B030D-6E8A-4147-A177-3AD203B41FA5}">
                      <a16:colId xmlns:a16="http://schemas.microsoft.com/office/drawing/2014/main" val="3152298603"/>
                    </a:ext>
                  </a:extLst>
                </a:gridCol>
                <a:gridCol w="1474887">
                  <a:extLst>
                    <a:ext uri="{9D8B030D-6E8A-4147-A177-3AD203B41FA5}">
                      <a16:colId xmlns:a16="http://schemas.microsoft.com/office/drawing/2014/main" val="3103095596"/>
                    </a:ext>
                  </a:extLst>
                </a:gridCol>
                <a:gridCol w="1073630">
                  <a:extLst>
                    <a:ext uri="{9D8B030D-6E8A-4147-A177-3AD203B41FA5}">
                      <a16:colId xmlns:a16="http://schemas.microsoft.com/office/drawing/2014/main" val="2485079745"/>
                    </a:ext>
                  </a:extLst>
                </a:gridCol>
                <a:gridCol w="932649">
                  <a:extLst>
                    <a:ext uri="{9D8B030D-6E8A-4147-A177-3AD203B41FA5}">
                      <a16:colId xmlns:a16="http://schemas.microsoft.com/office/drawing/2014/main" val="3696042083"/>
                    </a:ext>
                  </a:extLst>
                </a:gridCol>
                <a:gridCol w="1960077">
                  <a:extLst>
                    <a:ext uri="{9D8B030D-6E8A-4147-A177-3AD203B41FA5}">
                      <a16:colId xmlns:a16="http://schemas.microsoft.com/office/drawing/2014/main" val="59535153"/>
                    </a:ext>
                  </a:extLst>
                </a:gridCol>
                <a:gridCol w="1332689">
                  <a:extLst>
                    <a:ext uri="{9D8B030D-6E8A-4147-A177-3AD203B41FA5}">
                      <a16:colId xmlns:a16="http://schemas.microsoft.com/office/drawing/2014/main" val="334832474"/>
                    </a:ext>
                  </a:extLst>
                </a:gridCol>
                <a:gridCol w="2902085">
                  <a:extLst>
                    <a:ext uri="{9D8B030D-6E8A-4147-A177-3AD203B41FA5}">
                      <a16:colId xmlns:a16="http://schemas.microsoft.com/office/drawing/2014/main" val="200520622"/>
                    </a:ext>
                  </a:extLst>
                </a:gridCol>
              </a:tblGrid>
              <a:tr h="338554">
                <a:tc>
                  <a:txBody>
                    <a:bodyPr/>
                    <a:lstStyle/>
                    <a:p>
                      <a:r>
                        <a:rPr lang="en-US" sz="1050" b="1" kern="1200" dirty="0">
                          <a:solidFill>
                            <a:schemeClr val="bg1">
                              <a:lumMod val="85000"/>
                            </a:schemeClr>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lumMod val="85000"/>
                            </a:schemeClr>
                          </a:solidFill>
                          <a:latin typeface="CMU Sans Serif" panose="02000603000000000000" pitchFamily="2" charset="0"/>
                          <a:ea typeface="+mn-ea"/>
                          <a:cs typeface="+mn-cs"/>
                        </a:rPr>
                        <a:t>Problem Statement</a:t>
                      </a:r>
                    </a:p>
                    <a:p>
                      <a:endParaRPr lang="en-US" sz="1050" dirty="0">
                        <a:solidFill>
                          <a:schemeClr val="bg1">
                            <a:lumMod val="8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lumMod val="85000"/>
                            </a:schemeClr>
                          </a:solidFill>
                          <a:latin typeface="CMU Sans Serif" panose="02000603000000000000" pitchFamily="2" charset="0"/>
                          <a:ea typeface="+mn-ea"/>
                          <a:cs typeface="+mn-cs"/>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lumMod val="85000"/>
                            </a:schemeClr>
                          </a:solidFill>
                          <a:latin typeface="CMU Sans Serif" panose="02000603000000000000" pitchFamily="2" charset="0"/>
                          <a:ea typeface="+mn-ea"/>
                          <a:cs typeface="+mn-cs"/>
                        </a:rPr>
                        <a:t>Research</a:t>
                      </a:r>
                      <a:r>
                        <a:rPr lang="en-US" sz="1050" b="1" u="sng" kern="1200" dirty="0">
                          <a:solidFill>
                            <a:schemeClr val="lt1"/>
                          </a:solidFill>
                          <a:latin typeface="CMU Sans Serif" panose="02000603000000000000" pitchFamily="2" charset="0"/>
                          <a:ea typeface="+mn-ea"/>
                          <a:cs typeface="+mn-cs"/>
                        </a:rPr>
                        <a:t> </a:t>
                      </a:r>
                      <a:r>
                        <a:rPr lang="en-US" sz="1050" b="1" kern="1200" dirty="0">
                          <a:solidFill>
                            <a:schemeClr val="bg1">
                              <a:lumMod val="85000"/>
                            </a:schemeClr>
                          </a:solidFill>
                          <a:latin typeface="CMU Sans Serif" panose="02000603000000000000" pitchFamily="2" charset="0"/>
                          <a:ea typeface="+mn-ea"/>
                          <a:cs typeface="+mn-cs"/>
                        </a:rPr>
                        <a:t>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lumMod val="85000"/>
                            </a:schemeClr>
                          </a:solidFill>
                          <a:latin typeface="CMU Sans Serif" panose="02000603000000000000" pitchFamily="2" charset="0"/>
                          <a:ea typeface="+mn-ea"/>
                          <a:cs typeface="+mn-cs"/>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kern="1200" dirty="0">
                          <a:solidFill>
                            <a:schemeClr val="lt1"/>
                          </a:solidFill>
                          <a:latin typeface="CMU Sans Serif" panose="02000603000000000000" pitchFamily="2" charset="0"/>
                          <a:ea typeface="+mn-ea"/>
                          <a:cs typeface="+mn-cs"/>
                        </a:rPr>
                        <a:t>Proposed System Architecture</a:t>
                      </a:r>
                    </a:p>
                    <a:p>
                      <a:endParaRPr lang="en-US" sz="1050" dirty="0">
                        <a:solidFill>
                          <a:schemeClr val="bg1">
                            <a:lumMod val="8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r>
                        <a:rPr lang="en-US" sz="1050" b="1" dirty="0">
                          <a:solidFill>
                            <a:schemeClr val="bg1">
                              <a:lumMod val="85000"/>
                            </a:schemeClr>
                          </a:solidFill>
                          <a:latin typeface="CMU Sans Serif" panose="02000603000000000000" pitchFamily="2" charset="0"/>
                        </a:rPr>
                        <a:t>DDoS Attack Model</a:t>
                      </a:r>
                      <a:endParaRPr lang="en-US" sz="1050" dirty="0">
                        <a:solidFill>
                          <a:schemeClr val="bg1">
                            <a:lumMod val="8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Epidemic-Based Mathematical Model (SMEIR)</a:t>
                      </a:r>
                    </a:p>
                    <a:p>
                      <a:endParaRPr lang="en-US" sz="1050" dirty="0">
                        <a:solidFill>
                          <a:schemeClr val="bg1">
                            <a:lumMod val="85000"/>
                          </a:schemeClr>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graphicFrame>
        <p:nvGraphicFramePr>
          <p:cNvPr id="4" name="Table 3">
            <a:extLst>
              <a:ext uri="{FF2B5EF4-FFF2-40B4-BE49-F238E27FC236}">
                <a16:creationId xmlns:a16="http://schemas.microsoft.com/office/drawing/2014/main" id="{417C8270-F961-D643-A563-C99084DB276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614441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E1A1D-E064-F772-79A2-57F6FE9D7C7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3C255462-08A4-243D-D80E-333D23BB2C5A}"/>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B24CBE00-0055-9569-BDEC-DD5F389B28E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09D0E69F-3A65-3BFC-BEC8-2BD0E800E216}"/>
                </a:ext>
              </a:extLst>
            </p:cNvPr>
            <p:cNvSpPr txBox="1"/>
            <p:nvPr/>
          </p:nvSpPr>
          <p:spPr>
            <a:xfrm>
              <a:off x="146010" y="334818"/>
              <a:ext cx="7802236"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Proposed System Architecture(basic setup )(3/5) </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2A4DBA39-4114-5784-EC5E-5D9E2D9A6415}"/>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E87CFAE6-21CA-1468-A59A-F02EB29E0449}"/>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ACABBB4A-EB0B-54B6-3A3A-B84989D7582B}"/>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3" name="TextBox 12">
            <a:extLst>
              <a:ext uri="{FF2B5EF4-FFF2-40B4-BE49-F238E27FC236}">
                <a16:creationId xmlns:a16="http://schemas.microsoft.com/office/drawing/2014/main" id="{9CDF78F7-F293-47D7-6BA3-894D2AE23343}"/>
              </a:ext>
            </a:extLst>
          </p:cNvPr>
          <p:cNvSpPr txBox="1"/>
          <p:nvPr/>
        </p:nvSpPr>
        <p:spPr>
          <a:xfrm>
            <a:off x="384741" y="2780243"/>
            <a:ext cx="11411083" cy="1938992"/>
          </a:xfrm>
          <a:prstGeom prst="rect">
            <a:avLst/>
          </a:prstGeom>
          <a:noFill/>
        </p:spPr>
        <p:txBody>
          <a:bodyPr wrap="square">
            <a:spAutoFit/>
          </a:bodyPr>
          <a:lstStyle/>
          <a:p>
            <a:pPr>
              <a:buNone/>
            </a:pPr>
            <a:r>
              <a:rPr lang="en-US" sz="2400" b="1" dirty="0"/>
              <a:t>Phase 1: Data collection &amp; Transmission </a:t>
            </a:r>
          </a:p>
          <a:p>
            <a:pPr>
              <a:buNone/>
            </a:pPr>
            <a:endParaRPr lang="en-US" sz="2400" b="1" dirty="0"/>
          </a:p>
          <a:p>
            <a:pPr marL="342900" indent="-342900">
              <a:buFont typeface="Arial" panose="020B0604020202020204" pitchFamily="34" charset="0"/>
              <a:buChar char="•"/>
            </a:pPr>
            <a:r>
              <a:rPr lang="en-US" sz="2400" b="1" dirty="0"/>
              <a:t>Description</a:t>
            </a:r>
            <a:r>
              <a:rPr lang="en-US" sz="2400" dirty="0"/>
              <a:t>: IoT devices collect sensor data and transmit it to the gateway.</a:t>
            </a:r>
          </a:p>
          <a:p>
            <a:pPr marL="342900" indent="-342900">
              <a:buFont typeface="Arial" panose="020B0604020202020204" pitchFamily="34" charset="0"/>
              <a:buChar char="•"/>
            </a:pPr>
            <a:r>
              <a:rPr lang="en-US" sz="2400" b="1" dirty="0"/>
              <a:t>Responsible Component</a:t>
            </a:r>
            <a:r>
              <a:rPr lang="en-US" sz="2400" dirty="0"/>
              <a:t>: </a:t>
            </a:r>
            <a:r>
              <a:rPr lang="en-US" sz="2400" b="1" dirty="0"/>
              <a:t>IoT Devices (Sensor Nodes)</a:t>
            </a:r>
            <a:endParaRPr lang="en-US" sz="2400" dirty="0"/>
          </a:p>
          <a:p>
            <a:pPr marL="342900" indent="-342900">
              <a:buFont typeface="Arial" panose="020B0604020202020204" pitchFamily="34" charset="0"/>
              <a:buChar char="•"/>
            </a:pPr>
            <a:r>
              <a:rPr lang="en-US" sz="2400" b="1" dirty="0"/>
              <a:t>Key Traits</a:t>
            </a:r>
            <a:r>
              <a:rPr lang="en-US" sz="2400" dirty="0"/>
              <a:t>: Low power, no heavy computation.</a:t>
            </a:r>
          </a:p>
        </p:txBody>
      </p:sp>
      <p:graphicFrame>
        <p:nvGraphicFramePr>
          <p:cNvPr id="30" name="Table 29">
            <a:extLst>
              <a:ext uri="{FF2B5EF4-FFF2-40B4-BE49-F238E27FC236}">
                <a16:creationId xmlns:a16="http://schemas.microsoft.com/office/drawing/2014/main" id="{E87E24F1-E6D2-1E7F-9805-FA196895DDB2}"/>
              </a:ext>
            </a:extLst>
          </p:cNvPr>
          <p:cNvGraphicFramePr>
            <a:graphicFrameLocks noGrp="1"/>
          </p:cNvGraphicFramePr>
          <p:nvPr>
            <p:extLst>
              <p:ext uri="{D42A27DB-BD31-4B8C-83A1-F6EECF244321}">
                <p14:modId xmlns:p14="http://schemas.microsoft.com/office/powerpoint/2010/main" val="3081568315"/>
              </p:ext>
            </p:extLst>
          </p:nvPr>
        </p:nvGraphicFramePr>
        <p:xfrm>
          <a:off x="146008" y="1009942"/>
          <a:ext cx="11888551" cy="1463040"/>
        </p:xfrm>
        <a:graphic>
          <a:graphicData uri="http://schemas.openxmlformats.org/drawingml/2006/table">
            <a:tbl>
              <a:tblPr/>
              <a:tblGrid>
                <a:gridCol w="1283833">
                  <a:extLst>
                    <a:ext uri="{9D8B030D-6E8A-4147-A177-3AD203B41FA5}">
                      <a16:colId xmlns:a16="http://schemas.microsoft.com/office/drawing/2014/main" val="251678593"/>
                    </a:ext>
                  </a:extLst>
                </a:gridCol>
                <a:gridCol w="3116262">
                  <a:extLst>
                    <a:ext uri="{9D8B030D-6E8A-4147-A177-3AD203B41FA5}">
                      <a16:colId xmlns:a16="http://schemas.microsoft.com/office/drawing/2014/main" val="2664446484"/>
                    </a:ext>
                  </a:extLst>
                </a:gridCol>
                <a:gridCol w="1270876">
                  <a:extLst>
                    <a:ext uri="{9D8B030D-6E8A-4147-A177-3AD203B41FA5}">
                      <a16:colId xmlns:a16="http://schemas.microsoft.com/office/drawing/2014/main" val="242749780"/>
                    </a:ext>
                  </a:extLst>
                </a:gridCol>
                <a:gridCol w="2254728">
                  <a:extLst>
                    <a:ext uri="{9D8B030D-6E8A-4147-A177-3AD203B41FA5}">
                      <a16:colId xmlns:a16="http://schemas.microsoft.com/office/drawing/2014/main" val="781863707"/>
                    </a:ext>
                  </a:extLst>
                </a:gridCol>
                <a:gridCol w="1981426">
                  <a:extLst>
                    <a:ext uri="{9D8B030D-6E8A-4147-A177-3AD203B41FA5}">
                      <a16:colId xmlns:a16="http://schemas.microsoft.com/office/drawing/2014/main" val="3890419847"/>
                    </a:ext>
                  </a:extLst>
                </a:gridCol>
                <a:gridCol w="1981426">
                  <a:extLst>
                    <a:ext uri="{9D8B030D-6E8A-4147-A177-3AD203B41FA5}">
                      <a16:colId xmlns:a16="http://schemas.microsoft.com/office/drawing/2014/main" val="3776721255"/>
                    </a:ext>
                  </a:extLst>
                </a:gridCol>
              </a:tblGrid>
              <a:tr h="0">
                <a:tc>
                  <a:txBody>
                    <a:bodyPr/>
                    <a:lstStyle/>
                    <a:p>
                      <a:r>
                        <a:rPr lang="en-US" sz="1200" dirty="0">
                          <a:latin typeface="29LT Bukra" panose="00000800000000000000" pitchFamily="50" charset="-78"/>
                          <a:cs typeface="29LT Bukra" panose="00000800000000000000" pitchFamily="50" charset="-78"/>
                        </a:rPr>
                        <a:t>Tier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Device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Blockchain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ML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587281577"/>
                  </a:ext>
                </a:extLst>
              </a:tr>
              <a:tr h="0">
                <a:tc>
                  <a:txBody>
                    <a:bodyPr/>
                    <a:lstStyle/>
                    <a:p>
                      <a:r>
                        <a:rPr lang="en-US" sz="1200" b="1">
                          <a:latin typeface="29LT Bukra" panose="00000800000000000000" pitchFamily="50" charset="-78"/>
                          <a:cs typeface="29LT Bukra" panose="00000800000000000000" pitchFamily="50" charset="-78"/>
                        </a:rPr>
                        <a:t>Low-tier</a:t>
                      </a:r>
                      <a:endParaRPr lang="en-US" sz="120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latin typeface="29LT Bukra" panose="00000800000000000000" pitchFamily="50" charset="-78"/>
                          <a:cs typeface="29LT Bukra" panose="00000800000000000000" pitchFamily="50" charset="-78"/>
                        </a:rPr>
                        <a:t>Sensor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latin typeface="29LT Bukra" panose="00000800000000000000" pitchFamily="50" charset="-78"/>
                          <a:cs typeface="29LT Bukra" panose="00000800000000000000" pitchFamily="50" charset="-78"/>
                        </a:rPr>
                        <a:t>Very 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latin typeface="29LT Bukra" panose="00000800000000000000" pitchFamily="50" charset="-78"/>
                          <a:cs typeface="29LT Bukra" panose="00000800000000000000" pitchFamily="50" charset="-78"/>
                        </a:rPr>
                        <a:t>Data collection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 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745817"/>
                  </a:ext>
                </a:extLst>
              </a:tr>
              <a:tr h="186239">
                <a:tc>
                  <a:txBody>
                    <a:bodyPr/>
                    <a:lstStyle/>
                    <a:p>
                      <a:r>
                        <a:rPr lang="en-US" sz="1200" b="1" dirty="0">
                          <a:solidFill>
                            <a:schemeClr val="bg2"/>
                          </a:solidFill>
                          <a:latin typeface="29LT Bukra" panose="00000800000000000000" pitchFamily="50" charset="-78"/>
                          <a:cs typeface="29LT Bukra" panose="00000800000000000000" pitchFamily="50" charset="-78"/>
                        </a:rPr>
                        <a:t>Mid-tier</a:t>
                      </a:r>
                      <a:endParaRPr lang="en-US" sz="1200" dirty="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solidFill>
                            <a:schemeClr val="bg2"/>
                          </a:solidFill>
                          <a:latin typeface="29LT Bukra" panose="00000800000000000000" pitchFamily="50" charset="-78"/>
                          <a:cs typeface="29LT Bukra" panose="00000800000000000000" pitchFamily="50" charset="-78"/>
                        </a:rPr>
                        <a:t>Gateway / Sink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Analysis &amp; relay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Partial  node, mining allowed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253207"/>
                  </a:ext>
                </a:extLst>
              </a:tr>
              <a:tr h="186239">
                <a:tc>
                  <a:txBody>
                    <a:bodyPr/>
                    <a:lstStyle/>
                    <a:p>
                      <a:r>
                        <a:rPr lang="en-US" sz="1200" b="1" dirty="0">
                          <a:solidFill>
                            <a:schemeClr val="bg2"/>
                          </a:solidFill>
                          <a:latin typeface="29LT Bukra" panose="00000800000000000000" pitchFamily="50" charset="-78"/>
                          <a:cs typeface="29LT Bukra" panose="00000800000000000000" pitchFamily="50" charset="-78"/>
                        </a:rPr>
                        <a:t>High-tier</a:t>
                      </a:r>
                      <a:endParaRPr lang="en-US" sz="1200" dirty="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solidFill>
                            <a:schemeClr val="bg2"/>
                          </a:solidFill>
                          <a:latin typeface="29LT Bukra" panose="00000800000000000000" pitchFamily="50" charset="-78"/>
                          <a:cs typeface="29LT Bukra" panose="00000800000000000000" pitchFamily="50" charset="-78"/>
                        </a:rPr>
                        <a:t>Base Station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Ledger management &amp; coordination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Full node, consensus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Not necessary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4776166"/>
                  </a:ext>
                </a:extLst>
              </a:tr>
            </a:tbl>
          </a:graphicData>
        </a:graphic>
      </p:graphicFrame>
      <p:pic>
        <p:nvPicPr>
          <p:cNvPr id="32" name="Picture 31" descr="A diagram of wireless sensor&#10;&#10;AI-generated content may be incorrect.">
            <a:extLst>
              <a:ext uri="{FF2B5EF4-FFF2-40B4-BE49-F238E27FC236}">
                <a16:creationId xmlns:a16="http://schemas.microsoft.com/office/drawing/2014/main" id="{AE2FED6E-5CE1-AC1F-D383-E000ED9B3B79}"/>
              </a:ext>
            </a:extLst>
          </p:cNvPr>
          <p:cNvPicPr>
            <a:picLocks noChangeAspect="1"/>
          </p:cNvPicPr>
          <p:nvPr/>
        </p:nvPicPr>
        <p:blipFill>
          <a:blip r:embed="rId3">
            <a:extLst>
              <a:ext uri="{28A0092B-C50C-407E-A947-70E740481C1C}">
                <a14:useLocalDpi xmlns:a14="http://schemas.microsoft.com/office/drawing/2010/main" val="0"/>
              </a:ext>
            </a:extLst>
          </a:blip>
          <a:srcRect t="50418"/>
          <a:stretch/>
        </p:blipFill>
        <p:spPr>
          <a:xfrm>
            <a:off x="6732608" y="4767828"/>
            <a:ext cx="4824483" cy="1978904"/>
          </a:xfrm>
          <a:prstGeom prst="rect">
            <a:avLst/>
          </a:prstGeom>
        </p:spPr>
      </p:pic>
      <p:graphicFrame>
        <p:nvGraphicFramePr>
          <p:cNvPr id="4" name="Table 3">
            <a:extLst>
              <a:ext uri="{FF2B5EF4-FFF2-40B4-BE49-F238E27FC236}">
                <a16:creationId xmlns:a16="http://schemas.microsoft.com/office/drawing/2014/main" id="{019C28CB-6C0E-9D63-7799-FAFFE35134D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06420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1E38F-6EB3-DC9F-C3C9-2EB95A63F72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F72C9431-8BE2-A16C-B782-F52EE9437B31}"/>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D5E95265-A066-BA61-C010-4374DB7E1A4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25D12FA3-34B0-D435-513D-359B8820B63A}"/>
                </a:ext>
              </a:extLst>
            </p:cNvPr>
            <p:cNvSpPr txBox="1"/>
            <p:nvPr/>
          </p:nvSpPr>
          <p:spPr>
            <a:xfrm>
              <a:off x="166569" y="376813"/>
              <a:ext cx="7530468"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Proposed System Architecture(basic setup )(4/5)</a:t>
              </a:r>
            </a:p>
          </p:txBody>
        </p:sp>
      </p:grpSp>
      <p:grpSp>
        <p:nvGrpSpPr>
          <p:cNvPr id="6" name="Group 5">
            <a:extLst>
              <a:ext uri="{FF2B5EF4-FFF2-40B4-BE49-F238E27FC236}">
                <a16:creationId xmlns:a16="http://schemas.microsoft.com/office/drawing/2014/main" id="{FCBD3565-6A4F-CB99-41DA-D9A27B9BB6B9}"/>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96DE2905-99AC-EC65-1BED-51129D70429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D08C4FEB-F939-5E05-C728-E5A71B5FB80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5" name="TextBox 14">
            <a:extLst>
              <a:ext uri="{FF2B5EF4-FFF2-40B4-BE49-F238E27FC236}">
                <a16:creationId xmlns:a16="http://schemas.microsoft.com/office/drawing/2014/main" id="{CC42C359-81A9-A536-4B53-6994D3C57450}"/>
              </a:ext>
            </a:extLst>
          </p:cNvPr>
          <p:cNvSpPr txBox="1"/>
          <p:nvPr/>
        </p:nvSpPr>
        <p:spPr>
          <a:xfrm>
            <a:off x="0" y="2582890"/>
            <a:ext cx="11744907" cy="2308324"/>
          </a:xfrm>
          <a:prstGeom prst="rect">
            <a:avLst/>
          </a:prstGeom>
          <a:noFill/>
        </p:spPr>
        <p:txBody>
          <a:bodyPr wrap="square">
            <a:spAutoFit/>
          </a:bodyPr>
          <a:lstStyle/>
          <a:p>
            <a:r>
              <a:rPr lang="en-US" sz="2400" b="1" dirty="0"/>
              <a:t>     Phase 2: Anomaly Detection</a:t>
            </a:r>
          </a:p>
          <a:p>
            <a:endParaRPr lang="en-US" sz="2400" b="1" dirty="0"/>
          </a:p>
          <a:p>
            <a:pPr marL="800100" lvl="1" indent="-342900">
              <a:buFont typeface="Arial" panose="020B0604020202020204" pitchFamily="34" charset="0"/>
              <a:buChar char="•"/>
            </a:pPr>
            <a:r>
              <a:rPr lang="en-US" sz="2400" b="1" dirty="0"/>
              <a:t>Description</a:t>
            </a:r>
            <a:r>
              <a:rPr lang="en-US" sz="2400" dirty="0"/>
              <a:t>: A lightweight ML model processes incoming traffic and detects anomalies or DDoS behavior.</a:t>
            </a:r>
          </a:p>
          <a:p>
            <a:pPr marL="800100" lvl="1" indent="-342900">
              <a:buFont typeface="Arial" panose="020B0604020202020204" pitchFamily="34" charset="0"/>
              <a:buChar char="•"/>
            </a:pPr>
            <a:r>
              <a:rPr lang="en-US" sz="2400" b="1" dirty="0"/>
              <a:t>Responsible Component</a:t>
            </a:r>
            <a:r>
              <a:rPr lang="en-US" sz="2400" dirty="0"/>
              <a:t>: </a:t>
            </a:r>
            <a:r>
              <a:rPr lang="en-US" sz="2400" b="1" dirty="0"/>
              <a:t>Gateway</a:t>
            </a:r>
          </a:p>
          <a:p>
            <a:pPr marL="800100" lvl="1" indent="-342900">
              <a:buFont typeface="Arial" panose="020B0604020202020204" pitchFamily="34" charset="0"/>
              <a:buChar char="•"/>
            </a:pPr>
            <a:r>
              <a:rPr lang="en-US" sz="2400" b="1" dirty="0"/>
              <a:t>Key Traits</a:t>
            </a:r>
            <a:r>
              <a:rPr lang="en-US" sz="2400" dirty="0"/>
              <a:t>: Capable of running lightweight ML</a:t>
            </a:r>
          </a:p>
        </p:txBody>
      </p:sp>
      <p:pic>
        <p:nvPicPr>
          <p:cNvPr id="2" name="Picture 1" descr="A diagram of wireless sensor&#10;&#10;AI-generated content may be incorrect.">
            <a:extLst>
              <a:ext uri="{FF2B5EF4-FFF2-40B4-BE49-F238E27FC236}">
                <a16:creationId xmlns:a16="http://schemas.microsoft.com/office/drawing/2014/main" id="{A67AFE50-F880-3B70-9D50-3919E96A115B}"/>
              </a:ext>
            </a:extLst>
          </p:cNvPr>
          <p:cNvPicPr>
            <a:picLocks noChangeAspect="1"/>
          </p:cNvPicPr>
          <p:nvPr/>
        </p:nvPicPr>
        <p:blipFill>
          <a:blip r:embed="rId3">
            <a:extLst>
              <a:ext uri="{28A0092B-C50C-407E-A947-70E740481C1C}">
                <a14:useLocalDpi xmlns:a14="http://schemas.microsoft.com/office/drawing/2010/main" val="0"/>
              </a:ext>
            </a:extLst>
          </a:blip>
          <a:srcRect t="29247" b="47553"/>
          <a:stretch/>
        </p:blipFill>
        <p:spPr>
          <a:xfrm>
            <a:off x="6735513" y="4922083"/>
            <a:ext cx="4824483" cy="925975"/>
          </a:xfrm>
          <a:prstGeom prst="rect">
            <a:avLst/>
          </a:prstGeom>
        </p:spPr>
      </p:pic>
      <p:graphicFrame>
        <p:nvGraphicFramePr>
          <p:cNvPr id="5" name="Table 4">
            <a:extLst>
              <a:ext uri="{FF2B5EF4-FFF2-40B4-BE49-F238E27FC236}">
                <a16:creationId xmlns:a16="http://schemas.microsoft.com/office/drawing/2014/main" id="{6E09F5E0-55F8-F50B-FBF2-14F4BC72BA90}"/>
              </a:ext>
            </a:extLst>
          </p:cNvPr>
          <p:cNvGraphicFramePr>
            <a:graphicFrameLocks noGrp="1"/>
          </p:cNvGraphicFramePr>
          <p:nvPr>
            <p:extLst>
              <p:ext uri="{D42A27DB-BD31-4B8C-83A1-F6EECF244321}">
                <p14:modId xmlns:p14="http://schemas.microsoft.com/office/powerpoint/2010/main" val="207791615"/>
              </p:ext>
            </p:extLst>
          </p:nvPr>
        </p:nvGraphicFramePr>
        <p:xfrm>
          <a:off x="146008" y="1009942"/>
          <a:ext cx="11888551" cy="1463040"/>
        </p:xfrm>
        <a:graphic>
          <a:graphicData uri="http://schemas.openxmlformats.org/drawingml/2006/table">
            <a:tbl>
              <a:tblPr/>
              <a:tblGrid>
                <a:gridCol w="1283833">
                  <a:extLst>
                    <a:ext uri="{9D8B030D-6E8A-4147-A177-3AD203B41FA5}">
                      <a16:colId xmlns:a16="http://schemas.microsoft.com/office/drawing/2014/main" val="251678593"/>
                    </a:ext>
                  </a:extLst>
                </a:gridCol>
                <a:gridCol w="3116262">
                  <a:extLst>
                    <a:ext uri="{9D8B030D-6E8A-4147-A177-3AD203B41FA5}">
                      <a16:colId xmlns:a16="http://schemas.microsoft.com/office/drawing/2014/main" val="2664446484"/>
                    </a:ext>
                  </a:extLst>
                </a:gridCol>
                <a:gridCol w="1270876">
                  <a:extLst>
                    <a:ext uri="{9D8B030D-6E8A-4147-A177-3AD203B41FA5}">
                      <a16:colId xmlns:a16="http://schemas.microsoft.com/office/drawing/2014/main" val="242749780"/>
                    </a:ext>
                  </a:extLst>
                </a:gridCol>
                <a:gridCol w="2254728">
                  <a:extLst>
                    <a:ext uri="{9D8B030D-6E8A-4147-A177-3AD203B41FA5}">
                      <a16:colId xmlns:a16="http://schemas.microsoft.com/office/drawing/2014/main" val="781863707"/>
                    </a:ext>
                  </a:extLst>
                </a:gridCol>
                <a:gridCol w="1981426">
                  <a:extLst>
                    <a:ext uri="{9D8B030D-6E8A-4147-A177-3AD203B41FA5}">
                      <a16:colId xmlns:a16="http://schemas.microsoft.com/office/drawing/2014/main" val="3890419847"/>
                    </a:ext>
                  </a:extLst>
                </a:gridCol>
                <a:gridCol w="1981426">
                  <a:extLst>
                    <a:ext uri="{9D8B030D-6E8A-4147-A177-3AD203B41FA5}">
                      <a16:colId xmlns:a16="http://schemas.microsoft.com/office/drawing/2014/main" val="3776721255"/>
                    </a:ext>
                  </a:extLst>
                </a:gridCol>
              </a:tblGrid>
              <a:tr h="0">
                <a:tc>
                  <a:txBody>
                    <a:bodyPr/>
                    <a:lstStyle/>
                    <a:p>
                      <a:r>
                        <a:rPr lang="en-US" sz="1200">
                          <a:latin typeface="29LT Bukra" panose="00000800000000000000" pitchFamily="50" charset="-78"/>
                          <a:cs typeface="29LT Bukra" panose="00000800000000000000" pitchFamily="50" charset="-78"/>
                        </a:rPr>
                        <a:t>Tier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Device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latin typeface="29LT Bukra" panose="00000800000000000000" pitchFamily="50" charset="-78"/>
                          <a:cs typeface="29LT Bukra" panose="00000800000000000000" pitchFamily="50" charset="-78"/>
                        </a:rPr>
                        <a:t>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latin typeface="29LT Bukra" panose="00000800000000000000" pitchFamily="50" charset="-78"/>
                          <a:cs typeface="29LT Bukra" panose="00000800000000000000" pitchFamily="50" charset="-78"/>
                        </a:rPr>
                        <a:t>Blockchain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ML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587281577"/>
                  </a:ext>
                </a:extLst>
              </a:tr>
              <a:tr h="0">
                <a:tc>
                  <a:txBody>
                    <a:bodyPr/>
                    <a:lstStyle/>
                    <a:p>
                      <a:r>
                        <a:rPr lang="en-US" sz="1200" b="1">
                          <a:solidFill>
                            <a:schemeClr val="bg2"/>
                          </a:solidFill>
                          <a:latin typeface="29LT Bukra" panose="00000800000000000000" pitchFamily="50" charset="-78"/>
                          <a:cs typeface="29LT Bukra" panose="00000800000000000000" pitchFamily="50" charset="-78"/>
                        </a:rPr>
                        <a:t>Low-tier</a:t>
                      </a:r>
                      <a:endParaRPr lang="en-US" sz="120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a:solidFill>
                            <a:schemeClr val="bg2"/>
                          </a:solidFill>
                          <a:latin typeface="29LT Bukra" panose="00000800000000000000" pitchFamily="50" charset="-78"/>
                          <a:cs typeface="29LT Bukra" panose="00000800000000000000" pitchFamily="50" charset="-78"/>
                        </a:rPr>
                        <a:t>Sensor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Very 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Data collection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 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2745817"/>
                  </a:ext>
                </a:extLst>
              </a:tr>
              <a:tr h="186239">
                <a:tc>
                  <a:txBody>
                    <a:bodyPr/>
                    <a:lstStyle/>
                    <a:p>
                      <a:r>
                        <a:rPr lang="en-US" sz="1200" b="1">
                          <a:latin typeface="29LT Bukra" panose="00000800000000000000" pitchFamily="50" charset="-78"/>
                          <a:cs typeface="29LT Bukra" panose="00000800000000000000" pitchFamily="50" charset="-78"/>
                        </a:rPr>
                        <a:t>Mid-tier</a:t>
                      </a:r>
                      <a:endParaRPr lang="en-US" sz="120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latin typeface="29LT Bukra" panose="00000800000000000000" pitchFamily="50" charset="-78"/>
                          <a:cs typeface="29LT Bukra" panose="00000800000000000000" pitchFamily="50" charset="-78"/>
                        </a:rPr>
                        <a:t>Gateway / Sink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latin typeface="29LT Bukra" panose="00000800000000000000" pitchFamily="50" charset="-78"/>
                          <a:cs typeface="29LT Bukra" panose="00000800000000000000" pitchFamily="50" charset="-78"/>
                        </a:rPr>
                        <a:t>Analysis &amp; relay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Partial  node, mining allowed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latin typeface="29LT Bukra" panose="00000800000000000000" pitchFamily="50" charset="-78"/>
                          <a:cs typeface="29LT Bukra" panose="00000800000000000000" pitchFamily="50" charset="-78"/>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8253207"/>
                  </a:ext>
                </a:extLst>
              </a:tr>
              <a:tr h="186239">
                <a:tc>
                  <a:txBody>
                    <a:bodyPr/>
                    <a:lstStyle/>
                    <a:p>
                      <a:r>
                        <a:rPr lang="en-US" sz="1200" b="1" dirty="0">
                          <a:solidFill>
                            <a:schemeClr val="bg2"/>
                          </a:solidFill>
                          <a:latin typeface="29LT Bukra" panose="00000800000000000000" pitchFamily="50" charset="-78"/>
                          <a:cs typeface="29LT Bukra" panose="00000800000000000000" pitchFamily="50" charset="-78"/>
                        </a:rPr>
                        <a:t>High-tier</a:t>
                      </a:r>
                      <a:endParaRPr lang="en-US" sz="1200" dirty="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sz="1200" dirty="0">
                          <a:solidFill>
                            <a:schemeClr val="bg2"/>
                          </a:solidFill>
                          <a:latin typeface="29LT Bukra" panose="00000800000000000000" pitchFamily="50" charset="-78"/>
                          <a:cs typeface="29LT Bukra" panose="00000800000000000000" pitchFamily="50" charset="-78"/>
                        </a:rPr>
                        <a:t>Base Station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a:solidFill>
                            <a:schemeClr val="bg2"/>
                          </a:solidFill>
                          <a:latin typeface="29LT Bukra" panose="00000800000000000000" pitchFamily="50" charset="-78"/>
                          <a:cs typeface="29LT Bukra" panose="00000800000000000000" pitchFamily="50" charset="-78"/>
                        </a:rPr>
                        <a:t>Ledger management &amp; coordination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Full node, consensus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4776166"/>
                  </a:ext>
                </a:extLst>
              </a:tr>
            </a:tbl>
          </a:graphicData>
        </a:graphic>
      </p:graphicFrame>
      <p:graphicFrame>
        <p:nvGraphicFramePr>
          <p:cNvPr id="4" name="Table 3">
            <a:extLst>
              <a:ext uri="{FF2B5EF4-FFF2-40B4-BE49-F238E27FC236}">
                <a16:creationId xmlns:a16="http://schemas.microsoft.com/office/drawing/2014/main" id="{F5DC406D-CCE3-4153-3FE2-340C5506FE0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649999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5B571-1B98-2669-E90E-1FA797CA07F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262F3C-FF5B-59DC-1AD1-C57020A225AC}"/>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388C57E5-F14C-71C8-2CB8-6172D8E8A0B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0019E7B4-AE31-9F71-C3AF-A87B505299AA}"/>
                </a:ext>
              </a:extLst>
            </p:cNvPr>
            <p:cNvSpPr txBox="1"/>
            <p:nvPr/>
          </p:nvSpPr>
          <p:spPr>
            <a:xfrm>
              <a:off x="146010" y="334818"/>
              <a:ext cx="8033348"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Proposed System Architecture(basic setup )(5/5) </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01CE85C1-E8E1-17AA-B240-C7ADD2162A0C}"/>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89414D4-D9DB-9F4B-F6C7-E932104E274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057E09C7-08E1-5DE2-94F3-7C60AEF0EC0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7" name="TextBox 16">
            <a:extLst>
              <a:ext uri="{FF2B5EF4-FFF2-40B4-BE49-F238E27FC236}">
                <a16:creationId xmlns:a16="http://schemas.microsoft.com/office/drawing/2014/main" id="{9F7F9FA5-A07C-0AF1-134C-DAA03A754149}"/>
              </a:ext>
            </a:extLst>
          </p:cNvPr>
          <p:cNvSpPr txBox="1"/>
          <p:nvPr/>
        </p:nvSpPr>
        <p:spPr>
          <a:xfrm>
            <a:off x="146008" y="2767280"/>
            <a:ext cx="11063999" cy="1938992"/>
          </a:xfrm>
          <a:prstGeom prst="rect">
            <a:avLst/>
          </a:prstGeom>
          <a:noFill/>
        </p:spPr>
        <p:txBody>
          <a:bodyPr wrap="square">
            <a:spAutoFit/>
          </a:bodyPr>
          <a:lstStyle/>
          <a:p>
            <a:pPr>
              <a:buNone/>
            </a:pPr>
            <a:r>
              <a:rPr lang="en-US" sz="2400" b="1" dirty="0"/>
              <a:t>Phase 3: Alert Verification and Recording</a:t>
            </a:r>
          </a:p>
          <a:p>
            <a:pPr>
              <a:buNone/>
            </a:pPr>
            <a:endParaRPr lang="en-US" sz="2400" b="1" dirty="0"/>
          </a:p>
          <a:p>
            <a:pPr marL="342900" indent="-342900">
              <a:buFont typeface="Arial" panose="020B0604020202020204" pitchFamily="34" charset="0"/>
              <a:buChar char="•"/>
            </a:pPr>
            <a:r>
              <a:rPr lang="en-US" sz="2400" b="1" dirty="0"/>
              <a:t>Description</a:t>
            </a:r>
            <a:r>
              <a:rPr lang="en-US" sz="2400" dirty="0"/>
              <a:t>: Validated malicious activity is written to a blockchain ledger.</a:t>
            </a:r>
          </a:p>
          <a:p>
            <a:pPr marL="342900" indent="-342900">
              <a:buFont typeface="Arial" panose="020B0604020202020204" pitchFamily="34" charset="0"/>
              <a:buChar char="•"/>
            </a:pPr>
            <a:r>
              <a:rPr lang="en-US" sz="2400" b="1" dirty="0"/>
              <a:t>Responsible Component</a:t>
            </a:r>
            <a:r>
              <a:rPr lang="en-US" sz="2400" dirty="0"/>
              <a:t>: </a:t>
            </a:r>
            <a:r>
              <a:rPr lang="en-US" sz="2400" b="1" dirty="0"/>
              <a:t>(</a:t>
            </a:r>
            <a:r>
              <a:rPr lang="en-US" sz="1600" dirty="0">
                <a:latin typeface="29LT Bukra" panose="00000800000000000000" pitchFamily="50" charset="-78"/>
                <a:cs typeface="29LT Bukra" panose="00000800000000000000" pitchFamily="50" charset="-78"/>
              </a:rPr>
              <a:t>Base Station</a:t>
            </a:r>
            <a:r>
              <a:rPr lang="en-US" sz="1600" dirty="0"/>
              <a:t> </a:t>
            </a:r>
            <a:r>
              <a:rPr lang="en-US" sz="2400" b="1" dirty="0"/>
              <a:t>\blockchain Miner)</a:t>
            </a:r>
            <a:endParaRPr lang="en-US" sz="2400" dirty="0"/>
          </a:p>
          <a:p>
            <a:pPr marL="342900" indent="-342900">
              <a:buFont typeface="Arial" panose="020B0604020202020204" pitchFamily="34" charset="0"/>
              <a:buChar char="•"/>
            </a:pPr>
            <a:r>
              <a:rPr lang="en-US" sz="2400" b="1" dirty="0"/>
              <a:t>Key Traits</a:t>
            </a:r>
            <a:r>
              <a:rPr lang="en-US" sz="2400" dirty="0"/>
              <a:t>: Only base station has mining privileges; maintains decentralized trust.</a:t>
            </a:r>
          </a:p>
        </p:txBody>
      </p:sp>
      <p:pic>
        <p:nvPicPr>
          <p:cNvPr id="5" name="Picture 4" descr="A diagram of wireless sensor&#10;&#10;AI-generated content may be incorrect.">
            <a:extLst>
              <a:ext uri="{FF2B5EF4-FFF2-40B4-BE49-F238E27FC236}">
                <a16:creationId xmlns:a16="http://schemas.microsoft.com/office/drawing/2014/main" id="{CC5B02CE-F1ED-DEBE-606B-DFFEAD1FD860}"/>
              </a:ext>
            </a:extLst>
          </p:cNvPr>
          <p:cNvPicPr>
            <a:picLocks noChangeAspect="1"/>
          </p:cNvPicPr>
          <p:nvPr/>
        </p:nvPicPr>
        <p:blipFill>
          <a:blip r:embed="rId3">
            <a:extLst>
              <a:ext uri="{28A0092B-C50C-407E-A947-70E740481C1C}">
                <a14:useLocalDpi xmlns:a14="http://schemas.microsoft.com/office/drawing/2010/main" val="0"/>
              </a:ext>
            </a:extLst>
          </a:blip>
          <a:srcRect l="43083" b="70735"/>
          <a:stretch/>
        </p:blipFill>
        <p:spPr>
          <a:xfrm>
            <a:off x="8624846" y="5234629"/>
            <a:ext cx="3111367" cy="1323439"/>
          </a:xfrm>
          <a:prstGeom prst="rect">
            <a:avLst/>
          </a:prstGeom>
        </p:spPr>
      </p:pic>
      <p:graphicFrame>
        <p:nvGraphicFramePr>
          <p:cNvPr id="10" name="Table 9">
            <a:extLst>
              <a:ext uri="{FF2B5EF4-FFF2-40B4-BE49-F238E27FC236}">
                <a16:creationId xmlns:a16="http://schemas.microsoft.com/office/drawing/2014/main" id="{99B27028-EBEC-6C6D-2ECA-7D158A7B902F}"/>
              </a:ext>
            </a:extLst>
          </p:cNvPr>
          <p:cNvGraphicFramePr>
            <a:graphicFrameLocks noGrp="1"/>
          </p:cNvGraphicFramePr>
          <p:nvPr>
            <p:extLst>
              <p:ext uri="{D42A27DB-BD31-4B8C-83A1-F6EECF244321}">
                <p14:modId xmlns:p14="http://schemas.microsoft.com/office/powerpoint/2010/main" val="3855250611"/>
              </p:ext>
            </p:extLst>
          </p:nvPr>
        </p:nvGraphicFramePr>
        <p:xfrm>
          <a:off x="146008" y="1009942"/>
          <a:ext cx="11888551" cy="1463040"/>
        </p:xfrm>
        <a:graphic>
          <a:graphicData uri="http://schemas.openxmlformats.org/drawingml/2006/table">
            <a:tbl>
              <a:tblPr/>
              <a:tblGrid>
                <a:gridCol w="1283833">
                  <a:extLst>
                    <a:ext uri="{9D8B030D-6E8A-4147-A177-3AD203B41FA5}">
                      <a16:colId xmlns:a16="http://schemas.microsoft.com/office/drawing/2014/main" val="251678593"/>
                    </a:ext>
                  </a:extLst>
                </a:gridCol>
                <a:gridCol w="3116262">
                  <a:extLst>
                    <a:ext uri="{9D8B030D-6E8A-4147-A177-3AD203B41FA5}">
                      <a16:colId xmlns:a16="http://schemas.microsoft.com/office/drawing/2014/main" val="2664446484"/>
                    </a:ext>
                  </a:extLst>
                </a:gridCol>
                <a:gridCol w="1270876">
                  <a:extLst>
                    <a:ext uri="{9D8B030D-6E8A-4147-A177-3AD203B41FA5}">
                      <a16:colId xmlns:a16="http://schemas.microsoft.com/office/drawing/2014/main" val="242749780"/>
                    </a:ext>
                  </a:extLst>
                </a:gridCol>
                <a:gridCol w="2254728">
                  <a:extLst>
                    <a:ext uri="{9D8B030D-6E8A-4147-A177-3AD203B41FA5}">
                      <a16:colId xmlns:a16="http://schemas.microsoft.com/office/drawing/2014/main" val="781863707"/>
                    </a:ext>
                  </a:extLst>
                </a:gridCol>
                <a:gridCol w="1981426">
                  <a:extLst>
                    <a:ext uri="{9D8B030D-6E8A-4147-A177-3AD203B41FA5}">
                      <a16:colId xmlns:a16="http://schemas.microsoft.com/office/drawing/2014/main" val="3890419847"/>
                    </a:ext>
                  </a:extLst>
                </a:gridCol>
                <a:gridCol w="1981426">
                  <a:extLst>
                    <a:ext uri="{9D8B030D-6E8A-4147-A177-3AD203B41FA5}">
                      <a16:colId xmlns:a16="http://schemas.microsoft.com/office/drawing/2014/main" val="3776721255"/>
                    </a:ext>
                  </a:extLst>
                </a:gridCol>
              </a:tblGrid>
              <a:tr h="0">
                <a:tc>
                  <a:txBody>
                    <a:bodyPr/>
                    <a:lstStyle/>
                    <a:p>
                      <a:r>
                        <a:rPr lang="en-US" sz="1200">
                          <a:latin typeface="29LT Bukra" panose="00000800000000000000" pitchFamily="50" charset="-78"/>
                          <a:cs typeface="29LT Bukra" panose="00000800000000000000" pitchFamily="50" charset="-78"/>
                        </a:rPr>
                        <a:t>Tier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dirty="0">
                          <a:latin typeface="29LT Bukra" panose="00000800000000000000" pitchFamily="50" charset="-78"/>
                          <a:cs typeface="29LT Bukra" panose="00000800000000000000" pitchFamily="50" charset="-78"/>
                        </a:rPr>
                        <a:t>Device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a:latin typeface="29LT Bukra" panose="00000800000000000000" pitchFamily="50" charset="-78"/>
                          <a:cs typeface="29LT Bukra" panose="00000800000000000000" pitchFamily="50" charset="-78"/>
                        </a:rPr>
                        <a:t>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dirty="0">
                          <a:latin typeface="29LT Bukra" panose="00000800000000000000" pitchFamily="50" charset="-78"/>
                          <a:cs typeface="29LT Bukra" panose="00000800000000000000" pitchFamily="50" charset="-78"/>
                        </a:rPr>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a:latin typeface="29LT Bukra" panose="00000800000000000000" pitchFamily="50" charset="-78"/>
                          <a:cs typeface="29LT Bukra" panose="00000800000000000000" pitchFamily="50" charset="-78"/>
                        </a:rPr>
                        <a:t>Blockchain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dirty="0">
                          <a:latin typeface="29LT Bukra" panose="00000800000000000000" pitchFamily="50" charset="-78"/>
                          <a:cs typeface="29LT Bukra" panose="00000800000000000000" pitchFamily="50" charset="-78"/>
                        </a:rPr>
                        <a:t>ML 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587281577"/>
                  </a:ext>
                </a:extLst>
              </a:tr>
              <a:tr h="0">
                <a:tc>
                  <a:txBody>
                    <a:bodyPr/>
                    <a:lstStyle/>
                    <a:p>
                      <a:r>
                        <a:rPr lang="en-US" sz="1200" b="1">
                          <a:solidFill>
                            <a:schemeClr val="bg2"/>
                          </a:solidFill>
                          <a:latin typeface="29LT Bukra" panose="00000800000000000000" pitchFamily="50" charset="-78"/>
                          <a:cs typeface="29LT Bukra" panose="00000800000000000000" pitchFamily="50" charset="-78"/>
                        </a:rPr>
                        <a:t>Low-tier</a:t>
                      </a:r>
                      <a:endParaRPr lang="en-US" sz="120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a:solidFill>
                            <a:schemeClr val="bg2"/>
                          </a:solidFill>
                          <a:latin typeface="29LT Bukra" panose="00000800000000000000" pitchFamily="50" charset="-78"/>
                          <a:cs typeface="29LT Bukra" panose="00000800000000000000" pitchFamily="50" charset="-78"/>
                        </a:rPr>
                        <a:t>Sensor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2"/>
                          </a:solidFill>
                          <a:latin typeface="29LT Bukra" panose="00000800000000000000" pitchFamily="50" charset="-78"/>
                          <a:cs typeface="29LT Bukra" panose="00000800000000000000" pitchFamily="50" charset="-78"/>
                        </a:rPr>
                        <a:t>Very 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bg2"/>
                          </a:solidFill>
                          <a:latin typeface="29LT Bukra" panose="00000800000000000000" pitchFamily="50" charset="-78"/>
                          <a:cs typeface="29LT Bukra" panose="00000800000000000000" pitchFamily="50" charset="-78"/>
                        </a:rPr>
                        <a:t>Data collection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 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2745817"/>
                  </a:ext>
                </a:extLst>
              </a:tr>
              <a:tr h="186239">
                <a:tc>
                  <a:txBody>
                    <a:bodyPr/>
                    <a:lstStyle/>
                    <a:p>
                      <a:r>
                        <a:rPr lang="en-US" sz="1200" b="1" dirty="0">
                          <a:solidFill>
                            <a:schemeClr val="bg2"/>
                          </a:solidFill>
                          <a:latin typeface="29LT Bukra" panose="00000800000000000000" pitchFamily="50" charset="-78"/>
                          <a:cs typeface="29LT Bukra" panose="00000800000000000000" pitchFamily="50" charset="-78"/>
                        </a:rPr>
                        <a:t>Mid-tier</a:t>
                      </a:r>
                      <a:endParaRPr lang="en-US" sz="1200" dirty="0">
                        <a:solidFill>
                          <a:schemeClr val="bg2"/>
                        </a:solidFill>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dirty="0">
                          <a:solidFill>
                            <a:schemeClr val="bg2"/>
                          </a:solidFill>
                          <a:latin typeface="29LT Bukra" panose="00000800000000000000" pitchFamily="50" charset="-78"/>
                          <a:cs typeface="29LT Bukra" panose="00000800000000000000" pitchFamily="50" charset="-78"/>
                        </a:rPr>
                        <a:t>Gateway / Sink Node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Analysis &amp; relay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Partial  node, mining allowed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bg2"/>
                          </a:solidFill>
                          <a:latin typeface="29LT Bukra" panose="00000800000000000000" pitchFamily="50" charset="-78"/>
                          <a:cs typeface="29LT Bukra" panose="00000800000000000000" pitchFamily="50" charset="-78"/>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8253207"/>
                  </a:ext>
                </a:extLst>
              </a:tr>
              <a:tr h="186239">
                <a:tc>
                  <a:txBody>
                    <a:bodyPr/>
                    <a:lstStyle/>
                    <a:p>
                      <a:r>
                        <a:rPr lang="en-US" sz="1200" b="1" dirty="0">
                          <a:latin typeface="29LT Bukra" panose="00000800000000000000" pitchFamily="50" charset="-78"/>
                          <a:cs typeface="29LT Bukra" panose="00000800000000000000" pitchFamily="50" charset="-78"/>
                        </a:rPr>
                        <a:t>High-tier</a:t>
                      </a:r>
                      <a:endParaRPr lang="en-US" sz="1200" dirty="0">
                        <a:latin typeface="29LT Bukra" panose="00000800000000000000" pitchFamily="50" charset="-78"/>
                        <a:cs typeface="29LT Bukra" panose="00000800000000000000" pitchFamily="50"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200" dirty="0">
                          <a:latin typeface="29LT Bukra" panose="00000800000000000000" pitchFamily="50" charset="-78"/>
                          <a:cs typeface="29LT Bukra" panose="00000800000000000000" pitchFamily="50" charset="-78"/>
                        </a:rPr>
                        <a:t>Base Station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latin typeface="29LT Bukra" panose="00000800000000000000" pitchFamily="50" charset="-78"/>
                          <a:cs typeface="29LT Bukra" panose="00000800000000000000" pitchFamily="50" charset="-78"/>
                        </a:rPr>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29LT Bukra" panose="00000800000000000000" pitchFamily="50" charset="-78"/>
                          <a:cs typeface="29LT Bukra" panose="00000800000000000000" pitchFamily="50" charset="-78"/>
                        </a:rPr>
                        <a:t>Ledger management &amp; coordination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29LT Bukra" panose="00000800000000000000" pitchFamily="50" charset="-78"/>
                          <a:cs typeface="29LT Bukra" panose="00000800000000000000" pitchFamily="50" charset="-78"/>
                        </a:rPr>
                        <a:t>Full node, consensus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latin typeface="29LT Bukra" panose="00000800000000000000" pitchFamily="50" charset="-78"/>
                          <a:cs typeface="29LT Bukra" panose="00000800000000000000" pitchFamily="50" charset="-78"/>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4776166"/>
                  </a:ext>
                </a:extLst>
              </a:tr>
            </a:tbl>
          </a:graphicData>
        </a:graphic>
      </p:graphicFrame>
      <p:graphicFrame>
        <p:nvGraphicFramePr>
          <p:cNvPr id="4" name="Table 3">
            <a:extLst>
              <a:ext uri="{FF2B5EF4-FFF2-40B4-BE49-F238E27FC236}">
                <a16:creationId xmlns:a16="http://schemas.microsoft.com/office/drawing/2014/main" id="{26F6EB0C-17BA-6BEE-625D-F9330C36581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938787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A4B2C-DF0F-E6B5-F33A-D8E29621D3E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48C7714-2AFF-A4F5-1A48-FD4AA8BB1C7B}"/>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3EB5D55E-E878-786F-F725-22BBE8DCEAA9}"/>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6C411CF4-3859-40C7-D8DD-6E9558FD6B9F}"/>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E5C0EEE5-AA44-FE8B-63CC-A83C4ABB839A}"/>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AFB3A6FE-242B-2152-7CB1-AD4D054B8BB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6504B932-9119-4D9E-D9E2-66B092D12D7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067146F4-77EB-DC62-C145-1F1E603E315B}"/>
              </a:ext>
            </a:extLst>
          </p:cNvPr>
          <p:cNvSpPr txBox="1"/>
          <p:nvPr/>
        </p:nvSpPr>
        <p:spPr>
          <a:xfrm>
            <a:off x="450801" y="1300934"/>
            <a:ext cx="11848381" cy="2292935"/>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Attack Model </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DDoS Attack Model simulated </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DDoS Attack Model Epidemic-Based Mathematical Model (SMEIR)</a:t>
            </a:r>
          </a:p>
        </p:txBody>
      </p:sp>
      <p:graphicFrame>
        <p:nvGraphicFramePr>
          <p:cNvPr id="2" name="Table 1">
            <a:extLst>
              <a:ext uri="{FF2B5EF4-FFF2-40B4-BE49-F238E27FC236}">
                <a16:creationId xmlns:a16="http://schemas.microsoft.com/office/drawing/2014/main" id="{C140F9E8-4092-945E-2961-75D5B658B4A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784911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0B75E-7A4D-F1D7-1FD6-72DEB885071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FBCF6DEC-DD10-4F88-022C-043BD1308921}"/>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F05B3D76-C1A6-EC27-C51F-C19A80A5DD8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7EAB0623-B900-172D-C81A-3C4958A77D1F}"/>
                </a:ext>
              </a:extLst>
            </p:cNvPr>
            <p:cNvSpPr txBox="1"/>
            <p:nvPr/>
          </p:nvSpPr>
          <p:spPr>
            <a:xfrm>
              <a:off x="146010" y="334818"/>
              <a:ext cx="8033348"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DDoS Attack Model simulated(1/6) </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93DB527A-0E97-4E8E-F12B-B0A85318EB0E}"/>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D4958AD9-BD55-5661-D195-2468757FCBA0}"/>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F8CF76D2-69F0-E41E-CA88-F3C7B7F902E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1" name="Picture 10" descr="A diagram of a network system&#10;&#10;Description automatically generated">
            <a:extLst>
              <a:ext uri="{FF2B5EF4-FFF2-40B4-BE49-F238E27FC236}">
                <a16:creationId xmlns:a16="http://schemas.microsoft.com/office/drawing/2014/main" id="{8EB30D0B-343C-8B41-0394-59B75A5DC3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8335" y="1168016"/>
            <a:ext cx="9712041" cy="5611367"/>
          </a:xfrm>
          <a:prstGeom prst="rect">
            <a:avLst/>
          </a:prstGeom>
          <a:noFill/>
          <a:ln>
            <a:noFill/>
          </a:ln>
        </p:spPr>
      </p:pic>
      <p:graphicFrame>
        <p:nvGraphicFramePr>
          <p:cNvPr id="2" name="Table 1">
            <a:extLst>
              <a:ext uri="{FF2B5EF4-FFF2-40B4-BE49-F238E27FC236}">
                <a16:creationId xmlns:a16="http://schemas.microsoft.com/office/drawing/2014/main" id="{A3D43076-1B17-8C85-C670-A37BC3B145D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016802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3C15F-24E6-6A6F-867E-E061D8EDFEC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B41EF48-DBF1-A644-98D4-90493F6D5951}"/>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E782416F-7377-4AA2-D03E-6C26FACC441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3F55DAF4-17BC-0FD2-2CC4-92EBBFB40497}"/>
                </a:ext>
              </a:extLst>
            </p:cNvPr>
            <p:cNvSpPr txBox="1"/>
            <p:nvPr/>
          </p:nvSpPr>
          <p:spPr>
            <a:xfrm>
              <a:off x="146010" y="334818"/>
              <a:ext cx="8033348"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DDoS Attack Model simulated(2/6)</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F4F55102-4A07-F867-7754-508681F89B71}"/>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1A325A68-2EB2-F7D6-ACB6-EBF95C792C4F}"/>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67920AC6-A289-5D74-C86B-6E4432137C72}"/>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Picture 1">
            <a:extLst>
              <a:ext uri="{FF2B5EF4-FFF2-40B4-BE49-F238E27FC236}">
                <a16:creationId xmlns:a16="http://schemas.microsoft.com/office/drawing/2014/main" id="{AF01BBEF-6627-E2A7-5932-3E1570CBE3C5}"/>
              </a:ext>
            </a:extLst>
          </p:cNvPr>
          <p:cNvPicPr>
            <a:picLocks noChangeAspect="1"/>
          </p:cNvPicPr>
          <p:nvPr/>
        </p:nvPicPr>
        <p:blipFill rotWithShape="1">
          <a:blip r:embed="rId3"/>
          <a:srcRect t="4519"/>
          <a:stretch/>
        </p:blipFill>
        <p:spPr>
          <a:xfrm>
            <a:off x="255723" y="1195775"/>
            <a:ext cx="11472538" cy="4843284"/>
          </a:xfrm>
          <a:prstGeom prst="rect">
            <a:avLst/>
          </a:prstGeom>
        </p:spPr>
      </p:pic>
      <p:sp>
        <p:nvSpPr>
          <p:cNvPr id="5" name="Rectangle 4">
            <a:extLst>
              <a:ext uri="{FF2B5EF4-FFF2-40B4-BE49-F238E27FC236}">
                <a16:creationId xmlns:a16="http://schemas.microsoft.com/office/drawing/2014/main" id="{EDF0D45A-6817-D675-DAA4-5194CFC63642}"/>
              </a:ext>
            </a:extLst>
          </p:cNvPr>
          <p:cNvSpPr/>
          <p:nvPr/>
        </p:nvSpPr>
        <p:spPr>
          <a:xfrm>
            <a:off x="2311121" y="5345723"/>
            <a:ext cx="1286189" cy="8641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F9E16DD-033D-3B40-5269-1D2FB5CF0EBE}"/>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515321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156B-45E8-5930-084D-241A954E9F7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00A8D0EE-8B8C-234A-392A-1BA6AA7FACC2}"/>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A4EFF1E6-67CC-9187-8CFB-C5445C3B2449}"/>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CC9B122F-E246-D336-EFB5-9AACDE5AAE81}"/>
                </a:ext>
              </a:extLst>
            </p:cNvPr>
            <p:cNvSpPr txBox="1"/>
            <p:nvPr/>
          </p:nvSpPr>
          <p:spPr>
            <a:xfrm>
              <a:off x="146010" y="334818"/>
              <a:ext cx="8033348"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DDoS Attack Model simulated(3/6)</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BA18A2ED-0F62-4439-BC05-3CBC5287CBFB}"/>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A5ACE95E-BB75-3132-7CA9-F537D95935A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E166B1AB-FB16-E976-4C44-B4DC6D3CB3A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Picture 1">
            <a:extLst>
              <a:ext uri="{FF2B5EF4-FFF2-40B4-BE49-F238E27FC236}">
                <a16:creationId xmlns:a16="http://schemas.microsoft.com/office/drawing/2014/main" id="{FE0AF664-CB5F-F692-2757-3264F98C2481}"/>
              </a:ext>
            </a:extLst>
          </p:cNvPr>
          <p:cNvPicPr>
            <a:picLocks noChangeAspect="1"/>
          </p:cNvPicPr>
          <p:nvPr/>
        </p:nvPicPr>
        <p:blipFill rotWithShape="1">
          <a:blip r:embed="rId3"/>
          <a:srcRect l="10476" t="6483" r="2557"/>
          <a:stretch/>
        </p:blipFill>
        <p:spPr>
          <a:xfrm>
            <a:off x="1956045" y="1055834"/>
            <a:ext cx="8279910" cy="5530809"/>
          </a:xfrm>
          <a:prstGeom prst="rect">
            <a:avLst/>
          </a:prstGeom>
        </p:spPr>
      </p:pic>
      <p:sp>
        <p:nvSpPr>
          <p:cNvPr id="5" name="Rectangle 4">
            <a:extLst>
              <a:ext uri="{FF2B5EF4-FFF2-40B4-BE49-F238E27FC236}">
                <a16:creationId xmlns:a16="http://schemas.microsoft.com/office/drawing/2014/main" id="{4485BBC7-D6F3-FD13-1B0B-3909D4B0DC84}"/>
              </a:ext>
            </a:extLst>
          </p:cNvPr>
          <p:cNvSpPr/>
          <p:nvPr/>
        </p:nvSpPr>
        <p:spPr>
          <a:xfrm>
            <a:off x="1848897" y="6003890"/>
            <a:ext cx="1045028" cy="6001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3B8A70CF-0317-438B-445B-80E18757C56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512017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CE92F-BC89-DE9E-2FDE-FD9C0FBE4C1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826A5945-6D93-E715-0D8A-E0FCF3611F8D}"/>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D7237F10-DB16-CE8A-3663-4C8A2C652817}"/>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9EB624D8-3104-AF25-5496-64ABD27AC387}"/>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771FB9CB-3D36-2234-BCAC-5629CB2C50F3}"/>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0F8C3DDE-1D01-7F7C-6E8F-FDE145E92F8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Times New Roman" panose="02020603050405020304" pitchFamily="18" charset="0"/>
                </a:rPr>
                <a:t>OLLEGE</a:t>
              </a:r>
            </a:p>
          </p:txBody>
        </p:sp>
        <p:cxnSp>
          <p:nvCxnSpPr>
            <p:cNvPr id="9" name="Straight Connector 8">
              <a:extLst>
                <a:ext uri="{FF2B5EF4-FFF2-40B4-BE49-F238E27FC236}">
                  <a16:creationId xmlns:a16="http://schemas.microsoft.com/office/drawing/2014/main" id="{188269BA-6F43-D349-B1C4-68923FE6EC1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8D7B0B3C-5BB4-EE90-F19B-0E57B5661372}"/>
              </a:ext>
            </a:extLst>
          </p:cNvPr>
          <p:cNvSpPr txBox="1"/>
          <p:nvPr/>
        </p:nvSpPr>
        <p:spPr>
          <a:xfrm>
            <a:off x="424297" y="1398380"/>
            <a:ext cx="10835507" cy="4839786"/>
          </a:xfrm>
          <a:prstGeom prst="rect">
            <a:avLst/>
          </a:prstGeom>
          <a:noFill/>
        </p:spPr>
        <p:txBody>
          <a:bodyPr wrap="square" rtlCol="0">
            <a:spAutoFit/>
          </a:bodyPr>
          <a:lstStyle/>
          <a:p>
            <a:pPr marL="514350" indent="-514350">
              <a:spcAft>
                <a:spcPts val="900"/>
              </a:spcAft>
              <a:buFont typeface="+mj-lt"/>
              <a:buAutoNum type="arabicPeriod"/>
            </a:pPr>
            <a:r>
              <a:rPr lang="en-US" sz="3200" b="1" dirty="0">
                <a:latin typeface="CMU Sans Serif" panose="02000603000000000000" pitchFamily="2" charset="0"/>
              </a:rPr>
              <a:t>Introduction</a:t>
            </a:r>
          </a:p>
          <a:p>
            <a:pPr marL="514350" indent="-514350">
              <a:spcAft>
                <a:spcPts val="900"/>
              </a:spcAft>
              <a:buFont typeface="+mj-lt"/>
              <a:buAutoNum type="arabicPeriod"/>
            </a:pPr>
            <a:r>
              <a:rPr lang="en-US" sz="3200" b="1" dirty="0">
                <a:latin typeface="CMU Sans Serif" panose="02000603000000000000" pitchFamily="2" charset="0"/>
              </a:rPr>
              <a:t>Proposed System Architecture</a:t>
            </a:r>
          </a:p>
          <a:p>
            <a:pPr marL="514350" indent="-514350">
              <a:spcAft>
                <a:spcPts val="900"/>
              </a:spcAft>
              <a:buFont typeface="+mj-lt"/>
              <a:buAutoNum type="arabicPeriod"/>
            </a:pPr>
            <a:r>
              <a:rPr lang="en-US" sz="3200" b="1" dirty="0">
                <a:latin typeface="CMU Sans Serif" panose="02000603000000000000" pitchFamily="2" charset="0"/>
              </a:rPr>
              <a:t>Attack model </a:t>
            </a:r>
          </a:p>
          <a:p>
            <a:pPr marL="514350" indent="-514350">
              <a:spcAft>
                <a:spcPts val="900"/>
              </a:spcAft>
              <a:buFont typeface="+mj-lt"/>
              <a:buAutoNum type="arabicPeriod"/>
            </a:pPr>
            <a:r>
              <a:rPr lang="en-US" sz="3200" b="1" dirty="0">
                <a:latin typeface="CMU Sans Serif" panose="02000603000000000000" pitchFamily="2" charset="0"/>
              </a:rPr>
              <a:t>Machine learning model </a:t>
            </a:r>
          </a:p>
          <a:p>
            <a:pPr marL="514350" indent="-514350">
              <a:spcAft>
                <a:spcPts val="900"/>
              </a:spcAft>
              <a:buFont typeface="+mj-lt"/>
              <a:buAutoNum type="arabicPeriod"/>
            </a:pPr>
            <a:r>
              <a:rPr lang="en-US" sz="3200" b="1" dirty="0">
                <a:latin typeface="CMU Sans Serif" panose="02000603000000000000" pitchFamily="2" charset="0"/>
              </a:rPr>
              <a:t>Blockchain integration </a:t>
            </a:r>
          </a:p>
          <a:p>
            <a:pPr marL="514350" indent="-514350">
              <a:spcAft>
                <a:spcPts val="900"/>
              </a:spcAft>
              <a:buFont typeface="+mj-lt"/>
              <a:buAutoNum type="arabicPeriod"/>
            </a:pPr>
            <a:r>
              <a:rPr lang="en-US" sz="3200" b="1" dirty="0">
                <a:latin typeface="CMU Sans Serif" panose="02000603000000000000" pitchFamily="2" charset="0"/>
              </a:rPr>
              <a:t>Application Examples</a:t>
            </a:r>
          </a:p>
          <a:p>
            <a:pPr marL="514350" indent="-514350">
              <a:spcAft>
                <a:spcPts val="900"/>
              </a:spcAft>
              <a:buFont typeface="+mj-lt"/>
              <a:buAutoNum type="arabicPeriod"/>
            </a:pPr>
            <a:r>
              <a:rPr lang="en-US" sz="3200" b="1" dirty="0">
                <a:latin typeface="CMU Sans Serif" panose="02000603000000000000" pitchFamily="2" charset="0"/>
              </a:rPr>
              <a:t>Contributions</a:t>
            </a:r>
            <a:endParaRPr lang="ar-SA" sz="3200" b="1" dirty="0">
              <a:latin typeface="CMU Sans Serif" panose="02000603000000000000" pitchFamily="2" charset="0"/>
            </a:endParaRPr>
          </a:p>
          <a:p>
            <a:pPr marL="514350" indent="-514350">
              <a:spcAft>
                <a:spcPts val="900"/>
              </a:spcAft>
              <a:buFont typeface="+mj-lt"/>
              <a:buAutoNum type="arabicPeriod"/>
            </a:pPr>
            <a:r>
              <a:rPr lang="en-US" sz="3200" b="1" dirty="0">
                <a:latin typeface="CMU Sans Serif" panose="02000603000000000000" pitchFamily="2" charset="0"/>
              </a:rPr>
              <a:t>Conclusion</a:t>
            </a:r>
          </a:p>
        </p:txBody>
      </p:sp>
      <p:graphicFrame>
        <p:nvGraphicFramePr>
          <p:cNvPr id="11" name="Table 10">
            <a:extLst>
              <a:ext uri="{FF2B5EF4-FFF2-40B4-BE49-F238E27FC236}">
                <a16:creationId xmlns:a16="http://schemas.microsoft.com/office/drawing/2014/main" id="{59144A2F-46E9-2279-7FEF-2649AE6C24C5}"/>
              </a:ext>
            </a:extLst>
          </p:cNvPr>
          <p:cNvGraphicFramePr>
            <a:graphicFrameLocks noGrp="1"/>
          </p:cNvGraphicFramePr>
          <p:nvPr>
            <p:extLst>
              <p:ext uri="{D42A27DB-BD31-4B8C-83A1-F6EECF244321}">
                <p14:modId xmlns:p14="http://schemas.microsoft.com/office/powerpoint/2010/main" val="2203730105"/>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203582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B40DF-F76C-4158-A815-D8289CA7842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A0B7CFA-7527-97F1-CC6D-EF4CC15C901A}"/>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F022ED24-2913-DFB9-FCDE-3D3917863AC9}"/>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D6A9E0E3-8A6C-3ADF-F327-C9BF32064B58}"/>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DDoS Attack Model simulated(4/6)</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12" name="Group 11">
            <a:extLst>
              <a:ext uri="{FF2B5EF4-FFF2-40B4-BE49-F238E27FC236}">
                <a16:creationId xmlns:a16="http://schemas.microsoft.com/office/drawing/2014/main" id="{AEADDB6E-0948-CFC3-941C-23AC93E30E71}"/>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7FB025D7-103F-3EE3-9862-78480C4EDF0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751224E3-4274-C3BA-B0F3-5AC0E612AFE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6" name="TextBox 5">
            <a:extLst>
              <a:ext uri="{FF2B5EF4-FFF2-40B4-BE49-F238E27FC236}">
                <a16:creationId xmlns:a16="http://schemas.microsoft.com/office/drawing/2014/main" id="{853A937C-ABF5-FF4E-7556-0827CAEBBFF2}"/>
              </a:ext>
            </a:extLst>
          </p:cNvPr>
          <p:cNvSpPr txBox="1"/>
          <p:nvPr/>
        </p:nvSpPr>
        <p:spPr>
          <a:xfrm>
            <a:off x="146010" y="1100125"/>
            <a:ext cx="6154614" cy="400110"/>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DDoS attack  model dataset analysis </a:t>
            </a:r>
          </a:p>
        </p:txBody>
      </p:sp>
      <p:graphicFrame>
        <p:nvGraphicFramePr>
          <p:cNvPr id="2" name="Table 1">
            <a:extLst>
              <a:ext uri="{FF2B5EF4-FFF2-40B4-BE49-F238E27FC236}">
                <a16:creationId xmlns:a16="http://schemas.microsoft.com/office/drawing/2014/main" id="{7705F32D-C93A-2814-80F0-B2A30BC2C32A}"/>
              </a:ext>
            </a:extLst>
          </p:cNvPr>
          <p:cNvGraphicFramePr>
            <a:graphicFrameLocks noGrp="1"/>
          </p:cNvGraphicFramePr>
          <p:nvPr/>
        </p:nvGraphicFramePr>
        <p:xfrm>
          <a:off x="633048" y="1500235"/>
          <a:ext cx="10714656" cy="5181600"/>
        </p:xfrm>
        <a:graphic>
          <a:graphicData uri="http://schemas.openxmlformats.org/drawingml/2006/table">
            <a:tbl>
              <a:tblPr firstRow="1" firstCol="1" bandRow="1">
                <a:tableStyleId>{5C22544A-7EE6-4342-B048-85BDC9FD1C3A}</a:tableStyleId>
              </a:tblPr>
              <a:tblGrid>
                <a:gridCol w="3683141">
                  <a:extLst>
                    <a:ext uri="{9D8B030D-6E8A-4147-A177-3AD203B41FA5}">
                      <a16:colId xmlns:a16="http://schemas.microsoft.com/office/drawing/2014/main" val="1699066883"/>
                    </a:ext>
                  </a:extLst>
                </a:gridCol>
                <a:gridCol w="1871542">
                  <a:extLst>
                    <a:ext uri="{9D8B030D-6E8A-4147-A177-3AD203B41FA5}">
                      <a16:colId xmlns:a16="http://schemas.microsoft.com/office/drawing/2014/main" val="3752752256"/>
                    </a:ext>
                  </a:extLst>
                </a:gridCol>
                <a:gridCol w="1719991">
                  <a:extLst>
                    <a:ext uri="{9D8B030D-6E8A-4147-A177-3AD203B41FA5}">
                      <a16:colId xmlns:a16="http://schemas.microsoft.com/office/drawing/2014/main" val="923391390"/>
                    </a:ext>
                  </a:extLst>
                </a:gridCol>
                <a:gridCol w="1719991">
                  <a:extLst>
                    <a:ext uri="{9D8B030D-6E8A-4147-A177-3AD203B41FA5}">
                      <a16:colId xmlns:a16="http://schemas.microsoft.com/office/drawing/2014/main" val="1335963297"/>
                    </a:ext>
                  </a:extLst>
                </a:gridCol>
                <a:gridCol w="1719991">
                  <a:extLst>
                    <a:ext uri="{9D8B030D-6E8A-4147-A177-3AD203B41FA5}">
                      <a16:colId xmlns:a16="http://schemas.microsoft.com/office/drawing/2014/main" val="3599704028"/>
                    </a:ext>
                  </a:extLst>
                </a:gridCol>
              </a:tblGrid>
              <a:tr h="90805">
                <a:tc>
                  <a:txBody>
                    <a:bodyPr/>
                    <a:lstStyle/>
                    <a:p>
                      <a:pPr marL="0" marR="0" algn="ctr" rtl="1">
                        <a:buNone/>
                      </a:pPr>
                      <a:r>
                        <a:rPr lang="en-US" sz="2000" kern="100" dirty="0">
                          <a:effectLst/>
                        </a:rPr>
                        <a:t>Metric Average score</a:t>
                      </a:r>
                      <a:endParaRPr lang="en-US" sz="32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No Attack</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Attack</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Double Attack</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Triple Attack</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82497583"/>
                  </a:ext>
                </a:extLst>
              </a:tr>
              <a:tr h="182880">
                <a:tc>
                  <a:txBody>
                    <a:bodyPr/>
                    <a:lstStyle/>
                    <a:p>
                      <a:pPr marL="0" marR="0" algn="ctr" rtl="1">
                        <a:buNone/>
                      </a:pPr>
                      <a:r>
                        <a:rPr lang="en-US" sz="2000" kern="100">
                          <a:effectLst/>
                        </a:rPr>
                        <a:t>Received</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14.0667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21.4667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8.9333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32.2</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848119587"/>
                  </a:ext>
                </a:extLst>
              </a:tr>
              <a:tr h="182880">
                <a:tc>
                  <a:txBody>
                    <a:bodyPr/>
                    <a:lstStyle/>
                    <a:p>
                      <a:pPr marL="0" marR="0" algn="ctr" rtl="1">
                        <a:buNone/>
                      </a:pPr>
                      <a:r>
                        <a:rPr lang="en-US" sz="2000" kern="100">
                          <a:effectLst/>
                        </a:rPr>
                        <a:t>Lost</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0.933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1.133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52150381"/>
                  </a:ext>
                </a:extLst>
              </a:tr>
              <a:tr h="182880">
                <a:tc>
                  <a:txBody>
                    <a:bodyPr/>
                    <a:lstStyle/>
                    <a:p>
                      <a:pPr marL="0" marR="0" algn="ctr" rtl="1">
                        <a:buNone/>
                      </a:pPr>
                      <a:r>
                        <a:rPr lang="en-US" sz="2000" kern="100" dirty="0">
                          <a:effectLst/>
                        </a:rPr>
                        <a:t>Hops</a:t>
                      </a:r>
                      <a:endParaRPr lang="en-US" sz="32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2.1333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2.0947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2.6235</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3.1421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87836012"/>
                  </a:ext>
                </a:extLst>
              </a:tr>
              <a:tr h="182880">
                <a:tc>
                  <a:txBody>
                    <a:bodyPr/>
                    <a:lstStyle/>
                    <a:p>
                      <a:pPr marL="0" marR="0" algn="ctr" rtl="1">
                        <a:buNone/>
                      </a:pPr>
                      <a:r>
                        <a:rPr lang="en-US" sz="2000" kern="100">
                          <a:effectLst/>
                        </a:rPr>
                        <a:t>Rtmetric</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665.18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1248.6</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1425.54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1872.91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581095637"/>
                  </a:ext>
                </a:extLst>
              </a:tr>
              <a:tr h="182880">
                <a:tc>
                  <a:txBody>
                    <a:bodyPr/>
                    <a:lstStyle/>
                    <a:p>
                      <a:pPr marL="0" marR="0" algn="ctr" rtl="1">
                        <a:buNone/>
                      </a:pPr>
                      <a:r>
                        <a:rPr lang="en-US" sz="2000" kern="100" dirty="0">
                          <a:effectLst/>
                        </a:rPr>
                        <a:t>ETX</a:t>
                      </a:r>
                      <a:endParaRPr lang="en-US" sz="32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28.77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43.97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56.04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65.95</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185637811"/>
                  </a:ext>
                </a:extLst>
              </a:tr>
              <a:tr h="182880">
                <a:tc>
                  <a:txBody>
                    <a:bodyPr/>
                    <a:lstStyle/>
                    <a:p>
                      <a:pPr marL="0" marR="0" algn="ctr" rtl="1">
                        <a:buNone/>
                      </a:pPr>
                      <a:r>
                        <a:rPr lang="en-US" sz="2000" kern="100">
                          <a:effectLst/>
                        </a:rPr>
                        <a:t>Churn</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6.467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2.2</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9.7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8422216"/>
                  </a:ext>
                </a:extLst>
              </a:tr>
              <a:tr h="113665">
                <a:tc>
                  <a:txBody>
                    <a:bodyPr/>
                    <a:lstStyle/>
                    <a:p>
                      <a:pPr marL="0" marR="0" algn="ctr" rtl="1">
                        <a:buNone/>
                      </a:pPr>
                      <a:r>
                        <a:rPr lang="en-US" sz="2000" kern="100">
                          <a:effectLst/>
                        </a:rPr>
                        <a:t>Beacon Interval</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675331.1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12721.07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13066.07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19081.6</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451328424"/>
                  </a:ext>
                </a:extLst>
              </a:tr>
              <a:tr h="41910">
                <a:tc>
                  <a:txBody>
                    <a:bodyPr/>
                    <a:lstStyle/>
                    <a:p>
                      <a:pPr marL="0" marR="0" algn="ctr" rtl="1">
                        <a:buNone/>
                      </a:pPr>
                      <a:r>
                        <a:rPr lang="en-US" sz="2000" kern="100">
                          <a:effectLst/>
                        </a:rPr>
                        <a:t>CPU Power</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0.3437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0.6296</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0.6522</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0.9444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458602063"/>
                  </a:ext>
                </a:extLst>
              </a:tr>
              <a:tr h="41910">
                <a:tc>
                  <a:txBody>
                    <a:bodyPr/>
                    <a:lstStyle/>
                    <a:p>
                      <a:pPr marL="0" marR="0" algn="ctr" rtl="1">
                        <a:buNone/>
                      </a:pPr>
                      <a:r>
                        <a:rPr lang="en-US" sz="2000" kern="100">
                          <a:effectLst/>
                        </a:rPr>
                        <a:t>LPM Power</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0.1531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0.1444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0.1438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0.2167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728113836"/>
                  </a:ext>
                </a:extLst>
              </a:tr>
              <a:tr h="41910">
                <a:tc>
                  <a:txBody>
                    <a:bodyPr/>
                    <a:lstStyle/>
                    <a:p>
                      <a:pPr marL="0" marR="0" algn="ctr" rtl="1">
                        <a:buNone/>
                      </a:pPr>
                      <a:r>
                        <a:rPr lang="en-US" sz="2000" kern="100">
                          <a:effectLst/>
                        </a:rPr>
                        <a:t>Listen Power</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0.4145</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1.0914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1.2401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1.6371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97774607"/>
                  </a:ext>
                </a:extLst>
              </a:tr>
              <a:tr h="41910">
                <a:tc>
                  <a:txBody>
                    <a:bodyPr/>
                    <a:lstStyle/>
                    <a:p>
                      <a:pPr marL="0" marR="0" algn="ctr" rtl="1">
                        <a:buNone/>
                      </a:pPr>
                      <a:r>
                        <a:rPr lang="en-US" sz="2000" kern="100">
                          <a:effectLst/>
                        </a:rPr>
                        <a:t>Transmit Power</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0.0621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1.1184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1.2418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1.6776</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69734496"/>
                  </a:ext>
                </a:extLst>
              </a:tr>
              <a:tr h="96520">
                <a:tc>
                  <a:txBody>
                    <a:bodyPr/>
                    <a:lstStyle/>
                    <a:p>
                      <a:pPr marL="0" marR="0" algn="ctr" rtl="1">
                        <a:buNone/>
                      </a:pPr>
                      <a:r>
                        <a:rPr lang="en-US" sz="2000" kern="100">
                          <a:effectLst/>
                        </a:rPr>
                        <a:t>Power</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0.9734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2.9839</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3.2778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4.4758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744608919"/>
                  </a:ext>
                </a:extLst>
              </a:tr>
              <a:tr h="113665">
                <a:tc>
                  <a:txBody>
                    <a:bodyPr/>
                    <a:lstStyle/>
                    <a:p>
                      <a:pPr marL="0" marR="0" algn="ctr" rtl="1">
                        <a:buNone/>
                      </a:pPr>
                      <a:r>
                        <a:rPr lang="en-US" sz="2000" kern="100">
                          <a:effectLst/>
                        </a:rPr>
                        <a:t>Listen Duty Cycle</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0.6908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1.819</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2.0668</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2.7285</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00622924"/>
                  </a:ext>
                </a:extLst>
              </a:tr>
              <a:tr h="41910">
                <a:tc>
                  <a:txBody>
                    <a:bodyPr/>
                    <a:lstStyle/>
                    <a:p>
                      <a:pPr marL="0" marR="0" algn="ctr" rtl="1">
                        <a:buNone/>
                      </a:pPr>
                      <a:r>
                        <a:rPr lang="en-US" sz="2000" kern="100">
                          <a:effectLst/>
                        </a:rPr>
                        <a:t>Transmit Duty Cycle</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0.1169</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2.1063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2.3386</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3.1594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699382678"/>
                  </a:ext>
                </a:extLst>
              </a:tr>
              <a:tr h="41910">
                <a:tc>
                  <a:txBody>
                    <a:bodyPr/>
                    <a:lstStyle/>
                    <a:p>
                      <a:pPr marL="0" marR="0" algn="ctr" rtl="1">
                        <a:buNone/>
                      </a:pPr>
                      <a:r>
                        <a:rPr lang="en-US" sz="2000" kern="100">
                          <a:effectLst/>
                        </a:rPr>
                        <a:t>Avg Inter-Packet Time</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54951.53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59863.4</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62243.2</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89795.1</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07488249"/>
                  </a:ext>
                </a:extLst>
              </a:tr>
              <a:tr h="159385">
                <a:tc>
                  <a:txBody>
                    <a:bodyPr/>
                    <a:lstStyle/>
                    <a:p>
                      <a:pPr marL="0" marR="0" algn="ctr" rtl="1">
                        <a:buNone/>
                      </a:pPr>
                      <a:r>
                        <a:rPr lang="en-US" sz="2000" kern="100">
                          <a:effectLst/>
                        </a:rPr>
                        <a:t>Min Inter-Packet Time</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rtl="1">
                        <a:buNone/>
                      </a:pPr>
                      <a:r>
                        <a:rPr lang="en-US" sz="2000" kern="100">
                          <a:effectLst/>
                        </a:rPr>
                        <a:t>18933.33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17933.33</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a:effectLst/>
                        </a:rPr>
                        <a:t>25066.67</a:t>
                      </a:r>
                      <a:endParaRPr lang="en-US" sz="3200" kern="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rtl="1">
                        <a:buNone/>
                      </a:pPr>
                      <a:r>
                        <a:rPr lang="en-US" sz="2000" kern="100" dirty="0">
                          <a:effectLst/>
                        </a:rPr>
                        <a:t>26900</a:t>
                      </a:r>
                      <a:endParaRPr lang="en-US" sz="3200" kern="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070963729"/>
                  </a:ext>
                </a:extLst>
              </a:tr>
            </a:tbl>
          </a:graphicData>
        </a:graphic>
      </p:graphicFrame>
      <p:graphicFrame>
        <p:nvGraphicFramePr>
          <p:cNvPr id="4" name="Table 3">
            <a:extLst>
              <a:ext uri="{FF2B5EF4-FFF2-40B4-BE49-F238E27FC236}">
                <a16:creationId xmlns:a16="http://schemas.microsoft.com/office/drawing/2014/main" id="{8B83E332-E56F-30AC-F62F-F08C3C21728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52865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35870-5A3D-B480-9361-CAB346D047CA}"/>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526CF1D0-0A69-048A-B3D9-7239B69D4C13}"/>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5BB75F3E-9DAE-A883-3114-F0F22CBFF590}"/>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3D8386A7-75CB-23B4-6150-33B9B54E3CBE}"/>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DDoS Attack Model simulated(5/6)</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12" name="Group 11">
            <a:extLst>
              <a:ext uri="{FF2B5EF4-FFF2-40B4-BE49-F238E27FC236}">
                <a16:creationId xmlns:a16="http://schemas.microsoft.com/office/drawing/2014/main" id="{7AD85A23-5017-554F-A6FC-9B3DF130BC29}"/>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97A998F3-5C54-4A5E-9CA0-F66D0C61BB6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B37E6B37-9933-67E3-4F9B-CFBC9939F1A2}"/>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35060E48-25EE-C3B2-41A9-915BB7BFFE7E}"/>
              </a:ext>
            </a:extLst>
          </p:cNvPr>
          <p:cNvSpPr txBox="1"/>
          <p:nvPr/>
        </p:nvSpPr>
        <p:spPr>
          <a:xfrm>
            <a:off x="146010" y="1100125"/>
            <a:ext cx="6154614" cy="400110"/>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DDoS attack  model dataset analysis </a:t>
            </a:r>
          </a:p>
        </p:txBody>
      </p:sp>
      <p:pic>
        <p:nvPicPr>
          <p:cNvPr id="4" name="Picture 3" descr="A graph of a number of blue squares&#10;&#10;Description automatically generated with medium confidence">
            <a:extLst>
              <a:ext uri="{FF2B5EF4-FFF2-40B4-BE49-F238E27FC236}">
                <a16:creationId xmlns:a16="http://schemas.microsoft.com/office/drawing/2014/main" id="{1415C84A-1F69-84FF-1BC4-85C23A1F86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2880"/>
          <a:stretch/>
        </p:blipFill>
        <p:spPr bwMode="auto">
          <a:xfrm>
            <a:off x="386956" y="1791586"/>
            <a:ext cx="5216402" cy="2397539"/>
          </a:xfrm>
          <a:prstGeom prst="rect">
            <a:avLst/>
          </a:prstGeom>
          <a:noFill/>
          <a:ln>
            <a:noFill/>
          </a:ln>
          <a:extLst>
            <a:ext uri="{53640926-AAD7-44D8-BBD7-CCE9431645EC}">
              <a14:shadowObscured xmlns:a14="http://schemas.microsoft.com/office/drawing/2010/main"/>
            </a:ext>
          </a:extLst>
        </p:spPr>
      </p:pic>
      <p:pic>
        <p:nvPicPr>
          <p:cNvPr id="8" name="Picture 7" descr="A graph of a person with a number of text&#10;&#10;Description automatically generated with medium confidence">
            <a:extLst>
              <a:ext uri="{FF2B5EF4-FFF2-40B4-BE49-F238E27FC236}">
                <a16:creationId xmlns:a16="http://schemas.microsoft.com/office/drawing/2014/main" id="{B24932AA-51E8-63B2-E357-EF0924D3B2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880"/>
          <a:stretch/>
        </p:blipFill>
        <p:spPr bwMode="auto">
          <a:xfrm>
            <a:off x="5731654" y="1700327"/>
            <a:ext cx="5780257" cy="2656695"/>
          </a:xfrm>
          <a:prstGeom prst="rect">
            <a:avLst/>
          </a:prstGeom>
          <a:noFill/>
          <a:ln>
            <a:noFill/>
          </a:ln>
          <a:extLst>
            <a:ext uri="{53640926-AAD7-44D8-BBD7-CCE9431645EC}">
              <a14:shadowObscured xmlns:a14="http://schemas.microsoft.com/office/drawing/2010/main"/>
            </a:ext>
          </a:extLst>
        </p:spPr>
      </p:pic>
      <p:pic>
        <p:nvPicPr>
          <p:cNvPr id="9" name="Picture 8" descr="A graph of a number of people&#10;&#10;Description automatically generated with medium confidence">
            <a:extLst>
              <a:ext uri="{FF2B5EF4-FFF2-40B4-BE49-F238E27FC236}">
                <a16:creationId xmlns:a16="http://schemas.microsoft.com/office/drawing/2014/main" id="{3B2F0615-7688-8AAF-20D5-BDDA68BA3F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264"/>
          <a:stretch/>
        </p:blipFill>
        <p:spPr bwMode="auto">
          <a:xfrm>
            <a:off x="5763553" y="4114801"/>
            <a:ext cx="5748358" cy="2688708"/>
          </a:xfrm>
          <a:prstGeom prst="rect">
            <a:avLst/>
          </a:prstGeom>
          <a:noFill/>
          <a:ln>
            <a:noFill/>
          </a:ln>
          <a:extLst>
            <a:ext uri="{53640926-AAD7-44D8-BBD7-CCE9431645EC}">
              <a14:shadowObscured xmlns:a14="http://schemas.microsoft.com/office/drawing/2010/main"/>
            </a:ext>
          </a:extLst>
        </p:spPr>
      </p:pic>
      <p:pic>
        <p:nvPicPr>
          <p:cNvPr id="15" name="Picture 14" descr="A graph of a person with a number of bars&#10;&#10;Description automatically generated with medium confidence">
            <a:extLst>
              <a:ext uri="{FF2B5EF4-FFF2-40B4-BE49-F238E27FC236}">
                <a16:creationId xmlns:a16="http://schemas.microsoft.com/office/drawing/2014/main" id="{6E01A4E6-2F79-6ED3-4275-5E09353AC7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151"/>
          <a:stretch/>
        </p:blipFill>
        <p:spPr bwMode="auto">
          <a:xfrm>
            <a:off x="306070" y="4189125"/>
            <a:ext cx="5297288" cy="2455089"/>
          </a:xfrm>
          <a:prstGeom prst="rect">
            <a:avLst/>
          </a:prstGeom>
          <a:noFill/>
          <a:ln>
            <a:noFill/>
          </a:ln>
          <a:extLst>
            <a:ext uri="{53640926-AAD7-44D8-BBD7-CCE9431645EC}">
              <a14:shadowObscured xmlns:a14="http://schemas.microsoft.com/office/drawing/2010/main"/>
            </a:ext>
          </a:extLst>
        </p:spPr>
      </p:pic>
      <p:graphicFrame>
        <p:nvGraphicFramePr>
          <p:cNvPr id="3" name="Table 2">
            <a:extLst>
              <a:ext uri="{FF2B5EF4-FFF2-40B4-BE49-F238E27FC236}">
                <a16:creationId xmlns:a16="http://schemas.microsoft.com/office/drawing/2014/main" id="{43CD41BD-5631-2DB1-F196-FB66D7B9D0E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04138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3A63A-85BC-5EF6-429A-B6EB7D3C43C3}"/>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607F47D3-177A-5656-A119-6AA5088A44A5}"/>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BC14903D-07AA-09B4-0595-5EEC4F0D710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18D18876-1279-8E5D-3B5D-D787632F8876}"/>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DDoS Attack Model simulated(6/6)</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12" name="Group 11">
            <a:extLst>
              <a:ext uri="{FF2B5EF4-FFF2-40B4-BE49-F238E27FC236}">
                <a16:creationId xmlns:a16="http://schemas.microsoft.com/office/drawing/2014/main" id="{C2050142-2929-3BEA-AC1A-1A0474B0F203}"/>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EC2ADE0A-E737-63E6-235E-05727F14E26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C192293E-4A93-1831-8811-F1A1084BA96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6" name="Picture 5" descr="A graph of different colored squares&#10;&#10;Description automatically generated">
            <a:extLst>
              <a:ext uri="{FF2B5EF4-FFF2-40B4-BE49-F238E27FC236}">
                <a16:creationId xmlns:a16="http://schemas.microsoft.com/office/drawing/2014/main" id="{02836ACA-78E5-EBBD-771F-14F4FC110A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787"/>
          <a:stretch/>
        </p:blipFill>
        <p:spPr bwMode="auto">
          <a:xfrm>
            <a:off x="5851452" y="1569214"/>
            <a:ext cx="5486853" cy="2527118"/>
          </a:xfrm>
          <a:prstGeom prst="rect">
            <a:avLst/>
          </a:prstGeom>
          <a:noFill/>
          <a:ln>
            <a:noFill/>
          </a:ln>
          <a:extLst>
            <a:ext uri="{53640926-AAD7-44D8-BBD7-CCE9431645EC}">
              <a14:shadowObscured xmlns:a14="http://schemas.microsoft.com/office/drawing/2010/main"/>
            </a:ext>
          </a:extLst>
        </p:spPr>
      </p:pic>
      <p:pic>
        <p:nvPicPr>
          <p:cNvPr id="10" name="Picture 9" descr="A graph of different colored squares&#10;&#10;Description automatically generated">
            <a:extLst>
              <a:ext uri="{FF2B5EF4-FFF2-40B4-BE49-F238E27FC236}">
                <a16:creationId xmlns:a16="http://schemas.microsoft.com/office/drawing/2014/main" id="{270B5D02-27EF-42D0-3194-C36C0DCA29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101" b="7175"/>
          <a:stretch/>
        </p:blipFill>
        <p:spPr bwMode="auto">
          <a:xfrm>
            <a:off x="5536556" y="4096332"/>
            <a:ext cx="6129327" cy="2757477"/>
          </a:xfrm>
          <a:prstGeom prst="rect">
            <a:avLst/>
          </a:prstGeom>
          <a:noFill/>
          <a:ln>
            <a:noFill/>
          </a:ln>
          <a:extLst>
            <a:ext uri="{53640926-AAD7-44D8-BBD7-CCE9431645EC}">
              <a14:shadowObscured xmlns:a14="http://schemas.microsoft.com/office/drawing/2010/main"/>
            </a:ext>
          </a:extLst>
        </p:spPr>
      </p:pic>
      <p:pic>
        <p:nvPicPr>
          <p:cNvPr id="11" name="Picture 10" descr="A graph of a power by node status&#10;&#10;Description automatically generated">
            <a:extLst>
              <a:ext uri="{FF2B5EF4-FFF2-40B4-BE49-F238E27FC236}">
                <a16:creationId xmlns:a16="http://schemas.microsoft.com/office/drawing/2014/main" id="{1679B3A8-5073-86E4-C6C0-CFFA12409D9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959" b="7887"/>
          <a:stretch/>
        </p:blipFill>
        <p:spPr bwMode="auto">
          <a:xfrm>
            <a:off x="275994" y="1681334"/>
            <a:ext cx="5486853" cy="2450588"/>
          </a:xfrm>
          <a:prstGeom prst="rect">
            <a:avLst/>
          </a:prstGeom>
          <a:noFill/>
          <a:ln>
            <a:noFill/>
          </a:ln>
          <a:extLst>
            <a:ext uri="{53640926-AAD7-44D8-BBD7-CCE9431645EC}">
              <a14:shadowObscured xmlns:a14="http://schemas.microsoft.com/office/drawing/2010/main"/>
            </a:ext>
          </a:extLst>
        </p:spPr>
      </p:pic>
      <p:pic>
        <p:nvPicPr>
          <p:cNvPr id="16" name="Picture 15" descr="A graph of a graph&#10;&#10;Description automatically generated with medium confidence">
            <a:extLst>
              <a:ext uri="{FF2B5EF4-FFF2-40B4-BE49-F238E27FC236}">
                <a16:creationId xmlns:a16="http://schemas.microsoft.com/office/drawing/2014/main" id="{B0E13249-1DA2-E720-9C8D-4619770A90B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2150"/>
          <a:stretch/>
        </p:blipFill>
        <p:spPr bwMode="auto">
          <a:xfrm>
            <a:off x="146010" y="4238078"/>
            <a:ext cx="5398507" cy="2502001"/>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C423C57-74BC-1D8D-1796-94D17E193D0D}"/>
              </a:ext>
            </a:extLst>
          </p:cNvPr>
          <p:cNvSpPr txBox="1"/>
          <p:nvPr/>
        </p:nvSpPr>
        <p:spPr>
          <a:xfrm>
            <a:off x="146010" y="1100125"/>
            <a:ext cx="6154614" cy="400110"/>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DDoS attack  model dataset analysis </a:t>
            </a:r>
          </a:p>
        </p:txBody>
      </p:sp>
      <p:graphicFrame>
        <p:nvGraphicFramePr>
          <p:cNvPr id="3" name="Table 2">
            <a:extLst>
              <a:ext uri="{FF2B5EF4-FFF2-40B4-BE49-F238E27FC236}">
                <a16:creationId xmlns:a16="http://schemas.microsoft.com/office/drawing/2014/main" id="{24D5F99C-C903-E737-2264-2ACE4298102F}"/>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656924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8B908-4EE9-C526-FF14-507A39D9279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C40BB45-412E-0A17-EEEC-F0290311488D}"/>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F6B1E7C6-21EE-808A-B36D-406339A6BF0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F8551BE3-A57A-5539-6081-885DEF30EE3D}"/>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DB00D783-554F-BDAC-02F3-510ADE642C49}"/>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18977414-B0EA-6478-0706-706B4BAA7CC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FDB90305-C272-BDE8-3C41-B1978757BFD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11FEF419-1F6F-9A35-DFAE-DC9240F23AA3}"/>
              </a:ext>
            </a:extLst>
          </p:cNvPr>
          <p:cNvSpPr txBox="1"/>
          <p:nvPr/>
        </p:nvSpPr>
        <p:spPr>
          <a:xfrm>
            <a:off x="450801" y="1300934"/>
            <a:ext cx="10835507" cy="2292935"/>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Attack Model </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DDoS Attack Model simulated </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DDoS Attack Model Epidemic-Based Mathematical Model (SMEIR)</a:t>
            </a:r>
          </a:p>
        </p:txBody>
      </p:sp>
      <p:graphicFrame>
        <p:nvGraphicFramePr>
          <p:cNvPr id="5" name="Table 4">
            <a:extLst>
              <a:ext uri="{FF2B5EF4-FFF2-40B4-BE49-F238E27FC236}">
                <a16:creationId xmlns:a16="http://schemas.microsoft.com/office/drawing/2014/main" id="{396AA8A2-6C63-17C7-EACD-B82CD7A5D868}"/>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005365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6AC50-6375-3CAF-B7F7-FB53B3013649}"/>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EA9B960-C511-48D6-0606-9CBA01969676}"/>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BC49E19F-4E43-A2ED-96DF-E1485ABEF47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EFF38E1D-7F62-6A3C-5731-001A5DBDC97F}"/>
                </a:ext>
              </a:extLst>
            </p:cNvPr>
            <p:cNvSpPr txBox="1"/>
            <p:nvPr/>
          </p:nvSpPr>
          <p:spPr>
            <a:xfrm>
              <a:off x="146010" y="334818"/>
              <a:ext cx="8575959"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(SMEIR)(1/13)</a:t>
              </a:r>
            </a:p>
          </p:txBody>
        </p:sp>
      </p:grpSp>
      <p:grpSp>
        <p:nvGrpSpPr>
          <p:cNvPr id="6" name="Group 5">
            <a:extLst>
              <a:ext uri="{FF2B5EF4-FFF2-40B4-BE49-F238E27FC236}">
                <a16:creationId xmlns:a16="http://schemas.microsoft.com/office/drawing/2014/main" id="{FF158433-772C-44FE-8E48-A46340E98161}"/>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84FD1366-FA23-08A2-3EC7-12CA560A994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B4758D3C-3A1A-5748-6817-08AA2BF80B5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2" name="Picture 11" descr="A diagram of a number of dots&#10;&#10;Description automatically generated">
            <a:extLst>
              <a:ext uri="{FF2B5EF4-FFF2-40B4-BE49-F238E27FC236}">
                <a16:creationId xmlns:a16="http://schemas.microsoft.com/office/drawing/2014/main" id="{53860CDC-B130-C0D3-777B-DB616B065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9170"/>
            <a:ext cx="6026027" cy="4808646"/>
          </a:xfrm>
          <a:prstGeom prst="rect">
            <a:avLst/>
          </a:prstGeom>
        </p:spPr>
      </p:pic>
      <p:pic>
        <p:nvPicPr>
          <p:cNvPr id="5" name="Picture 4" descr="A diagram of a network&#10;&#10;Description automatically generated with medium confidence">
            <a:extLst>
              <a:ext uri="{FF2B5EF4-FFF2-40B4-BE49-F238E27FC236}">
                <a16:creationId xmlns:a16="http://schemas.microsoft.com/office/drawing/2014/main" id="{193A7AA6-CF36-B95A-D4CB-EA2676AB9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193" y="1027259"/>
            <a:ext cx="5457625" cy="5592469"/>
          </a:xfrm>
          <a:prstGeom prst="rect">
            <a:avLst/>
          </a:prstGeom>
        </p:spPr>
      </p:pic>
      <p:graphicFrame>
        <p:nvGraphicFramePr>
          <p:cNvPr id="4" name="Table 3">
            <a:extLst>
              <a:ext uri="{FF2B5EF4-FFF2-40B4-BE49-F238E27FC236}">
                <a16:creationId xmlns:a16="http://schemas.microsoft.com/office/drawing/2014/main" id="{FA1E609D-8BBD-DCB1-1E8E-4F8ADC787F1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798647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AC8B-8C78-EE1A-CCAC-E035224F7C07}"/>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3915E4D1-3D21-D512-3711-4A2B99722D32}"/>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30709960-D87D-2CA8-46EE-4EFB6CC61B9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C5A7CD2E-68DF-4ECA-A704-23C0EFB2D302}"/>
                </a:ext>
              </a:extLst>
            </p:cNvPr>
            <p:cNvSpPr txBox="1"/>
            <p:nvPr/>
          </p:nvSpPr>
          <p:spPr>
            <a:xfrm>
              <a:off x="146010" y="334818"/>
              <a:ext cx="8575959"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(SMEIR)(2/13)</a:t>
              </a:r>
            </a:p>
          </p:txBody>
        </p:sp>
      </p:grpSp>
      <p:grpSp>
        <p:nvGrpSpPr>
          <p:cNvPr id="6" name="Group 5">
            <a:extLst>
              <a:ext uri="{FF2B5EF4-FFF2-40B4-BE49-F238E27FC236}">
                <a16:creationId xmlns:a16="http://schemas.microsoft.com/office/drawing/2014/main" id="{4AE6EBC1-A7FA-35DF-98C3-D083BAAE75A5}"/>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68BD29DE-327C-BD76-448D-6A31FDAB6430}"/>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CDF000A6-9C2A-F4B9-4FB6-2F1E939D739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0" name="Picture 19" descr="A diagram of a complex system&#10;&#10;Description automatically generated with medium confidence">
            <a:extLst>
              <a:ext uri="{FF2B5EF4-FFF2-40B4-BE49-F238E27FC236}">
                <a16:creationId xmlns:a16="http://schemas.microsoft.com/office/drawing/2014/main" id="{AD67C16D-E832-DC22-2C18-B8A49E6C2FBD}"/>
              </a:ext>
            </a:extLst>
          </p:cNvPr>
          <p:cNvPicPr>
            <a:picLocks noChangeAspect="1"/>
          </p:cNvPicPr>
          <p:nvPr/>
        </p:nvPicPr>
        <p:blipFill>
          <a:blip r:embed="rId3">
            <a:extLst>
              <a:ext uri="{28A0092B-C50C-407E-A947-70E740481C1C}">
                <a14:useLocalDpi xmlns:a14="http://schemas.microsoft.com/office/drawing/2010/main" val="0"/>
              </a:ext>
            </a:extLst>
          </a:blip>
          <a:srcRect r="3841" b="5930"/>
          <a:stretch/>
        </p:blipFill>
        <p:spPr>
          <a:xfrm>
            <a:off x="2199906" y="1140896"/>
            <a:ext cx="7792187" cy="5717104"/>
          </a:xfrm>
          <a:prstGeom prst="rect">
            <a:avLst/>
          </a:prstGeom>
        </p:spPr>
      </p:pic>
      <p:sp>
        <p:nvSpPr>
          <p:cNvPr id="5" name="TextBox 4">
            <a:extLst>
              <a:ext uri="{FF2B5EF4-FFF2-40B4-BE49-F238E27FC236}">
                <a16:creationId xmlns:a16="http://schemas.microsoft.com/office/drawing/2014/main" id="{EE9B54F2-7C54-38A4-E39E-4A8251F8A78C}"/>
              </a:ext>
            </a:extLst>
          </p:cNvPr>
          <p:cNvSpPr txBox="1"/>
          <p:nvPr/>
        </p:nvSpPr>
        <p:spPr>
          <a:xfrm>
            <a:off x="146010" y="1011109"/>
            <a:ext cx="115100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b="1" dirty="0">
                <a:latin typeface="29LT Bukra" panose="00000800000000000000" pitchFamily="50" charset="-78"/>
                <a:cs typeface="29LT Bukra" panose="00000800000000000000" pitchFamily="50" charset="-78"/>
              </a:rPr>
              <a:t>T</a:t>
            </a: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he model state transition diagram.</a:t>
            </a:r>
          </a:p>
        </p:txBody>
      </p:sp>
      <p:graphicFrame>
        <p:nvGraphicFramePr>
          <p:cNvPr id="4" name="Table 3">
            <a:extLst>
              <a:ext uri="{FF2B5EF4-FFF2-40B4-BE49-F238E27FC236}">
                <a16:creationId xmlns:a16="http://schemas.microsoft.com/office/drawing/2014/main" id="{25F805F0-58E8-ED54-9454-BE50A5D2AAE0}"/>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5070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68C0D-B9BD-A70C-26AF-68CB8AFEA212}"/>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C823526-C9CE-F4FB-BF40-703D1B048951}"/>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DA30C019-7B19-955B-931F-3EA45AAF059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7F981ADA-9FDC-F653-AE84-C0465AE11887}"/>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Epidemic-Based Mathematical Model (SMEIR)(3/13)</a:t>
              </a:r>
            </a:p>
          </p:txBody>
        </p:sp>
      </p:grpSp>
      <p:grpSp>
        <p:nvGrpSpPr>
          <p:cNvPr id="12" name="Group 11">
            <a:extLst>
              <a:ext uri="{FF2B5EF4-FFF2-40B4-BE49-F238E27FC236}">
                <a16:creationId xmlns:a16="http://schemas.microsoft.com/office/drawing/2014/main" id="{8E249EDD-6B43-5E81-BBC0-27B44BD73A96}"/>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FB6CFF4A-A0DD-A921-73CC-7AC9A44C36D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4B60C1B4-F603-439B-C02B-560AA0B7F08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0" name="Picture 19" descr="A diagram of a complex system&#10;&#10;Description automatically generated with medium confidence">
            <a:extLst>
              <a:ext uri="{FF2B5EF4-FFF2-40B4-BE49-F238E27FC236}">
                <a16:creationId xmlns:a16="http://schemas.microsoft.com/office/drawing/2014/main" id="{13A9C0F4-F6A6-FDC7-AD94-F0F906853FFD}"/>
              </a:ext>
            </a:extLst>
          </p:cNvPr>
          <p:cNvPicPr>
            <a:picLocks noChangeAspect="1"/>
          </p:cNvPicPr>
          <p:nvPr/>
        </p:nvPicPr>
        <p:blipFill>
          <a:blip r:embed="rId3">
            <a:alphaModFix/>
            <a:extLst>
              <a:ext uri="{28A0092B-C50C-407E-A947-70E740481C1C}">
                <a14:useLocalDpi xmlns:a14="http://schemas.microsoft.com/office/drawing/2010/main" val="0"/>
              </a:ext>
            </a:extLst>
          </a:blip>
          <a:srcRect r="3841" b="5930"/>
          <a:stretch/>
        </p:blipFill>
        <p:spPr>
          <a:xfrm>
            <a:off x="6876549" y="1896018"/>
            <a:ext cx="5314752" cy="3899418"/>
          </a:xfrm>
          <a:prstGeom prst="rect">
            <a:avLst/>
          </a:prstGeom>
        </p:spPr>
      </p:pic>
      <p:sp>
        <p:nvSpPr>
          <p:cNvPr id="23" name="Rectangle 1">
            <a:extLst>
              <a:ext uri="{FF2B5EF4-FFF2-40B4-BE49-F238E27FC236}">
                <a16:creationId xmlns:a16="http://schemas.microsoft.com/office/drawing/2014/main" id="{D79C22E6-7D23-0D6F-ACCC-1565C32773BC}"/>
              </a:ext>
            </a:extLst>
          </p:cNvPr>
          <p:cNvSpPr>
            <a:spLocks noChangeArrowheads="1"/>
          </p:cNvSpPr>
          <p:nvPr/>
        </p:nvSpPr>
        <p:spPr bwMode="auto">
          <a:xfrm>
            <a:off x="347664" y="1306355"/>
            <a:ext cx="103136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Susceptible (S)</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Nodes at risk of a DDoS attack but have not been affected yet.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endParaRPr>
          </a:p>
        </p:txBody>
      </p:sp>
      <p:pic>
        <p:nvPicPr>
          <p:cNvPr id="7" name="Picture 6">
            <a:extLst>
              <a:ext uri="{FF2B5EF4-FFF2-40B4-BE49-F238E27FC236}">
                <a16:creationId xmlns:a16="http://schemas.microsoft.com/office/drawing/2014/main" id="{56A94C11-CF79-EE44-CBC4-5D39977AB4BF}"/>
              </a:ext>
            </a:extLst>
          </p:cNvPr>
          <p:cNvPicPr>
            <a:picLocks noChangeAspect="1"/>
          </p:cNvPicPr>
          <p:nvPr/>
        </p:nvPicPr>
        <p:blipFill>
          <a:blip r:embed="rId4">
            <a:alphaModFix amt="75000"/>
          </a:blip>
          <a:stretch>
            <a:fillRect/>
          </a:stretch>
        </p:blipFill>
        <p:spPr>
          <a:xfrm>
            <a:off x="7993626" y="1952686"/>
            <a:ext cx="4195709" cy="4062034"/>
          </a:xfrm>
          <a:prstGeom prst="rect">
            <a:avLst/>
          </a:prstGeom>
        </p:spPr>
      </p:pic>
      <p:graphicFrame>
        <p:nvGraphicFramePr>
          <p:cNvPr id="2" name="Table 1">
            <a:extLst>
              <a:ext uri="{FF2B5EF4-FFF2-40B4-BE49-F238E27FC236}">
                <a16:creationId xmlns:a16="http://schemas.microsoft.com/office/drawing/2014/main" id="{B2FA60C6-0165-361F-D0A6-5AD650990D0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43518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9D11-4A3E-ED7B-25E8-FE5EE26E4400}"/>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8DA8435D-6203-F931-C411-6A607B417CF5}"/>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6702532F-EFC9-5558-DD15-F86B8AFAFC3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9B386B82-8B27-82C0-0FFD-5C973301C2FE}"/>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Epidemic-Based Mathematical Model (SMEIR)(4/13)</a:t>
              </a:r>
            </a:p>
          </p:txBody>
        </p:sp>
      </p:grpSp>
      <p:grpSp>
        <p:nvGrpSpPr>
          <p:cNvPr id="12" name="Group 11">
            <a:extLst>
              <a:ext uri="{FF2B5EF4-FFF2-40B4-BE49-F238E27FC236}">
                <a16:creationId xmlns:a16="http://schemas.microsoft.com/office/drawing/2014/main" id="{917FF593-6EB6-A693-EBAD-A5CCAFAC0B3F}"/>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935C722C-1F18-9F14-D6C2-B43E4B95B5FF}"/>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6C6873D3-D663-E0FD-42EE-77F01E7558B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0" name="Picture 19" descr="A diagram of a complex system&#10;&#10;Description automatically generated with medium confidence">
            <a:extLst>
              <a:ext uri="{FF2B5EF4-FFF2-40B4-BE49-F238E27FC236}">
                <a16:creationId xmlns:a16="http://schemas.microsoft.com/office/drawing/2014/main" id="{92381DB7-E4CD-BEC4-E6D3-5A95D49068AA}"/>
              </a:ext>
            </a:extLst>
          </p:cNvPr>
          <p:cNvPicPr>
            <a:picLocks noChangeAspect="1"/>
          </p:cNvPicPr>
          <p:nvPr/>
        </p:nvPicPr>
        <p:blipFill>
          <a:blip r:embed="rId3">
            <a:extLst>
              <a:ext uri="{28A0092B-C50C-407E-A947-70E740481C1C}">
                <a14:useLocalDpi xmlns:a14="http://schemas.microsoft.com/office/drawing/2010/main" val="0"/>
              </a:ext>
            </a:extLst>
          </a:blip>
          <a:srcRect r="3841" b="5930"/>
          <a:stretch/>
        </p:blipFill>
        <p:spPr>
          <a:xfrm>
            <a:off x="6876549" y="1896018"/>
            <a:ext cx="5314752" cy="3899418"/>
          </a:xfrm>
          <a:prstGeom prst="rect">
            <a:avLst/>
          </a:prstGeom>
        </p:spPr>
      </p:pic>
      <p:sp>
        <p:nvSpPr>
          <p:cNvPr id="23" name="Rectangle 1">
            <a:extLst>
              <a:ext uri="{FF2B5EF4-FFF2-40B4-BE49-F238E27FC236}">
                <a16:creationId xmlns:a16="http://schemas.microsoft.com/office/drawing/2014/main" id="{D8F601D4-CC5B-ED17-E7D9-8FA64851E440}"/>
              </a:ext>
            </a:extLst>
          </p:cNvPr>
          <p:cNvSpPr>
            <a:spLocks noChangeArrowheads="1"/>
          </p:cNvSpPr>
          <p:nvPr/>
        </p:nvSpPr>
        <p:spPr bwMode="auto">
          <a:xfrm>
            <a:off x="299260" y="1280175"/>
            <a:ext cx="1126639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2. Exposed (E)</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Nodes impacted by the initial stages of a DDoS attack, potentially contributing to its spread. Includes types E1, E2, and En for simultaneous attack types.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endParaRPr>
          </a:p>
        </p:txBody>
      </p:sp>
      <p:pic>
        <p:nvPicPr>
          <p:cNvPr id="7" name="Picture 6">
            <a:extLst>
              <a:ext uri="{FF2B5EF4-FFF2-40B4-BE49-F238E27FC236}">
                <a16:creationId xmlns:a16="http://schemas.microsoft.com/office/drawing/2014/main" id="{2E901BE4-591B-A50C-132B-CEF9347F5F49}"/>
              </a:ext>
            </a:extLst>
          </p:cNvPr>
          <p:cNvPicPr>
            <a:picLocks noChangeAspect="1"/>
          </p:cNvPicPr>
          <p:nvPr/>
        </p:nvPicPr>
        <p:blipFill>
          <a:blip r:embed="rId4">
            <a:alphaModFix amt="75000"/>
          </a:blip>
          <a:stretch>
            <a:fillRect/>
          </a:stretch>
        </p:blipFill>
        <p:spPr>
          <a:xfrm>
            <a:off x="9357360" y="1952686"/>
            <a:ext cx="2831975" cy="4062034"/>
          </a:xfrm>
          <a:prstGeom prst="rect">
            <a:avLst/>
          </a:prstGeom>
        </p:spPr>
      </p:pic>
      <p:pic>
        <p:nvPicPr>
          <p:cNvPr id="11" name="Picture 10">
            <a:extLst>
              <a:ext uri="{FF2B5EF4-FFF2-40B4-BE49-F238E27FC236}">
                <a16:creationId xmlns:a16="http://schemas.microsoft.com/office/drawing/2014/main" id="{9A37E706-0AAE-1368-A8E7-1C34A598CD34}"/>
              </a:ext>
            </a:extLst>
          </p:cNvPr>
          <p:cNvPicPr>
            <a:picLocks noChangeAspect="1"/>
          </p:cNvPicPr>
          <p:nvPr/>
        </p:nvPicPr>
        <p:blipFill>
          <a:blip r:embed="rId4">
            <a:alphaModFix amt="75000"/>
          </a:blip>
          <a:stretch>
            <a:fillRect/>
          </a:stretch>
        </p:blipFill>
        <p:spPr>
          <a:xfrm>
            <a:off x="6856229" y="2064446"/>
            <a:ext cx="1924552" cy="4062034"/>
          </a:xfrm>
          <a:prstGeom prst="rect">
            <a:avLst/>
          </a:prstGeom>
        </p:spPr>
      </p:pic>
      <p:graphicFrame>
        <p:nvGraphicFramePr>
          <p:cNvPr id="2" name="Table 1">
            <a:extLst>
              <a:ext uri="{FF2B5EF4-FFF2-40B4-BE49-F238E27FC236}">
                <a16:creationId xmlns:a16="http://schemas.microsoft.com/office/drawing/2014/main" id="{83CC323E-A66E-7D64-47F1-FD9B70CBB79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832823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8C445-0107-51E0-0B1A-49450A928D54}"/>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931C3BE6-BEDD-94F6-ECF3-F0CF642E6A0A}"/>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C1330C52-7BF6-7352-2EFC-7AFBA167B130}"/>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FA0C10AB-96D2-BE8B-851B-BF6648DEED69}"/>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Epidemic-Based Mathematical Model (SMEIR)(5/13)</a:t>
              </a:r>
            </a:p>
          </p:txBody>
        </p:sp>
      </p:grpSp>
      <p:grpSp>
        <p:nvGrpSpPr>
          <p:cNvPr id="12" name="Group 11">
            <a:extLst>
              <a:ext uri="{FF2B5EF4-FFF2-40B4-BE49-F238E27FC236}">
                <a16:creationId xmlns:a16="http://schemas.microsoft.com/office/drawing/2014/main" id="{A31DBC18-4B47-D4FA-B227-37C96FD15784}"/>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AF6D06D-373D-59C2-F7EE-6F47FC7C351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1D852C84-437A-81C7-1A8F-837ACB018E6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0" name="Picture 19" descr="A diagram of a complex system&#10;&#10;Description automatically generated with medium confidence">
            <a:extLst>
              <a:ext uri="{FF2B5EF4-FFF2-40B4-BE49-F238E27FC236}">
                <a16:creationId xmlns:a16="http://schemas.microsoft.com/office/drawing/2014/main" id="{D68A8650-67A8-2565-367E-48C360147F26}"/>
              </a:ext>
            </a:extLst>
          </p:cNvPr>
          <p:cNvPicPr>
            <a:picLocks noChangeAspect="1"/>
          </p:cNvPicPr>
          <p:nvPr/>
        </p:nvPicPr>
        <p:blipFill>
          <a:blip r:embed="rId3">
            <a:extLst>
              <a:ext uri="{28A0092B-C50C-407E-A947-70E740481C1C}">
                <a14:useLocalDpi xmlns:a14="http://schemas.microsoft.com/office/drawing/2010/main" val="0"/>
              </a:ext>
            </a:extLst>
          </a:blip>
          <a:srcRect r="3841" b="5930"/>
          <a:stretch/>
        </p:blipFill>
        <p:spPr>
          <a:xfrm>
            <a:off x="6876549" y="1896018"/>
            <a:ext cx="5314752" cy="3899418"/>
          </a:xfrm>
          <a:prstGeom prst="rect">
            <a:avLst/>
          </a:prstGeom>
        </p:spPr>
      </p:pic>
      <p:sp>
        <p:nvSpPr>
          <p:cNvPr id="23" name="Rectangle 1">
            <a:extLst>
              <a:ext uri="{FF2B5EF4-FFF2-40B4-BE49-F238E27FC236}">
                <a16:creationId xmlns:a16="http://schemas.microsoft.com/office/drawing/2014/main" id="{5D28EB9B-E77F-0E0F-A967-613F988D5570}"/>
              </a:ext>
            </a:extLst>
          </p:cNvPr>
          <p:cNvSpPr>
            <a:spLocks noChangeArrowheads="1"/>
          </p:cNvSpPr>
          <p:nvPr/>
        </p:nvSpPr>
        <p:spPr bwMode="auto">
          <a:xfrm>
            <a:off x="391885" y="1424818"/>
            <a:ext cx="112943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3. Infectious (I)</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Nodes actively participating in the DDoS attack, spreading the disruption. </a:t>
            </a:r>
          </a:p>
        </p:txBody>
      </p:sp>
      <p:pic>
        <p:nvPicPr>
          <p:cNvPr id="7" name="Picture 6">
            <a:extLst>
              <a:ext uri="{FF2B5EF4-FFF2-40B4-BE49-F238E27FC236}">
                <a16:creationId xmlns:a16="http://schemas.microsoft.com/office/drawing/2014/main" id="{2E05D54D-757C-7349-9F92-7A1DBBCDBF88}"/>
              </a:ext>
            </a:extLst>
          </p:cNvPr>
          <p:cNvPicPr>
            <a:picLocks noChangeAspect="1"/>
          </p:cNvPicPr>
          <p:nvPr/>
        </p:nvPicPr>
        <p:blipFill>
          <a:blip r:embed="rId4">
            <a:alphaModFix amt="75000"/>
          </a:blip>
          <a:stretch>
            <a:fillRect/>
          </a:stretch>
        </p:blipFill>
        <p:spPr>
          <a:xfrm>
            <a:off x="6876549" y="2078686"/>
            <a:ext cx="3097906" cy="4062034"/>
          </a:xfrm>
          <a:prstGeom prst="rect">
            <a:avLst/>
          </a:prstGeom>
        </p:spPr>
      </p:pic>
      <p:pic>
        <p:nvPicPr>
          <p:cNvPr id="4" name="Picture 3">
            <a:extLst>
              <a:ext uri="{FF2B5EF4-FFF2-40B4-BE49-F238E27FC236}">
                <a16:creationId xmlns:a16="http://schemas.microsoft.com/office/drawing/2014/main" id="{2C0EAA3D-865B-95ED-E2E9-4D72CD3CBE43}"/>
              </a:ext>
            </a:extLst>
          </p:cNvPr>
          <p:cNvPicPr>
            <a:picLocks noChangeAspect="1"/>
          </p:cNvPicPr>
          <p:nvPr/>
        </p:nvPicPr>
        <p:blipFill>
          <a:blip r:embed="rId4">
            <a:alphaModFix amt="75000"/>
          </a:blip>
          <a:stretch>
            <a:fillRect/>
          </a:stretch>
        </p:blipFill>
        <p:spPr>
          <a:xfrm>
            <a:off x="10905189" y="2034223"/>
            <a:ext cx="1239325" cy="4062034"/>
          </a:xfrm>
          <a:prstGeom prst="rect">
            <a:avLst/>
          </a:prstGeom>
        </p:spPr>
      </p:pic>
      <p:graphicFrame>
        <p:nvGraphicFramePr>
          <p:cNvPr id="5" name="Table 4">
            <a:extLst>
              <a:ext uri="{FF2B5EF4-FFF2-40B4-BE49-F238E27FC236}">
                <a16:creationId xmlns:a16="http://schemas.microsoft.com/office/drawing/2014/main" id="{8F146D1A-F82E-AF21-29B1-DA945AE75B2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533240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1945D-6DCB-318E-A957-748F3659A3CA}"/>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396DA50-E5AC-2CC1-618A-743EAE714F9E}"/>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6907BD46-21FE-5626-1D7B-381555651A2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9953F29F-6453-CEAD-EFDD-73045F3BB1D3}"/>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Epidemic-Based Mathematical Model (SMEIR)(6/13)</a:t>
              </a:r>
            </a:p>
          </p:txBody>
        </p:sp>
      </p:grpSp>
      <p:grpSp>
        <p:nvGrpSpPr>
          <p:cNvPr id="12" name="Group 11">
            <a:extLst>
              <a:ext uri="{FF2B5EF4-FFF2-40B4-BE49-F238E27FC236}">
                <a16:creationId xmlns:a16="http://schemas.microsoft.com/office/drawing/2014/main" id="{A4602DDD-632F-2102-DC4F-476FA85B582D}"/>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D3577E6D-1BD7-AE89-B71C-43B92AD89FD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673FC830-19E6-6178-10F0-E1E79E14814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0" name="Picture 19" descr="A diagram of a complex system&#10;&#10;Description automatically generated with medium confidence">
            <a:extLst>
              <a:ext uri="{FF2B5EF4-FFF2-40B4-BE49-F238E27FC236}">
                <a16:creationId xmlns:a16="http://schemas.microsoft.com/office/drawing/2014/main" id="{1D749167-D6AE-59F6-5410-BF148908B486}"/>
              </a:ext>
            </a:extLst>
          </p:cNvPr>
          <p:cNvPicPr>
            <a:picLocks noChangeAspect="1"/>
          </p:cNvPicPr>
          <p:nvPr/>
        </p:nvPicPr>
        <p:blipFill>
          <a:blip r:embed="rId3">
            <a:extLst>
              <a:ext uri="{28A0092B-C50C-407E-A947-70E740481C1C}">
                <a14:useLocalDpi xmlns:a14="http://schemas.microsoft.com/office/drawing/2010/main" val="0"/>
              </a:ext>
            </a:extLst>
          </a:blip>
          <a:srcRect r="3841" b="5930"/>
          <a:stretch/>
        </p:blipFill>
        <p:spPr>
          <a:xfrm>
            <a:off x="6876549" y="1896018"/>
            <a:ext cx="5314752" cy="3899418"/>
          </a:xfrm>
          <a:prstGeom prst="rect">
            <a:avLst/>
          </a:prstGeom>
        </p:spPr>
      </p:pic>
      <p:sp>
        <p:nvSpPr>
          <p:cNvPr id="23" name="Rectangle 1">
            <a:extLst>
              <a:ext uri="{FF2B5EF4-FFF2-40B4-BE49-F238E27FC236}">
                <a16:creationId xmlns:a16="http://schemas.microsoft.com/office/drawing/2014/main" id="{9DFB8A23-F055-F927-0818-4C0396B58FF0}"/>
              </a:ext>
            </a:extLst>
          </p:cNvPr>
          <p:cNvSpPr>
            <a:spLocks noChangeArrowheads="1"/>
          </p:cNvSpPr>
          <p:nvPr/>
        </p:nvSpPr>
        <p:spPr bwMode="auto">
          <a:xfrm>
            <a:off x="299239" y="1195775"/>
            <a:ext cx="1145733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4. Recovered (R)</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Nodes that have returned to normal operation after being affected by the DDoS attack.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endParaRPr>
          </a:p>
        </p:txBody>
      </p:sp>
      <p:pic>
        <p:nvPicPr>
          <p:cNvPr id="7" name="Picture 6">
            <a:extLst>
              <a:ext uri="{FF2B5EF4-FFF2-40B4-BE49-F238E27FC236}">
                <a16:creationId xmlns:a16="http://schemas.microsoft.com/office/drawing/2014/main" id="{C71E8F11-C905-43B3-4A1D-51AC5F5C1DEB}"/>
              </a:ext>
            </a:extLst>
          </p:cNvPr>
          <p:cNvPicPr>
            <a:picLocks noChangeAspect="1"/>
          </p:cNvPicPr>
          <p:nvPr/>
        </p:nvPicPr>
        <p:blipFill>
          <a:blip r:embed="rId4">
            <a:alphaModFix amt="75000"/>
          </a:blip>
          <a:stretch>
            <a:fillRect/>
          </a:stretch>
        </p:blipFill>
        <p:spPr>
          <a:xfrm>
            <a:off x="6896870" y="2078686"/>
            <a:ext cx="4357746" cy="4062034"/>
          </a:xfrm>
          <a:prstGeom prst="rect">
            <a:avLst/>
          </a:prstGeom>
        </p:spPr>
      </p:pic>
      <p:graphicFrame>
        <p:nvGraphicFramePr>
          <p:cNvPr id="2" name="Table 1">
            <a:extLst>
              <a:ext uri="{FF2B5EF4-FFF2-40B4-BE49-F238E27FC236}">
                <a16:creationId xmlns:a16="http://schemas.microsoft.com/office/drawing/2014/main" id="{CFC92563-C461-7D30-2BAB-51D532A85988}"/>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57119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240D9-47D8-D72F-210C-E600FF0E5E3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3A19454-3FB4-4758-269B-59EC0F7EE458}"/>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B7DCE4C7-819B-BBA5-5A23-CA4EE21A73B9}"/>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A2F113E2-6CF7-E153-D716-D69FB7719378}"/>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0DFC206F-3DD9-0DD8-B9C7-47A40178F8BF}"/>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1FB832DE-9464-DE5B-4F0D-75F05BED17FF}"/>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3BA2B191-B722-B94A-BAD5-4A23D823B8F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7F762368-45D1-4D98-544C-C954729C5CF2}"/>
              </a:ext>
            </a:extLst>
          </p:cNvPr>
          <p:cNvSpPr txBox="1"/>
          <p:nvPr/>
        </p:nvSpPr>
        <p:spPr>
          <a:xfrm>
            <a:off x="450801" y="1300934"/>
            <a:ext cx="10835507" cy="3016210"/>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latin typeface="CMU Sans Serif" panose="02000603000000000000" pitchFamily="2" charset="0"/>
              </a:rPr>
              <a:t>Introduction</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Problem Statement</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Literature Review</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Research Gap</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Motivation</a:t>
            </a:r>
          </a:p>
        </p:txBody>
      </p:sp>
      <p:graphicFrame>
        <p:nvGraphicFramePr>
          <p:cNvPr id="11" name="Table 10">
            <a:extLst>
              <a:ext uri="{FF2B5EF4-FFF2-40B4-BE49-F238E27FC236}">
                <a16:creationId xmlns:a16="http://schemas.microsoft.com/office/drawing/2014/main" id="{A5792947-C873-31A8-B934-A2A838911AB2}"/>
              </a:ext>
            </a:extLst>
          </p:cNvPr>
          <p:cNvGraphicFramePr>
            <a:graphicFrameLocks noGrp="1"/>
          </p:cNvGraphicFramePr>
          <p:nvPr>
            <p:extLst>
              <p:ext uri="{D42A27DB-BD31-4B8C-83A1-F6EECF244321}">
                <p14:modId xmlns:p14="http://schemas.microsoft.com/office/powerpoint/2010/main" val="18213256"/>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292185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C6204-E764-4EA4-9C87-2F16116528B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052D24B-3901-C3F0-84CC-6F670AB80BE6}"/>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C6DF0145-FD11-1C56-A8DF-FB68AF24E4A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A2918ABE-62F9-7210-E596-BA6C8DC9A915}"/>
                </a:ext>
              </a:extLst>
            </p:cNvPr>
            <p:cNvSpPr txBox="1"/>
            <p:nvPr/>
          </p:nvSpPr>
          <p:spPr>
            <a:xfrm>
              <a:off x="146010" y="334818"/>
              <a:ext cx="8575959"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(SMEIR)(7/13)</a:t>
              </a:r>
            </a:p>
          </p:txBody>
        </p:sp>
      </p:grpSp>
      <p:grpSp>
        <p:nvGrpSpPr>
          <p:cNvPr id="6" name="Group 5">
            <a:extLst>
              <a:ext uri="{FF2B5EF4-FFF2-40B4-BE49-F238E27FC236}">
                <a16:creationId xmlns:a16="http://schemas.microsoft.com/office/drawing/2014/main" id="{8C61B948-06F0-F67A-BE95-17039E7F9E9C}"/>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9B9D3925-D509-143E-A487-4F7C5FD28CD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527BB080-AFCF-8F9D-8257-FC771C853D4A}"/>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Picture 1">
            <a:extLst>
              <a:ext uri="{FF2B5EF4-FFF2-40B4-BE49-F238E27FC236}">
                <a16:creationId xmlns:a16="http://schemas.microsoft.com/office/drawing/2014/main" id="{92397AE9-55ED-6762-FB93-07820857DD8D}"/>
              </a:ext>
            </a:extLst>
          </p:cNvPr>
          <p:cNvPicPr>
            <a:picLocks noChangeAspect="1"/>
          </p:cNvPicPr>
          <p:nvPr/>
        </p:nvPicPr>
        <p:blipFill>
          <a:blip r:embed="rId3"/>
          <a:srcRect r="5775"/>
          <a:stretch/>
        </p:blipFill>
        <p:spPr>
          <a:xfrm>
            <a:off x="376417" y="1396722"/>
            <a:ext cx="11120812" cy="4410614"/>
          </a:xfrm>
          <a:prstGeom prst="rect">
            <a:avLst/>
          </a:prstGeom>
        </p:spPr>
      </p:pic>
      <p:graphicFrame>
        <p:nvGraphicFramePr>
          <p:cNvPr id="4" name="Table 3">
            <a:extLst>
              <a:ext uri="{FF2B5EF4-FFF2-40B4-BE49-F238E27FC236}">
                <a16:creationId xmlns:a16="http://schemas.microsoft.com/office/drawing/2014/main" id="{452A8A36-9964-ABC9-AE1B-DD135D69B3A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157172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1F58-0EFC-B753-DC0E-B48E2A04828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0A11CB01-2AD6-5145-D8E6-1BCDBAED06BC}"/>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628DBD4C-B94D-01FA-016C-EECB71D2408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D8D4AC56-CD8C-78FA-79F6-A5AE632CA27B}"/>
                </a:ext>
              </a:extLst>
            </p:cNvPr>
            <p:cNvSpPr txBox="1"/>
            <p:nvPr/>
          </p:nvSpPr>
          <p:spPr>
            <a:xfrm>
              <a:off x="146010" y="334818"/>
              <a:ext cx="8575959"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(SMEIR)(8/13)</a:t>
              </a:r>
            </a:p>
          </p:txBody>
        </p:sp>
      </p:grpSp>
      <p:grpSp>
        <p:nvGrpSpPr>
          <p:cNvPr id="6" name="Group 5">
            <a:extLst>
              <a:ext uri="{FF2B5EF4-FFF2-40B4-BE49-F238E27FC236}">
                <a16:creationId xmlns:a16="http://schemas.microsoft.com/office/drawing/2014/main" id="{873460AB-64E1-1967-73AC-536E1611D117}"/>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337401CA-B578-2E3B-6115-4E0A80DF7510}"/>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2598C59B-A4CF-58A9-EF8E-28011D23C67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 name="TextBox 1">
            <a:extLst>
              <a:ext uri="{FF2B5EF4-FFF2-40B4-BE49-F238E27FC236}">
                <a16:creationId xmlns:a16="http://schemas.microsoft.com/office/drawing/2014/main" id="{B5438829-11FB-0EDF-961B-DA1310906B11}"/>
              </a:ext>
            </a:extLst>
          </p:cNvPr>
          <p:cNvSpPr txBox="1"/>
          <p:nvPr/>
        </p:nvSpPr>
        <p:spPr>
          <a:xfrm>
            <a:off x="404452" y="1143752"/>
            <a:ext cx="2739810" cy="461665"/>
          </a:xfrm>
          <a:prstGeom prst="rect">
            <a:avLst/>
          </a:prstGeom>
          <a:noFill/>
        </p:spPr>
        <p:txBody>
          <a:bodyPr wrap="square">
            <a:spAutoFit/>
          </a:bodyPr>
          <a:lstStyle/>
          <a:p>
            <a:r>
              <a:rPr lang="en-US" sz="2400" b="1" kern="0" dirty="0">
                <a:solidFill>
                  <a:srgbClr val="FF0000"/>
                </a:solidFill>
                <a:latin typeface="Times New Roman" panose="02020603050405020304" pitchFamily="18" charset="0"/>
                <a:cs typeface="Times New Roman" panose="02020603050405020304" pitchFamily="18" charset="0"/>
              </a:rPr>
              <a:t>Assumptions</a:t>
            </a:r>
            <a:r>
              <a:rPr lang="en-US" b="1" dirty="0">
                <a:solidFill>
                  <a:srgbClr val="FF0000"/>
                </a:solidFill>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CB0C18-CA9D-525F-D287-269C62884245}"/>
                  </a:ext>
                </a:extLst>
              </p:cNvPr>
              <p:cNvSpPr txBox="1"/>
              <p:nvPr/>
            </p:nvSpPr>
            <p:spPr>
              <a:xfrm>
                <a:off x="146010" y="1657440"/>
                <a:ext cx="11203379" cy="4130618"/>
              </a:xfrm>
              <a:prstGeom prst="rect">
                <a:avLst/>
              </a:prstGeom>
              <a:noFill/>
            </p:spPr>
            <p:txBody>
              <a:bodyPr wrap="square">
                <a:spAutoFit/>
              </a:bodyPr>
              <a:lstStyle/>
              <a:p>
                <a:pPr marL="342900" indent="-342900" algn="just">
                  <a:lnSpc>
                    <a:spcPct val="200000"/>
                  </a:lnSpc>
                  <a:buFont typeface="+mj-lt"/>
                  <a:buAutoNum type="arabicPeriod"/>
                </a:pPr>
                <a:r>
                  <a:rPr lang="en-US" sz="2000" b="1" kern="0" dirty="0">
                    <a:solidFill>
                      <a:srgbClr val="FF0000"/>
                    </a:solidFill>
                    <a:latin typeface="Times New Roman" panose="02020603050405020304" pitchFamily="18" charset="0"/>
                    <a:cs typeface="Times New Roman" panose="02020603050405020304" pitchFamily="18" charset="0"/>
                  </a:rPr>
                  <a:t>Susceptible Nodes </a:t>
                </a:r>
                <a:r>
                  <a:rPr lang="en-US" b="1" dirty="0">
                    <a:solidFill>
                      <a:srgbClr val="FF0000"/>
                    </a:solidFill>
                    <a:latin typeface="29LT Bukra" panose="00000800000000000000" pitchFamily="50" charset="-78"/>
                    <a:cs typeface="29LT Bukra" panose="00000800000000000000" pitchFamily="50" charset="-78"/>
                  </a:rPr>
                  <a:t>:</a:t>
                </a:r>
                <a:r>
                  <a:rPr lang="en-US" dirty="0">
                    <a:solidFill>
                      <a:srgbClr val="FF0000"/>
                    </a:solidFill>
                    <a:latin typeface="29LT Bukra" panose="00000800000000000000" pitchFamily="50" charset="-78"/>
                    <a:cs typeface="29LT Bukra" panose="00000800000000000000" pitchFamily="50" charset="-78"/>
                  </a:rPr>
                  <a:t> </a:t>
                </a:r>
                <a:r>
                  <a:rPr lang="en-US" dirty="0">
                    <a:latin typeface="29LT Bukra" panose="00000800000000000000" pitchFamily="50" charset="-78"/>
                    <a:cs typeface="29LT Bukra" panose="00000800000000000000" pitchFamily="50" charset="-78"/>
                  </a:rPr>
                  <a:t>Initially free from DDoS attacks, these nodes can transition to </a:t>
                </a:r>
                <a:r>
                  <a:rPr lang="en-US" b="1" dirty="0">
                    <a:latin typeface="29LT Bukra" panose="00000800000000000000" pitchFamily="50" charset="-78"/>
                    <a:cs typeface="29LT Bukra" panose="00000800000000000000" pitchFamily="50" charset="-78"/>
                  </a:rPr>
                  <a:t>Exposed</a:t>
                </a:r>
                <a:r>
                  <a:rPr lang="en-US" dirty="0">
                    <a:latin typeface="29LT Bukra" panose="00000800000000000000" pitchFamily="50" charset="-78"/>
                    <a:cs typeface="29LT Bukra" panose="00000800000000000000" pitchFamily="50" charset="-78"/>
                  </a:rPr>
                  <a:t> with probabilities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1</m:t>
                        </m:r>
                      </m:sub>
                    </m:sSub>
                    <m:r>
                      <a:rPr lang="el-GR" i="1" dirty="0" smtClean="0">
                        <a:latin typeface="Cambria Math" panose="02040503050406030204" pitchFamily="18" charset="0"/>
                      </a:rPr>
                      <m:t>𝛽</m:t>
                    </m:r>
                    <m:r>
                      <a:rPr lang="en-US" i="1" dirty="0" smtClean="0">
                        <a:latin typeface="Cambria Math" panose="02040503050406030204" pitchFamily="18" charset="0"/>
                      </a:rPr>
                      <m:t>𝑆𝐼</m:t>
                    </m:r>
                  </m:oMath>
                </a14:m>
                <a:r>
                  <a:rPr lang="en-US" dirty="0">
                    <a:latin typeface="29LT Bukra" panose="00000800000000000000" pitchFamily="50" charset="-78"/>
                    <a:cs typeface="29LT Bukra" panose="00000800000000000000" pitchFamily="50" charset="-78"/>
                  </a:rPr>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𝑝</m:t>
                        </m:r>
                      </m:e>
                      <m:sub>
                        <m:r>
                          <a:rPr lang="en-US" i="1" dirty="0" smtClean="0">
                            <a:latin typeface="Cambria Math" panose="02040503050406030204" pitchFamily="18" charset="0"/>
                          </a:rPr>
                          <m:t>2</m:t>
                        </m:r>
                      </m:sub>
                    </m:sSub>
                    <m:r>
                      <a:rPr lang="el-GR" i="1" dirty="0">
                        <a:latin typeface="Cambria Math" panose="02040503050406030204" pitchFamily="18" charset="0"/>
                      </a:rPr>
                      <m:t>𝛽</m:t>
                    </m:r>
                    <m:r>
                      <a:rPr lang="en-US" i="1" dirty="0" smtClean="0">
                        <a:latin typeface="Cambria Math" panose="02040503050406030204" pitchFamily="18" charset="0"/>
                      </a:rPr>
                      <m:t>𝑆𝐼</m:t>
                    </m:r>
                    <m:r>
                      <a:rPr lang="en-US" i="1" dirty="0" smtClean="0">
                        <a:latin typeface="Cambria Math" panose="02040503050406030204" pitchFamily="18" charset="0"/>
                      </a:rPr>
                      <m:t>​ </m:t>
                    </m:r>
                  </m:oMath>
                </a14:m>
                <a:r>
                  <a:rPr lang="en-US" dirty="0">
                    <a:latin typeface="29LT Bukra" panose="00000800000000000000" pitchFamily="50" charset="-78"/>
                    <a:cs typeface="29LT Bukra" panose="00000800000000000000" pitchFamily="50" charset="-78"/>
                  </a:rPr>
                  <a:t>(</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𝑝</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𝑝</m:t>
                        </m:r>
                      </m:e>
                      <m:sub>
                        <m:r>
                          <a:rPr lang="en-US" i="1" dirty="0">
                            <a:latin typeface="Cambria Math" panose="02040503050406030204" pitchFamily="18" charset="0"/>
                          </a:rPr>
                          <m:t>𝑛</m:t>
                        </m:r>
                      </m:sub>
                    </m:sSub>
                    <m:r>
                      <a:rPr lang="en-US" i="1" dirty="0">
                        <a:latin typeface="Cambria Math" panose="02040503050406030204" pitchFamily="18" charset="0"/>
                      </a:rPr>
                      <m:t> = 1</m:t>
                    </m:r>
                  </m:oMath>
                </a14:m>
                <a:r>
                  <a:rPr lang="en-US" dirty="0">
                    <a:latin typeface="29LT Bukra" panose="00000800000000000000" pitchFamily="50" charset="-78"/>
                    <a:cs typeface="29LT Bukra" panose="00000800000000000000" pitchFamily="50" charset="-78"/>
                  </a:rPr>
                  <a:t>).</a:t>
                </a:r>
              </a:p>
              <a:p>
                <a:pPr marL="342900" indent="-342900" algn="just">
                  <a:lnSpc>
                    <a:spcPct val="200000"/>
                  </a:lnSpc>
                  <a:buFont typeface="+mj-lt"/>
                  <a:buAutoNum type="arabicPeriod"/>
                </a:pPr>
                <a:r>
                  <a:rPr lang="en-US" sz="2000" b="1" kern="0" dirty="0">
                    <a:solidFill>
                      <a:srgbClr val="FF0000"/>
                    </a:solidFill>
                    <a:latin typeface="Times New Roman" panose="02020603050405020304" pitchFamily="18" charset="0"/>
                    <a:cs typeface="Times New Roman" panose="02020603050405020304" pitchFamily="18" charset="0"/>
                  </a:rPr>
                  <a:t>Exposed Nodes : </a:t>
                </a:r>
                <a:r>
                  <a:rPr lang="en-US" dirty="0">
                    <a:latin typeface="29LT Bukra" panose="00000800000000000000" pitchFamily="50" charset="-78"/>
                    <a:cs typeface="29LT Bukra" panose="00000800000000000000" pitchFamily="50" charset="-78"/>
                  </a:rPr>
                  <a:t>Transition to </a:t>
                </a:r>
                <a:r>
                  <a:rPr lang="en-US" b="1" dirty="0">
                    <a:latin typeface="29LT Bukra" panose="00000800000000000000" pitchFamily="50" charset="-78"/>
                    <a:cs typeface="29LT Bukra" panose="00000800000000000000" pitchFamily="50" charset="-78"/>
                  </a:rPr>
                  <a:t>Infectious</a:t>
                </a:r>
                <a:r>
                  <a:rPr lang="en-US" dirty="0">
                    <a:latin typeface="29LT Bukra" panose="00000800000000000000" pitchFamily="50" charset="-78"/>
                    <a:cs typeface="29LT Bukra" panose="00000800000000000000" pitchFamily="50" charset="-78"/>
                  </a:rPr>
                  <a:t> at rates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l-GR" i="1" dirty="0" smtClean="0">
                            <a:latin typeface="Cambria Math" panose="02040503050406030204" pitchFamily="18" charset="0"/>
                          </a:rPr>
                          <m:t>𝜆</m:t>
                        </m:r>
                      </m:e>
                      <m:sub>
                        <m:r>
                          <a:rPr lang="el-GR" i="1" dirty="0" smtClean="0">
                            <a:latin typeface="Cambria Math" panose="02040503050406030204" pitchFamily="18" charset="0"/>
                          </a:rPr>
                          <m:t>​1</m:t>
                        </m:r>
                      </m:sub>
                    </m:sSub>
                  </m:oMath>
                </a14:m>
                <a:r>
                  <a:rPr lang="en-US" i="0" dirty="0">
                    <a:latin typeface="29LT Bukra" panose="00000800000000000000" pitchFamily="50" charset="-78"/>
                    <a:cs typeface="29LT Bukra" panose="00000800000000000000" pitchFamily="50" charset="-78"/>
                  </a:rPr>
                  <a:t> </a:t>
                </a:r>
                <a:r>
                  <a:rPr lang="el-GR" i="0" dirty="0">
                    <a:latin typeface="+mj-lt"/>
                    <a:cs typeface="29LT Bukra" panose="00000800000000000000" pitchFamily="50" charset="-78"/>
                  </a:rPr>
                  <a:t> </a:t>
                </a:r>
                <a:r>
                  <a:rPr lang="en-US" dirty="0">
                    <a:latin typeface="29LT Bukra" panose="00000800000000000000" pitchFamily="50" charset="-78"/>
                    <a:cs typeface="29LT Bukra" panose="00000800000000000000" pitchFamily="50" charset="-78"/>
                  </a:rPr>
                  <a:t>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𝐸</m:t>
                        </m:r>
                      </m:e>
                      <m:sub>
                        <m:r>
                          <a:rPr lang="en-US" i="1" dirty="0" smtClean="0">
                            <a:latin typeface="Cambria Math" panose="02040503050406030204" pitchFamily="18" charset="0"/>
                          </a:rPr>
                          <m:t>2</m:t>
                        </m:r>
                      </m:sub>
                    </m:sSub>
                    <m:sSub>
                      <m:sSubPr>
                        <m:ctrlPr>
                          <a:rPr lang="en-US" i="1" dirty="0" smtClean="0">
                            <a:latin typeface="Cambria Math" panose="02040503050406030204" pitchFamily="18" charset="0"/>
                          </a:rPr>
                        </m:ctrlPr>
                      </m:sSubPr>
                      <m:e>
                        <m:r>
                          <a:rPr lang="el-GR" i="1" dirty="0" smtClean="0">
                            <a:latin typeface="Cambria Math" panose="02040503050406030204" pitchFamily="18" charset="0"/>
                          </a:rPr>
                          <m:t>𝜆</m:t>
                        </m:r>
                      </m:e>
                      <m:sub>
                        <m:r>
                          <a:rPr lang="el-GR" i="1" dirty="0" smtClean="0">
                            <a:latin typeface="Cambria Math" panose="02040503050406030204" pitchFamily="18" charset="0"/>
                          </a:rPr>
                          <m:t>2</m:t>
                        </m:r>
                      </m:sub>
                    </m:sSub>
                  </m:oMath>
                </a14:m>
                <a:r>
                  <a:rPr lang="el-GR" dirty="0">
                    <a:cs typeface="29LT Bukra" panose="00000800000000000000" pitchFamily="50" charset="-78"/>
                  </a:rPr>
                  <a:t>​, </a:t>
                </a:r>
                <a:r>
                  <a:rPr lang="en-US" dirty="0">
                    <a:latin typeface="29LT Bukra" panose="00000800000000000000" pitchFamily="50" charset="-78"/>
                    <a:cs typeface="29LT Bukra" panose="00000800000000000000" pitchFamily="50" charset="-78"/>
                  </a:rPr>
                  <a:t>with different periods.</a:t>
                </a:r>
              </a:p>
              <a:p>
                <a:pPr marL="342900" indent="-342900" algn="just">
                  <a:lnSpc>
                    <a:spcPct val="200000"/>
                  </a:lnSpc>
                  <a:buFont typeface="+mj-lt"/>
                  <a:buAutoNum type="arabicPeriod"/>
                </a:pPr>
                <a:r>
                  <a:rPr lang="en-US" sz="2000" b="1" kern="0" dirty="0">
                    <a:solidFill>
                      <a:srgbClr val="FF0000"/>
                    </a:solidFill>
                    <a:latin typeface="Times New Roman" panose="02020603050405020304" pitchFamily="18" charset="0"/>
                    <a:cs typeface="Times New Roman" panose="02020603050405020304" pitchFamily="18" charset="0"/>
                  </a:rPr>
                  <a:t>Susceptible Nodes Protection :</a:t>
                </a:r>
                <a:r>
                  <a:rPr lang="en-US" dirty="0">
                    <a:solidFill>
                      <a:srgbClr val="FF0000"/>
                    </a:solidFill>
                    <a:latin typeface="29LT Bukra" panose="00000800000000000000" pitchFamily="50" charset="-78"/>
                    <a:cs typeface="29LT Bukra" panose="00000800000000000000" pitchFamily="50" charset="-78"/>
                  </a:rPr>
                  <a:t> </a:t>
                </a:r>
                <a:r>
                  <a:rPr lang="en-US" dirty="0">
                    <a:latin typeface="29LT Bukra" panose="00000800000000000000" pitchFamily="50" charset="-78"/>
                    <a:cs typeface="29LT Bukra" panose="00000800000000000000" pitchFamily="50" charset="-78"/>
                  </a:rPr>
                  <a:t>These nodes are temporarily immune to DDoS attacks, with a protection rate ω.</a:t>
                </a:r>
              </a:p>
              <a:p>
                <a:pPr marL="342900" indent="-342900" algn="just">
                  <a:lnSpc>
                    <a:spcPct val="200000"/>
                  </a:lnSpc>
                  <a:buFont typeface="+mj-lt"/>
                  <a:buAutoNum type="arabicPeriod"/>
                </a:pPr>
                <a:r>
                  <a:rPr lang="en-US" sz="2000" b="1" kern="0" dirty="0">
                    <a:solidFill>
                      <a:srgbClr val="FF0000"/>
                    </a:solidFill>
                    <a:latin typeface="Times New Roman" panose="02020603050405020304" pitchFamily="18" charset="0"/>
                    <a:cs typeface="Times New Roman" panose="02020603050405020304" pitchFamily="18" charset="0"/>
                  </a:rPr>
                  <a:t>Node Failures :</a:t>
                </a:r>
                <a:r>
                  <a:rPr lang="en-US" dirty="0">
                    <a:solidFill>
                      <a:srgbClr val="FF0000"/>
                    </a:solidFill>
                    <a:latin typeface="29LT Bukra" panose="00000800000000000000" pitchFamily="50" charset="-78"/>
                    <a:cs typeface="29LT Bukra" panose="00000800000000000000" pitchFamily="50" charset="-78"/>
                  </a:rPr>
                  <a:t> </a:t>
                </a:r>
                <a:r>
                  <a:rPr lang="en-US" dirty="0">
                    <a:latin typeface="29LT Bukra" panose="00000800000000000000" pitchFamily="50" charset="-78"/>
                    <a:cs typeface="29LT Bukra" panose="00000800000000000000" pitchFamily="50" charset="-78"/>
                  </a:rPr>
                  <a:t>Some </a:t>
                </a:r>
                <a:r>
                  <a:rPr lang="en-US" b="1" dirty="0">
                    <a:latin typeface="29LT Bukra" panose="00000800000000000000" pitchFamily="50" charset="-78"/>
                    <a:cs typeface="29LT Bukra" panose="00000800000000000000" pitchFamily="50" charset="-78"/>
                  </a:rPr>
                  <a:t>Susceptible, Exposed, Recovered,</a:t>
                </a:r>
                <a:r>
                  <a:rPr lang="en-US" dirty="0">
                    <a:latin typeface="29LT Bukra" panose="00000800000000000000" pitchFamily="50" charset="-78"/>
                    <a:cs typeface="29LT Bukra" panose="00000800000000000000" pitchFamily="50" charset="-78"/>
                  </a:rPr>
                  <a:t> and </a:t>
                </a:r>
                <a:r>
                  <a:rPr lang="en-US" b="1" dirty="0">
                    <a:latin typeface="29LT Bukra" panose="00000800000000000000" pitchFamily="50" charset="-78"/>
                    <a:cs typeface="29LT Bukra" panose="00000800000000000000" pitchFamily="50" charset="-78"/>
                  </a:rPr>
                  <a:t>Infectious</a:t>
                </a:r>
                <a:r>
                  <a:rPr lang="en-US" dirty="0">
                    <a:latin typeface="29LT Bukra" panose="00000800000000000000" pitchFamily="50" charset="-78"/>
                    <a:cs typeface="29LT Bukra" panose="00000800000000000000" pitchFamily="50" charset="-78"/>
                  </a:rPr>
                  <a:t> nodes may fail due to battery depletion or hardware/software malfunctions.</a:t>
                </a:r>
              </a:p>
            </p:txBody>
          </p:sp>
        </mc:Choice>
        <mc:Fallback xmlns="">
          <p:sp>
            <p:nvSpPr>
              <p:cNvPr id="5" name="TextBox 4">
                <a:extLst>
                  <a:ext uri="{FF2B5EF4-FFF2-40B4-BE49-F238E27FC236}">
                    <a16:creationId xmlns:a16="http://schemas.microsoft.com/office/drawing/2014/main" id="{72CB0C18-CA9D-525F-D287-269C62884245}"/>
                  </a:ext>
                </a:extLst>
              </p:cNvPr>
              <p:cNvSpPr txBox="1">
                <a:spLocks noRot="1" noChangeAspect="1" noMove="1" noResize="1" noEditPoints="1" noAdjustHandles="1" noChangeArrowheads="1" noChangeShapeType="1" noTextEdit="1"/>
              </p:cNvSpPr>
              <p:nvPr/>
            </p:nvSpPr>
            <p:spPr>
              <a:xfrm>
                <a:off x="146010" y="1657440"/>
                <a:ext cx="11203379" cy="4130618"/>
              </a:xfrm>
              <a:prstGeom prst="rect">
                <a:avLst/>
              </a:prstGeom>
              <a:blipFill>
                <a:blip r:embed="rId3"/>
                <a:stretch>
                  <a:fillRect l="-490" r="-435" b="-1920"/>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51CE4964-BAED-CCDB-4714-1D92529265B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966382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55EEF-26BD-BABF-8150-298F8D08061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6E77D8E-B8D2-273C-55A0-0253FB71145A}"/>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3FCE656B-A923-E9DC-B777-1983DE598AE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53D98D4F-D932-87B4-380A-D5079D06C8E9}"/>
                </a:ext>
              </a:extLst>
            </p:cNvPr>
            <p:cNvSpPr txBox="1"/>
            <p:nvPr/>
          </p:nvSpPr>
          <p:spPr>
            <a:xfrm>
              <a:off x="146010" y="334818"/>
              <a:ext cx="7993155"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(SMEIR)(9/13)</a:t>
              </a:r>
            </a:p>
          </p:txBody>
        </p:sp>
      </p:grpSp>
      <p:grpSp>
        <p:nvGrpSpPr>
          <p:cNvPr id="6" name="Group 5">
            <a:extLst>
              <a:ext uri="{FF2B5EF4-FFF2-40B4-BE49-F238E27FC236}">
                <a16:creationId xmlns:a16="http://schemas.microsoft.com/office/drawing/2014/main" id="{0477E797-101C-FAA3-657C-156D5A02DDB8}"/>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68587549-EFE1-A5A4-CFE3-51BF40392600}"/>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E66A170B-FE04-6A59-17F5-2EE61B93C6C0}"/>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009F44-9A32-5329-96E0-1D3974EC14C0}"/>
                  </a:ext>
                </a:extLst>
              </p:cNvPr>
              <p:cNvSpPr txBox="1"/>
              <p:nvPr/>
            </p:nvSpPr>
            <p:spPr>
              <a:xfrm>
                <a:off x="437711" y="1627851"/>
                <a:ext cx="10394412"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1- The total number of nodes at time </a:t>
                </a:r>
                <a14:m>
                  <m:oMath xmlns:m="http://schemas.openxmlformats.org/officeDocument/2006/math">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𝟎</m:t>
                    </m:r>
                    <m:r>
                      <a:rPr kumimoji="0" lang="en-US" altLang="en-US" sz="1800" b="1" i="1" u="none" strike="noStrike" cap="none" normalizeH="0" baseline="0" dirty="0" smtClean="0">
                        <a:ln>
                          <a:noFill/>
                        </a:ln>
                        <a:solidFill>
                          <a:schemeClr val="tx1"/>
                        </a:solidFill>
                        <a:effectLst/>
                        <a:latin typeface="Cambria Math" panose="02040503050406030204" pitchFamily="18" charset="0"/>
                      </a:rPr>
                      <m:t>  </m:t>
                    </m:r>
                    <m:r>
                      <a:rPr kumimoji="0" lang="en-US" altLang="en-US" sz="1800" b="1" i="0" u="none" strike="noStrike" cap="none" normalizeH="0" baseline="0" dirty="0" smtClean="0">
                        <a:ln>
                          <a:noFill/>
                        </a:ln>
                        <a:solidFill>
                          <a:schemeClr val="tx1"/>
                        </a:solidFill>
                        <a:effectLst/>
                        <a:latin typeface="Cambria Math" panose="02040503050406030204" pitchFamily="18" charset="0"/>
                      </a:rPr>
                      <m:t> </m:t>
                    </m:r>
                  </m:oMath>
                </a14:m>
                <a:r>
                  <a:rPr lang="en-US" altLang="en-US" b="1" dirty="0">
                    <a:latin typeface="29LT Bukra" panose="00000800000000000000" pitchFamily="50" charset="-78"/>
                    <a:cs typeface="29LT Bukra" panose="00000800000000000000" pitchFamily="50" charset="-78"/>
                  </a:rPr>
                  <a:t> </a:t>
                </a: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is N(t), Where: </a:t>
                </a:r>
              </a:p>
            </p:txBody>
          </p:sp>
        </mc:Choice>
        <mc:Fallback xmlns="">
          <p:sp>
            <p:nvSpPr>
              <p:cNvPr id="5" name="TextBox 4">
                <a:extLst>
                  <a:ext uri="{FF2B5EF4-FFF2-40B4-BE49-F238E27FC236}">
                    <a16:creationId xmlns:a16="http://schemas.microsoft.com/office/drawing/2014/main" id="{7D009F44-9A32-5329-96E0-1D3974EC14C0}"/>
                  </a:ext>
                </a:extLst>
              </p:cNvPr>
              <p:cNvSpPr txBox="1">
                <a:spLocks noRot="1" noChangeAspect="1" noMove="1" noResize="1" noEditPoints="1" noAdjustHandles="1" noChangeArrowheads="1" noChangeShapeType="1" noTextEdit="1"/>
              </p:cNvSpPr>
              <p:nvPr/>
            </p:nvSpPr>
            <p:spPr>
              <a:xfrm>
                <a:off x="437711" y="1627851"/>
                <a:ext cx="10394412" cy="369332"/>
              </a:xfrm>
              <a:prstGeom prst="rect">
                <a:avLst/>
              </a:prstGeom>
              <a:blipFill>
                <a:blip r:embed="rId3"/>
                <a:stretch>
                  <a:fillRect l="-528" t="-4918"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A2DB3FD-8F3C-5A0F-F137-55432EC7762B}"/>
                  </a:ext>
                </a:extLst>
              </p:cNvPr>
              <p:cNvSpPr txBox="1"/>
              <p:nvPr/>
            </p:nvSpPr>
            <p:spPr>
              <a:xfrm>
                <a:off x="2943829" y="2292924"/>
                <a:ext cx="615696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altLang="en-US" sz="1800" b="1" i="1" u="none" strike="noStrike" cap="none" normalizeH="0" baseline="0" dirty="0" smtClean="0">
                          <a:ln>
                            <a:noFill/>
                          </a:ln>
                          <a:solidFill>
                            <a:schemeClr val="tx1"/>
                          </a:solidFill>
                          <a:effectLst/>
                          <a:latin typeface="Cambria Math" panose="02040503050406030204" pitchFamily="18" charset="0"/>
                        </a:rPr>
                        <m:t>𝑵</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𝑺</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sSub>
                        <m:sSubPr>
                          <m:ctrlPr>
                            <a:rPr kumimoji="0" lang="en-US" altLang="en-US" sz="1800" b="1"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1800" b="1" i="1" u="none" strike="noStrike" cap="none" normalizeH="0" baseline="0" dirty="0" smtClean="0">
                              <a:ln>
                                <a:noFill/>
                              </a:ln>
                              <a:solidFill>
                                <a:schemeClr val="tx1"/>
                              </a:solidFill>
                              <a:effectLst/>
                              <a:latin typeface="Cambria Math" panose="02040503050406030204" pitchFamily="18" charset="0"/>
                            </a:rPr>
                            <m:t>𝑬</m:t>
                          </m:r>
                        </m:e>
                        <m:sub>
                          <m:r>
                            <a:rPr kumimoji="0" lang="en-US" altLang="en-US" sz="1800" b="1" i="1" u="none" strike="noStrike" cap="none" normalizeH="0" baseline="0" dirty="0" smtClean="0">
                              <a:ln>
                                <a:noFill/>
                              </a:ln>
                              <a:solidFill>
                                <a:schemeClr val="tx1"/>
                              </a:solidFill>
                              <a:effectLst/>
                              <a:latin typeface="Cambria Math" panose="02040503050406030204" pitchFamily="18" charset="0"/>
                            </a:rPr>
                            <m:t>𝟏</m:t>
                          </m:r>
                        </m:sub>
                      </m:sSub>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sSub>
                        <m:sSubPr>
                          <m:ctrlPr>
                            <a:rPr kumimoji="0" lang="en-US" altLang="en-US" sz="1800" b="1"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1800" b="1" i="1" u="none" strike="noStrike" cap="none" normalizeH="0" baseline="0" dirty="0" smtClean="0">
                              <a:ln>
                                <a:noFill/>
                              </a:ln>
                              <a:solidFill>
                                <a:schemeClr val="tx1"/>
                              </a:solidFill>
                              <a:effectLst/>
                              <a:latin typeface="Cambria Math" panose="02040503050406030204" pitchFamily="18" charset="0"/>
                            </a:rPr>
                            <m:t>𝑬</m:t>
                          </m:r>
                        </m:e>
                        <m:sub>
                          <m:r>
                            <a:rPr kumimoji="0" lang="en-US" altLang="en-US" sz="1800" b="1" i="1" u="none" strike="noStrike" cap="none" normalizeH="0" baseline="0" dirty="0" smtClean="0">
                              <a:ln>
                                <a:noFill/>
                              </a:ln>
                              <a:solidFill>
                                <a:schemeClr val="tx1"/>
                              </a:solidFill>
                              <a:effectLst/>
                              <a:latin typeface="Cambria Math" panose="02040503050406030204" pitchFamily="18" charset="0"/>
                            </a:rPr>
                            <m:t>𝟐</m:t>
                          </m:r>
                        </m:sub>
                      </m:sSub>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𝑰</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𝑹</m:t>
                      </m:r>
                      <m:r>
                        <a:rPr kumimoji="0" lang="en-US" altLang="en-US" sz="1800" b="1" i="1" u="none" strike="noStrike" cap="none" normalizeH="0" baseline="0" dirty="0" smtClean="0">
                          <a:ln>
                            <a:noFill/>
                          </a:ln>
                          <a:solidFill>
                            <a:schemeClr val="tx1"/>
                          </a:solidFill>
                          <a:effectLst/>
                          <a:latin typeface="Cambria Math" panose="02040503050406030204" pitchFamily="18" charset="0"/>
                        </a:rPr>
                        <m:t>(</m:t>
                      </m:r>
                      <m:r>
                        <a:rPr kumimoji="0" lang="en-US" altLang="en-US" sz="1800" b="1" i="1" u="none" strike="noStrike" cap="none" normalizeH="0" baseline="0" dirty="0" smtClean="0">
                          <a:ln>
                            <a:noFill/>
                          </a:ln>
                          <a:solidFill>
                            <a:schemeClr val="tx1"/>
                          </a:solidFill>
                          <a:effectLst/>
                          <a:latin typeface="Cambria Math" panose="02040503050406030204" pitchFamily="18" charset="0"/>
                        </a:rPr>
                        <m:t>𝒕</m:t>
                      </m:r>
                      <m:r>
                        <a:rPr kumimoji="0" lang="en-US" altLang="en-US" sz="1800" b="1" i="1" u="none" strike="noStrike" cap="none" normalizeH="0" baseline="0" dirty="0" smtClean="0">
                          <a:ln>
                            <a:noFill/>
                          </a:ln>
                          <a:solidFill>
                            <a:schemeClr val="tx1"/>
                          </a:solidFill>
                          <a:effectLst/>
                          <a:latin typeface="Cambria Math" panose="02040503050406030204" pitchFamily="18" charset="0"/>
                        </a:rPr>
                        <m:t>) </m:t>
                      </m:r>
                    </m:oMath>
                  </m:oMathPara>
                </a14:m>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mc:Choice>
        <mc:Fallback xmlns="">
          <p:sp>
            <p:nvSpPr>
              <p:cNvPr id="10" name="TextBox 9">
                <a:extLst>
                  <a:ext uri="{FF2B5EF4-FFF2-40B4-BE49-F238E27FC236}">
                    <a16:creationId xmlns:a16="http://schemas.microsoft.com/office/drawing/2014/main" id="{8A2DB3FD-8F3C-5A0F-F137-55432EC7762B}"/>
                  </a:ext>
                </a:extLst>
              </p:cNvPr>
              <p:cNvSpPr txBox="1">
                <a:spLocks noRot="1" noChangeAspect="1" noMove="1" noResize="1" noEditPoints="1" noAdjustHandles="1" noChangeArrowheads="1" noChangeShapeType="1" noTextEdit="1"/>
              </p:cNvSpPr>
              <p:nvPr/>
            </p:nvSpPr>
            <p:spPr>
              <a:xfrm>
                <a:off x="2943829" y="2292924"/>
                <a:ext cx="6156960" cy="369332"/>
              </a:xfrm>
              <a:prstGeom prst="rect">
                <a:avLst/>
              </a:prstGeom>
              <a:blipFill>
                <a:blip r:embed="rId4"/>
                <a:stretch>
                  <a:fillRect b="-1475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005AE91-43B6-4C4E-1FFD-66C5614B99B9}"/>
              </a:ext>
            </a:extLst>
          </p:cNvPr>
          <p:cNvSpPr txBox="1"/>
          <p:nvPr/>
        </p:nvSpPr>
        <p:spPr>
          <a:xfrm>
            <a:off x="440056" y="2870029"/>
            <a:ext cx="9156119" cy="369332"/>
          </a:xfrm>
          <a:prstGeom prst="rect">
            <a:avLst/>
          </a:prstGeom>
          <a:noFill/>
        </p:spPr>
        <p:txBody>
          <a:bodyPr wrap="square">
            <a:spAutoFit/>
          </a:bodyPr>
          <a:lstStyle/>
          <a:p>
            <a:r>
              <a:rPr lang="en-US" b="1" dirty="0">
                <a:latin typeface="29LT Bukra" panose="00000800000000000000" pitchFamily="50" charset="-78"/>
                <a:cs typeface="29LT Bukra" panose="00000800000000000000" pitchFamily="50" charset="-78"/>
              </a:rPr>
              <a:t>2- ODEs describing the rate of change in each class are as follows: </a:t>
            </a:r>
          </a:p>
        </p:txBody>
      </p:sp>
      <p:sp>
        <p:nvSpPr>
          <p:cNvPr id="26" name="TextBox 25">
            <a:extLst>
              <a:ext uri="{FF2B5EF4-FFF2-40B4-BE49-F238E27FC236}">
                <a16:creationId xmlns:a16="http://schemas.microsoft.com/office/drawing/2014/main" id="{CACD51B3-8F11-F4DF-49D0-C9AB22C4452C}"/>
              </a:ext>
            </a:extLst>
          </p:cNvPr>
          <p:cNvSpPr txBox="1"/>
          <p:nvPr/>
        </p:nvSpPr>
        <p:spPr>
          <a:xfrm>
            <a:off x="149600" y="1073864"/>
            <a:ext cx="6154614" cy="369332"/>
          </a:xfrm>
          <a:prstGeom prst="rect">
            <a:avLst/>
          </a:prstGeom>
          <a:noFill/>
        </p:spPr>
        <p:txBody>
          <a:bodyPr wrap="square">
            <a:spAutoFit/>
          </a:bodyPr>
          <a:lstStyle>
            <a:defPPr>
              <a:defRPr lang="en-US"/>
            </a:defPPr>
            <a:lvl1pPr>
              <a:defRPr sz="2400" kern="0">
                <a:solidFill>
                  <a:schemeClr val="accent2">
                    <a:lumMod val="75000"/>
                  </a:schemeClr>
                </a:solidFill>
                <a:latin typeface="29LT Bukra" panose="00000800000000000000" pitchFamily="50" charset="-78"/>
                <a:cs typeface="29LT Bukra" panose="00000800000000000000" pitchFamily="50" charset="-78"/>
              </a:defRPr>
            </a:lvl1pPr>
          </a:lstStyle>
          <a:p>
            <a:r>
              <a:rPr lang="en-US" dirty="0"/>
              <a:t>Model Equations</a:t>
            </a:r>
          </a:p>
        </p:txBody>
      </p:sp>
      <p:pic>
        <p:nvPicPr>
          <p:cNvPr id="27" name="Picture 26" descr="A diagram of a complex system&#10;&#10;Description automatically generated with medium confidence">
            <a:extLst>
              <a:ext uri="{FF2B5EF4-FFF2-40B4-BE49-F238E27FC236}">
                <a16:creationId xmlns:a16="http://schemas.microsoft.com/office/drawing/2014/main" id="{95C4658F-5E1D-8C2F-3A95-2F48CE9A45EA}"/>
              </a:ext>
            </a:extLst>
          </p:cNvPr>
          <p:cNvPicPr>
            <a:picLocks noChangeAspect="1"/>
          </p:cNvPicPr>
          <p:nvPr/>
        </p:nvPicPr>
        <p:blipFill>
          <a:blip r:embed="rId5">
            <a:extLst>
              <a:ext uri="{28A0092B-C50C-407E-A947-70E740481C1C}">
                <a14:useLocalDpi xmlns:a14="http://schemas.microsoft.com/office/drawing/2010/main" val="0"/>
              </a:ext>
            </a:extLst>
          </a:blip>
          <a:srcRect r="3841" b="5930"/>
          <a:stretch/>
        </p:blipFill>
        <p:spPr>
          <a:xfrm>
            <a:off x="8508564" y="995601"/>
            <a:ext cx="3389695" cy="2487009"/>
          </a:xfrm>
          <a:prstGeom prst="rect">
            <a:avLst/>
          </a:prstGeom>
        </p:spPr>
      </p:pic>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A9EA24D-7294-4EC2-806B-0EC11018D0ED}"/>
                  </a:ext>
                </a:extLst>
              </p:cNvPr>
              <p:cNvGraphicFramePr>
                <a:graphicFrameLocks noGrp="1"/>
              </p:cNvGraphicFramePr>
              <p:nvPr>
                <p:extLst>
                  <p:ext uri="{D42A27DB-BD31-4B8C-83A1-F6EECF244321}">
                    <p14:modId xmlns:p14="http://schemas.microsoft.com/office/powerpoint/2010/main" val="1104470151"/>
                  </p:ext>
                </p:extLst>
              </p:nvPr>
            </p:nvGraphicFramePr>
            <p:xfrm>
              <a:off x="186501" y="3535102"/>
              <a:ext cx="7490440" cy="3184865"/>
            </p:xfrm>
            <a:graphic>
              <a:graphicData uri="http://schemas.openxmlformats.org/drawingml/2006/table">
                <a:tbl>
                  <a:tblPr firstRow="1" firstCol="1" bandRow="1">
                    <a:tableStyleId>{21E4AEA4-8DFA-4A89-87EB-49C32662AFE0}</a:tableStyleId>
                  </a:tblPr>
                  <a:tblGrid>
                    <a:gridCol w="3812415">
                      <a:extLst>
                        <a:ext uri="{9D8B030D-6E8A-4147-A177-3AD203B41FA5}">
                          <a16:colId xmlns:a16="http://schemas.microsoft.com/office/drawing/2014/main" val="1457377608"/>
                        </a:ext>
                      </a:extLst>
                    </a:gridCol>
                    <a:gridCol w="3678025">
                      <a:extLst>
                        <a:ext uri="{9D8B030D-6E8A-4147-A177-3AD203B41FA5}">
                          <a16:colId xmlns:a16="http://schemas.microsoft.com/office/drawing/2014/main" val="3299927157"/>
                        </a:ext>
                      </a:extLst>
                    </a:gridCol>
                  </a:tblGrid>
                  <a:tr h="723071">
                    <a:tc>
                      <a:txBody>
                        <a:bodyPr/>
                        <a:lstStyle/>
                        <a:p>
                          <a:r>
                            <a:rPr lang="en-US" sz="1600" b="1" kern="0" dirty="0">
                              <a:solidFill>
                                <a:schemeClr val="accent2">
                                  <a:lumMod val="75000"/>
                                </a:schemeClr>
                              </a:solidFill>
                              <a:latin typeface="29LT Bukra" panose="00000800000000000000" pitchFamily="50" charset="-78"/>
                              <a:cs typeface="29LT Bukra" panose="00000800000000000000" pitchFamily="50" charset="-78"/>
                            </a:rPr>
                            <a:t>Susceptible Nodes (S):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15000"/>
                            </a:lnSpc>
                            <a:spcAft>
                              <a:spcPts val="800"/>
                            </a:spcAft>
                            <a:buNone/>
                          </a:pPr>
                          <a14:m>
                            <m:oMathPara xmlns:m="http://schemas.openxmlformats.org/officeDocument/2006/math">
                              <m:oMathParaPr>
                                <m:jc m:val="centerGroup"/>
                              </m:oMathParaPr>
                              <m:oMath xmlns:m="http://schemas.openxmlformats.org/officeDocument/2006/math">
                                <m:f>
                                  <m:fPr>
                                    <m:ctrlPr>
                                      <a:rPr lang="en-US" sz="1800" b="0" i="1" kern="100" smtClean="0">
                                        <a:solidFill>
                                          <a:schemeClr val="tx1"/>
                                        </a:solidFill>
                                        <a:effectLst/>
                                        <a:latin typeface="Cambria Math" panose="02040503050406030204" pitchFamily="18" charset="0"/>
                                      </a:rPr>
                                    </m:ctrlPr>
                                  </m:fPr>
                                  <m:num>
                                    <m:r>
                                      <m:rPr>
                                        <m:sty m:val="p"/>
                                      </m:rPr>
                                      <a:rPr lang="en-US" sz="1800" b="0" i="1" kern="100">
                                        <a:solidFill>
                                          <a:schemeClr val="tx1"/>
                                        </a:solidFill>
                                        <a:effectLst/>
                                        <a:latin typeface="Cambria Math" panose="02040503050406030204" pitchFamily="18" charset="0"/>
                                      </a:rPr>
                                      <m:t>dS</m:t>
                                    </m:r>
                                  </m:num>
                                  <m:den>
                                    <m:r>
                                      <m:rPr>
                                        <m:sty m:val="p"/>
                                      </m:rPr>
                                      <a:rPr lang="en-US" sz="1800" b="0" i="1" kern="100">
                                        <a:solidFill>
                                          <a:schemeClr val="tx1"/>
                                        </a:solidFill>
                                        <a:effectLst/>
                                        <a:latin typeface="Cambria Math" panose="02040503050406030204" pitchFamily="18" charset="0"/>
                                      </a:rPr>
                                      <m:t>dt</m:t>
                                    </m:r>
                                  </m:den>
                                </m:f>
                                <m:r>
                                  <a:rPr lang="en-US" sz="1800" b="0" kern="100">
                                    <a:solidFill>
                                      <a:schemeClr val="tx1"/>
                                    </a:solidFill>
                                    <a:effectLst/>
                                    <a:latin typeface="Cambria Math" panose="02040503050406030204" pitchFamily="18" charset="0"/>
                                  </a:rPr>
                                  <m:t>=</m:t>
                                </m:r>
                                <m:r>
                                  <m:rPr>
                                    <m:sty m:val="p"/>
                                  </m:rPr>
                                  <a:rPr lang="en-US" sz="1800" b="0" i="1" kern="100">
                                    <a:solidFill>
                                      <a:schemeClr val="tx1"/>
                                    </a:solidFill>
                                    <a:effectLst/>
                                    <a:latin typeface="Cambria Math" panose="02040503050406030204" pitchFamily="18" charset="0"/>
                                  </a:rPr>
                                  <m:t>b</m:t>
                                </m:r>
                                <m:r>
                                  <a:rPr lang="en-US" sz="1800" b="0" kern="100">
                                    <a:solidFill>
                                      <a:schemeClr val="tx1"/>
                                    </a:solidFill>
                                    <a:effectLst/>
                                    <a:latin typeface="Cambria Math" panose="02040503050406030204" pitchFamily="18" charset="0"/>
                                  </a:rPr>
                                  <m:t>−(</m:t>
                                </m:r>
                                <m:r>
                                  <m:rPr>
                                    <m:sty m:val="p"/>
                                  </m:rPr>
                                  <a:rPr lang="en-US" sz="1800" b="0" kern="100">
                                    <a:solidFill>
                                      <a:schemeClr val="tx1"/>
                                    </a:solidFill>
                                    <a:effectLst/>
                                    <a:latin typeface="Cambria Math" panose="02040503050406030204" pitchFamily="18" charset="0"/>
                                  </a:rPr>
                                  <m:t>Ω</m:t>
                                </m:r>
                                <m:r>
                                  <m:rPr>
                                    <m:sty m:val="p"/>
                                  </m:rPr>
                                  <a:rPr lang="en-US" sz="1800" b="0" i="1" kern="100">
                                    <a:solidFill>
                                      <a:schemeClr val="tx1"/>
                                    </a:solidFill>
                                    <a:effectLst/>
                                    <a:latin typeface="Cambria Math" panose="02040503050406030204" pitchFamily="18" charset="0"/>
                                  </a:rPr>
                                  <m:t>SI</m:t>
                                </m:r>
                                <m:r>
                                  <a:rPr lang="en-US" sz="1800" b="0" kern="100">
                                    <a:solidFill>
                                      <a:schemeClr val="tx1"/>
                                    </a:solidFill>
                                    <a:effectLst/>
                                    <a:latin typeface="Cambria Math" panose="02040503050406030204" pitchFamily="18" charset="0"/>
                                  </a:rPr>
                                  <m:t>)−(</m:t>
                                </m:r>
                                <m:r>
                                  <m:rPr>
                                    <m:sty m:val="p"/>
                                  </m:rPr>
                                  <a:rPr lang="en-US" sz="1800" b="0" i="1" kern="100">
                                    <a:solidFill>
                                      <a:schemeClr val="tx1"/>
                                    </a:solidFill>
                                    <a:effectLst/>
                                    <a:latin typeface="Cambria Math" panose="02040503050406030204" pitchFamily="18" charset="0"/>
                                  </a:rPr>
                                  <m:t>σ</m:t>
                                </m:r>
                                <m:r>
                                  <a:rPr lang="en-US" sz="1800" b="0" kern="100">
                                    <a:solidFill>
                                      <a:schemeClr val="tx1"/>
                                    </a:solidFill>
                                    <a:effectLst/>
                                    <a:latin typeface="Cambria Math" panose="02040503050406030204" pitchFamily="18" charset="0"/>
                                  </a:rPr>
                                  <m:t>+</m:t>
                                </m:r>
                                <m:r>
                                  <m:rPr>
                                    <m:sty m:val="p"/>
                                  </m:rPr>
                                  <a:rPr lang="en-US" sz="1800" b="0" i="1" kern="100">
                                    <a:solidFill>
                                      <a:schemeClr val="tx1"/>
                                    </a:solidFill>
                                    <a:effectLst/>
                                    <a:latin typeface="Cambria Math" panose="02040503050406030204" pitchFamily="18" charset="0"/>
                                  </a:rPr>
                                  <m:t>ω</m:t>
                                </m:r>
                                <m:r>
                                  <a:rPr lang="en-US" sz="1800" b="0" kern="100">
                                    <a:solidFill>
                                      <a:schemeClr val="tx1"/>
                                    </a:solidFill>
                                    <a:effectLst/>
                                    <a:latin typeface="Cambria Math" panose="02040503050406030204" pitchFamily="18" charset="0"/>
                                  </a:rPr>
                                  <m:t>)</m:t>
                                </m:r>
                                <m:r>
                                  <m:rPr>
                                    <m:sty m:val="p"/>
                                  </m:rPr>
                                  <a:rPr lang="en-US" sz="1800" b="0" i="1" kern="100">
                                    <a:solidFill>
                                      <a:schemeClr val="tx1"/>
                                    </a:solidFill>
                                    <a:effectLst/>
                                    <a:latin typeface="Cambria Math" panose="02040503050406030204" pitchFamily="18" charset="0"/>
                                  </a:rPr>
                                  <m:t>S</m:t>
                                </m:r>
                              </m:oMath>
                            </m:oMathPara>
                          </a14:m>
                          <a:endParaRPr lang="en-US" sz="1800" b="0" kern="100" dirty="0">
                            <a:solidFill>
                              <a:schemeClr val="tx1"/>
                            </a:solidFill>
                            <a:effectLst/>
                            <a:latin typeface="29LT Bukra" panose="00000800000000000000" pitchFamily="50" charset="-78"/>
                            <a:ea typeface="Aptos" panose="020B0004020202020204" pitchFamily="34" charset="0"/>
                            <a:cs typeface="29LT Bukra" panose="00000800000000000000" pitchFamily="50" charset="-78"/>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93631387"/>
                      </a:ext>
                    </a:extLst>
                  </a:tr>
                  <a:tr h="7458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0" dirty="0">
                              <a:solidFill>
                                <a:schemeClr val="accent2">
                                  <a:lumMod val="75000"/>
                                </a:schemeClr>
                              </a:solidFill>
                              <a:latin typeface="29LT Bukra" panose="00000800000000000000" pitchFamily="50" charset="-78"/>
                              <a:cs typeface="29LT Bukra" panose="00000800000000000000" pitchFamily="50" charset="-78"/>
                            </a:rPr>
                            <a:t>Exposed Nodes (</a:t>
                          </a:r>
                          <a14:m>
                            <m:oMath xmlns:m="http://schemas.openxmlformats.org/officeDocument/2006/math">
                              <m:sSub>
                                <m:sSubPr>
                                  <m:ctrlPr>
                                    <a:rPr lang="en-US" sz="1600" b="1" i="1" kern="0" dirty="0">
                                      <a:solidFill>
                                        <a:schemeClr val="accent2">
                                          <a:lumMod val="75000"/>
                                        </a:schemeClr>
                                      </a:solidFill>
                                      <a:latin typeface="Cambria Math" panose="02040503050406030204" pitchFamily="18" charset="0"/>
                                      <a:cs typeface="29LT Bukra" panose="00000800000000000000" pitchFamily="50" charset="-78"/>
                                    </a:rPr>
                                  </m:ctrlPr>
                                </m:sSubPr>
                                <m:e>
                                  <m:r>
                                    <a:rPr lang="en-US" sz="1600" b="1" i="1" kern="0" dirty="0" smtClean="0">
                                      <a:solidFill>
                                        <a:schemeClr val="accent2">
                                          <a:lumMod val="75000"/>
                                        </a:schemeClr>
                                      </a:solidFill>
                                      <a:latin typeface="Cambria Math" panose="02040503050406030204" pitchFamily="18" charset="0"/>
                                      <a:cs typeface="29LT Bukra" panose="00000800000000000000" pitchFamily="50" charset="-78"/>
                                    </a:rPr>
                                    <m:t>𝑬</m:t>
                                  </m:r>
                                </m:e>
                                <m:sub>
                                  <m:r>
                                    <a:rPr lang="en-US" sz="1600" b="1" i="1" kern="0" dirty="0" smtClean="0">
                                      <a:solidFill>
                                        <a:schemeClr val="accent2">
                                          <a:lumMod val="75000"/>
                                        </a:schemeClr>
                                      </a:solidFill>
                                      <a:latin typeface="Cambria Math" panose="02040503050406030204" pitchFamily="18" charset="0"/>
                                      <a:cs typeface="29LT Bukra" panose="00000800000000000000" pitchFamily="50" charset="-78"/>
                                    </a:rPr>
                                    <m:t>𝒊</m:t>
                                  </m:r>
                                </m:sub>
                              </m:sSub>
                            </m:oMath>
                          </a14:m>
                          <a:r>
                            <a:rPr lang="en-US" sz="1600" b="1" kern="0" dirty="0">
                              <a:solidFill>
                                <a:schemeClr val="accent2">
                                  <a:lumMod val="75000"/>
                                </a:schemeClr>
                              </a:solidFill>
                              <a:latin typeface="29LT Bukra" panose="00000800000000000000" pitchFamily="50" charset="-78"/>
                              <a:cs typeface="29LT Bukra" panose="00000800000000000000" pitchFamily="50" charset="-78"/>
                            </a:rPr>
                            <a:t>):</a:t>
                          </a:r>
                        </a:p>
                        <a:p>
                          <a:endParaRPr lang="en-US" sz="1600" b="1" kern="0" dirty="0">
                            <a:solidFill>
                              <a:schemeClr val="accent2">
                                <a:lumMod val="75000"/>
                              </a:schemeClr>
                            </a:solidFill>
                            <a:latin typeface="29LT Bukra" panose="00000800000000000000" pitchFamily="50" charset="-78"/>
                            <a:cs typeface="29LT Bukra" panose="00000800000000000000" pitchFamily="50" charset="-78"/>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15000"/>
                            </a:lnSpc>
                            <a:spcAft>
                              <a:spcPts val="800"/>
                            </a:spcAft>
                            <a:buNone/>
                          </a:pPr>
                          <a14:m>
                            <m:oMathPara xmlns:m="http://schemas.openxmlformats.org/officeDocument/2006/math">
                              <m:oMathParaPr>
                                <m:jc m:val="centerGroup"/>
                              </m:oMathParaPr>
                              <m:oMath xmlns:m="http://schemas.openxmlformats.org/officeDocument/2006/math">
                                <m:f>
                                  <m:fPr>
                                    <m:ctrlPr>
                                      <a:rPr lang="en-US" sz="1800" i="1" kern="100" smtClean="0">
                                        <a:solidFill>
                                          <a:schemeClr val="tx1"/>
                                        </a:solidFill>
                                        <a:effectLst/>
                                        <a:latin typeface="Cambria Math" panose="02040503050406030204" pitchFamily="18" charset="0"/>
                                      </a:rPr>
                                    </m:ctrlPr>
                                  </m:fPr>
                                  <m:num>
                                    <m:r>
                                      <a:rPr lang="en-US" sz="1800" kern="100">
                                        <a:solidFill>
                                          <a:schemeClr val="tx1"/>
                                        </a:solidFill>
                                        <a:effectLst/>
                                        <a:latin typeface="Cambria Math" panose="02040503050406030204" pitchFamily="18" charset="0"/>
                                      </a:rPr>
                                      <m:t>𝑑</m:t>
                                    </m:r>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𝐸</m:t>
                                        </m:r>
                                      </m:e>
                                      <m:sub>
                                        <m:r>
                                          <a:rPr lang="en-US" sz="1800" kern="100">
                                            <a:solidFill>
                                              <a:schemeClr val="tx1"/>
                                            </a:solidFill>
                                            <a:effectLst/>
                                            <a:latin typeface="Cambria Math" panose="02040503050406030204" pitchFamily="18" charset="0"/>
                                          </a:rPr>
                                          <m:t>𝑖</m:t>
                                        </m:r>
                                      </m:sub>
                                    </m:sSub>
                                  </m:num>
                                  <m:den>
                                    <m:r>
                                      <a:rPr lang="en-US" sz="1800" kern="100">
                                        <a:solidFill>
                                          <a:schemeClr val="tx1"/>
                                        </a:solidFill>
                                        <a:effectLst/>
                                        <a:latin typeface="Cambria Math" panose="02040503050406030204" pitchFamily="18" charset="0"/>
                                      </a:rPr>
                                      <m:t>𝑑𝑡</m:t>
                                    </m:r>
                                  </m:den>
                                </m:f>
                                <m:r>
                                  <a:rPr lang="en-US" sz="1800" kern="100">
                                    <a:solidFill>
                                      <a:schemeClr val="tx1"/>
                                    </a:solidFill>
                                    <a:effectLst/>
                                    <a:latin typeface="Cambria Math" panose="02040503050406030204" pitchFamily="18" charset="0"/>
                                  </a:rPr>
                                  <m:t>=</m:t>
                                </m:r>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𝑝</m:t>
                                    </m:r>
                                  </m:e>
                                  <m:sub>
                                    <m:r>
                                      <a:rPr lang="en-US" sz="1800" kern="100">
                                        <a:solidFill>
                                          <a:schemeClr val="tx1"/>
                                        </a:solidFill>
                                        <a:effectLst/>
                                        <a:latin typeface="Cambria Math" panose="02040503050406030204" pitchFamily="18" charset="0"/>
                                      </a:rPr>
                                      <m:t>𝑖</m:t>
                                    </m:r>
                                  </m:sub>
                                </m:sSub>
                                <m:r>
                                  <a:rPr lang="en-US" sz="1800" kern="100">
                                    <a:solidFill>
                                      <a:schemeClr val="tx1"/>
                                    </a:solidFill>
                                    <a:effectLst/>
                                    <a:latin typeface="Cambria Math" panose="02040503050406030204" pitchFamily="18" charset="0"/>
                                  </a:rPr>
                                  <m:t>(</m:t>
                                </m:r>
                                <m:r>
                                  <m:rPr>
                                    <m:sty m:val="p"/>
                                  </m:rPr>
                                  <a:rPr lang="en-US" sz="1800" kern="100">
                                    <a:solidFill>
                                      <a:schemeClr val="tx1"/>
                                    </a:solidFill>
                                    <a:effectLst/>
                                    <a:latin typeface="Cambria Math" panose="02040503050406030204" pitchFamily="18" charset="0"/>
                                  </a:rPr>
                                  <m:t>Ω</m:t>
                                </m:r>
                                <m:r>
                                  <a:rPr lang="en-US" sz="1800" kern="100">
                                    <a:solidFill>
                                      <a:schemeClr val="tx1"/>
                                    </a:solidFill>
                                    <a:effectLst/>
                                    <a:latin typeface="Cambria Math" panose="02040503050406030204" pitchFamily="18" charset="0"/>
                                  </a:rPr>
                                  <m:t>𝑆𝐼</m:t>
                                </m:r>
                                <m:r>
                                  <a:rPr lang="en-US" sz="1800" kern="100">
                                    <a:solidFill>
                                      <a:schemeClr val="tx1"/>
                                    </a:solidFill>
                                    <a:effectLst/>
                                    <a:latin typeface="Cambria Math" panose="02040503050406030204" pitchFamily="18" charset="0"/>
                                  </a:rPr>
                                  <m:t>)−(</m:t>
                                </m:r>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𝜆</m:t>
                                    </m:r>
                                  </m:e>
                                  <m:sub>
                                    <m:r>
                                      <a:rPr lang="en-US" sz="1800" kern="100">
                                        <a:solidFill>
                                          <a:schemeClr val="tx1"/>
                                        </a:solidFill>
                                        <a:effectLst/>
                                        <a:latin typeface="Cambria Math" panose="02040503050406030204" pitchFamily="18" charset="0"/>
                                      </a:rPr>
                                      <m:t>𝑖</m:t>
                                    </m:r>
                                  </m:sub>
                                </m:sSub>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𝜎</m:t>
                                </m:r>
                                <m:r>
                                  <a:rPr lang="en-US" sz="1800" kern="100">
                                    <a:solidFill>
                                      <a:schemeClr val="tx1"/>
                                    </a:solidFill>
                                    <a:effectLst/>
                                    <a:latin typeface="Cambria Math" panose="02040503050406030204" pitchFamily="18" charset="0"/>
                                  </a:rPr>
                                  <m:t>)</m:t>
                                </m:r>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𝐸</m:t>
                                    </m:r>
                                  </m:e>
                                  <m:sub>
                                    <m:r>
                                      <a:rPr lang="en-US" sz="1800" kern="100">
                                        <a:solidFill>
                                          <a:schemeClr val="tx1"/>
                                        </a:solidFill>
                                        <a:effectLst/>
                                        <a:latin typeface="Cambria Math" panose="02040503050406030204" pitchFamily="18" charset="0"/>
                                      </a:rPr>
                                      <m:t>𝑖</m:t>
                                    </m:r>
                                  </m:sub>
                                </m:sSub>
                              </m:oMath>
                            </m:oMathPara>
                          </a14:m>
                          <a:endParaRPr lang="en-US" sz="1800" kern="100">
                            <a:solidFill>
                              <a:schemeClr val="tx1"/>
                            </a:solidFill>
                            <a:effectLst/>
                            <a:latin typeface="29LT Bukra" panose="00000800000000000000" pitchFamily="50" charset="-78"/>
                            <a:ea typeface="Aptos" panose="020B0004020202020204" pitchFamily="34" charset="0"/>
                            <a:cs typeface="29LT Bukra" panose="00000800000000000000" pitchFamily="50" charset="-78"/>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2327102"/>
                      </a:ext>
                    </a:extLst>
                  </a:tr>
                  <a:tr h="9929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0" dirty="0">
                              <a:solidFill>
                                <a:schemeClr val="accent2">
                                  <a:lumMod val="75000"/>
                                </a:schemeClr>
                              </a:solidFill>
                              <a:latin typeface="29LT Bukra" panose="00000800000000000000" pitchFamily="50" charset="-78"/>
                              <a:cs typeface="29LT Bukra" panose="00000800000000000000" pitchFamily="50" charset="-78"/>
                            </a:rPr>
                            <a:t>Infectious Nodes (I):</a:t>
                          </a:r>
                        </a:p>
                        <a:p>
                          <a:endParaRPr lang="en-US" sz="1600" b="1" kern="0" dirty="0">
                            <a:solidFill>
                              <a:schemeClr val="accent2">
                                <a:lumMod val="75000"/>
                              </a:schemeClr>
                            </a:solidFill>
                            <a:latin typeface="29LT Bukra" panose="00000800000000000000" pitchFamily="50" charset="-78"/>
                            <a:cs typeface="29LT Bukra" panose="00000800000000000000" pitchFamily="50" charset="-78"/>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15000"/>
                            </a:lnSpc>
                            <a:spcAft>
                              <a:spcPts val="800"/>
                            </a:spcAft>
                            <a:buNone/>
                          </a:pPr>
                          <a14:m>
                            <m:oMathPara xmlns:m="http://schemas.openxmlformats.org/officeDocument/2006/math">
                              <m:oMathParaPr>
                                <m:jc m:val="centerGroup"/>
                              </m:oMathParaPr>
                              <m:oMath xmlns:m="http://schemas.openxmlformats.org/officeDocument/2006/math">
                                <m:f>
                                  <m:fPr>
                                    <m:ctrlPr>
                                      <a:rPr lang="en-US" sz="1800" i="1" kern="100" smtClean="0">
                                        <a:solidFill>
                                          <a:schemeClr val="tx1"/>
                                        </a:solidFill>
                                        <a:effectLst/>
                                        <a:latin typeface="Cambria Math" panose="02040503050406030204" pitchFamily="18" charset="0"/>
                                      </a:rPr>
                                    </m:ctrlPr>
                                  </m:fPr>
                                  <m:num>
                                    <m:r>
                                      <a:rPr lang="en-US" sz="1800" kern="100">
                                        <a:solidFill>
                                          <a:schemeClr val="tx1"/>
                                        </a:solidFill>
                                        <a:effectLst/>
                                        <a:latin typeface="Cambria Math" panose="02040503050406030204" pitchFamily="18" charset="0"/>
                                      </a:rPr>
                                      <m:t>𝑑𝐼</m:t>
                                    </m:r>
                                  </m:num>
                                  <m:den>
                                    <m:r>
                                      <a:rPr lang="en-US" sz="1800" kern="100">
                                        <a:solidFill>
                                          <a:schemeClr val="tx1"/>
                                        </a:solidFill>
                                        <a:effectLst/>
                                        <a:latin typeface="Cambria Math" panose="02040503050406030204" pitchFamily="18" charset="0"/>
                                      </a:rPr>
                                      <m:t>𝑑𝑡</m:t>
                                    </m:r>
                                  </m:den>
                                </m:f>
                                <m:r>
                                  <a:rPr lang="en-US" sz="1800" kern="100">
                                    <a:solidFill>
                                      <a:schemeClr val="tx1"/>
                                    </a:solidFill>
                                    <a:effectLst/>
                                    <a:latin typeface="Cambria Math" panose="02040503050406030204" pitchFamily="18" charset="0"/>
                                  </a:rPr>
                                  <m:t>=</m:t>
                                </m:r>
                                <m:nary>
                                  <m:naryPr>
                                    <m:chr m:val="∑"/>
                                    <m:limLoc m:val="undOvr"/>
                                    <m:grow m:val="on"/>
                                    <m:ctrlPr>
                                      <a:rPr lang="en-US" sz="1800" i="1" kern="100">
                                        <a:solidFill>
                                          <a:schemeClr val="tx1"/>
                                        </a:solidFill>
                                        <a:effectLst/>
                                        <a:latin typeface="Cambria Math" panose="02040503050406030204" pitchFamily="18" charset="0"/>
                                      </a:rPr>
                                    </m:ctrlPr>
                                  </m:naryPr>
                                  <m:sub>
                                    <m:r>
                                      <a:rPr lang="en-US" sz="1800" kern="100">
                                        <a:solidFill>
                                          <a:schemeClr val="tx1"/>
                                        </a:solidFill>
                                        <a:effectLst/>
                                        <a:latin typeface="Cambria Math" panose="02040503050406030204" pitchFamily="18" charset="0"/>
                                      </a:rPr>
                                      <m:t>𝑖</m:t>
                                    </m:r>
                                    <m:r>
                                      <a:rPr lang="en-US" sz="1800" kern="100">
                                        <a:solidFill>
                                          <a:schemeClr val="tx1"/>
                                        </a:solidFill>
                                        <a:effectLst/>
                                        <a:latin typeface="Cambria Math" panose="02040503050406030204" pitchFamily="18" charset="0"/>
                                      </a:rPr>
                                      <m:t>=1</m:t>
                                    </m:r>
                                  </m:sub>
                                  <m:sup>
                                    <m:r>
                                      <a:rPr lang="en-US" sz="1800" kern="100">
                                        <a:solidFill>
                                          <a:schemeClr val="tx1"/>
                                        </a:solidFill>
                                        <a:effectLst/>
                                        <a:latin typeface="Cambria Math" panose="02040503050406030204" pitchFamily="18" charset="0"/>
                                      </a:rPr>
                                      <m:t>𝑛</m:t>
                                    </m:r>
                                  </m:sup>
                                  <m:e>
                                    <m:r>
                                      <a:rPr lang="en-US" sz="1800" kern="100">
                                        <a:solidFill>
                                          <a:schemeClr val="tx1"/>
                                        </a:solidFill>
                                        <a:effectLst/>
                                        <a:latin typeface="Cambria Math" panose="02040503050406030204" pitchFamily="18" charset="0"/>
                                      </a:rPr>
                                      <m:t> </m:t>
                                    </m:r>
                                  </m:e>
                                </m:nary>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𝜆</m:t>
                                    </m:r>
                                  </m:e>
                                  <m:sub>
                                    <m:r>
                                      <a:rPr lang="en-US" sz="1800" kern="100">
                                        <a:solidFill>
                                          <a:schemeClr val="tx1"/>
                                        </a:solidFill>
                                        <a:effectLst/>
                                        <a:latin typeface="Cambria Math" panose="02040503050406030204" pitchFamily="18" charset="0"/>
                                      </a:rPr>
                                      <m:t>𝑖</m:t>
                                    </m:r>
                                  </m:sub>
                                </m:sSub>
                                <m:sSub>
                                  <m:sSubPr>
                                    <m:ctrlPr>
                                      <a:rPr lang="en-US" sz="1800" i="1" kern="100">
                                        <a:solidFill>
                                          <a:schemeClr val="tx1"/>
                                        </a:solidFill>
                                        <a:effectLst/>
                                        <a:latin typeface="Cambria Math" panose="02040503050406030204" pitchFamily="18" charset="0"/>
                                      </a:rPr>
                                    </m:ctrlPr>
                                  </m:sSubPr>
                                  <m:e>
                                    <m:r>
                                      <a:rPr lang="en-US" sz="1800" kern="100">
                                        <a:solidFill>
                                          <a:schemeClr val="tx1"/>
                                        </a:solidFill>
                                        <a:effectLst/>
                                        <a:latin typeface="Cambria Math" panose="02040503050406030204" pitchFamily="18" charset="0"/>
                                      </a:rPr>
                                      <m:t>𝐸</m:t>
                                    </m:r>
                                  </m:e>
                                  <m:sub>
                                    <m:r>
                                      <a:rPr lang="en-US" sz="1800" kern="100">
                                        <a:solidFill>
                                          <a:schemeClr val="tx1"/>
                                        </a:solidFill>
                                        <a:effectLst/>
                                        <a:latin typeface="Cambria Math" panose="02040503050406030204" pitchFamily="18" charset="0"/>
                                      </a:rPr>
                                      <m:t>𝑖</m:t>
                                    </m:r>
                                  </m:sub>
                                </m:sSub>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𝜎</m:t>
                                </m:r>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𝛾</m:t>
                                </m:r>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𝐼</m:t>
                                </m:r>
                              </m:oMath>
                            </m:oMathPara>
                          </a14:m>
                          <a:endParaRPr lang="en-US" sz="1800" kern="100" dirty="0">
                            <a:solidFill>
                              <a:schemeClr val="tx1"/>
                            </a:solidFill>
                            <a:effectLst/>
                            <a:latin typeface="29LT Bukra" panose="00000800000000000000" pitchFamily="50" charset="-78"/>
                            <a:ea typeface="Aptos" panose="020B0004020202020204" pitchFamily="34" charset="0"/>
                            <a:cs typeface="29LT Bukra" panose="00000800000000000000" pitchFamily="50" charset="-78"/>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8968864"/>
                      </a:ext>
                    </a:extLst>
                  </a:tr>
                  <a:tr h="723071">
                    <a:tc>
                      <a:txBody>
                        <a:bodyPr/>
                        <a:lstStyle/>
                        <a:p>
                          <a:r>
                            <a:rPr lang="en-US" sz="1600" b="1" kern="0" dirty="0">
                              <a:solidFill>
                                <a:schemeClr val="accent2">
                                  <a:lumMod val="75000"/>
                                </a:schemeClr>
                              </a:solidFill>
                              <a:latin typeface="29LT Bukra" panose="00000800000000000000" pitchFamily="50" charset="-78"/>
                              <a:cs typeface="29LT Bukra" panose="00000800000000000000" pitchFamily="50" charset="-78"/>
                            </a:rPr>
                            <a:t>Recovered Nodes (R):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15000"/>
                            </a:lnSpc>
                            <a:spcAft>
                              <a:spcPts val="800"/>
                            </a:spcAft>
                            <a:buNone/>
                          </a:pPr>
                          <a14:m>
                            <m:oMathPara xmlns:m="http://schemas.openxmlformats.org/officeDocument/2006/math">
                              <m:oMathParaPr>
                                <m:jc m:val="centerGroup"/>
                              </m:oMathParaPr>
                              <m:oMath xmlns:m="http://schemas.openxmlformats.org/officeDocument/2006/math">
                                <m:f>
                                  <m:fPr>
                                    <m:ctrlPr>
                                      <a:rPr lang="en-US" sz="1800" i="1" kern="100" smtClean="0">
                                        <a:solidFill>
                                          <a:schemeClr val="tx1"/>
                                        </a:solidFill>
                                        <a:effectLst/>
                                        <a:latin typeface="Cambria Math" panose="02040503050406030204" pitchFamily="18" charset="0"/>
                                      </a:rPr>
                                    </m:ctrlPr>
                                  </m:fPr>
                                  <m:num>
                                    <m:r>
                                      <a:rPr lang="en-US" sz="1800" kern="100">
                                        <a:solidFill>
                                          <a:schemeClr val="tx1"/>
                                        </a:solidFill>
                                        <a:effectLst/>
                                        <a:latin typeface="Cambria Math" panose="02040503050406030204" pitchFamily="18" charset="0"/>
                                      </a:rPr>
                                      <m:t>𝑑𝑅</m:t>
                                    </m:r>
                                  </m:num>
                                  <m:den>
                                    <m:r>
                                      <a:rPr lang="en-US" sz="1800" kern="100">
                                        <a:solidFill>
                                          <a:schemeClr val="tx1"/>
                                        </a:solidFill>
                                        <a:effectLst/>
                                        <a:latin typeface="Cambria Math" panose="02040503050406030204" pitchFamily="18" charset="0"/>
                                      </a:rPr>
                                      <m:t>𝑑𝑡</m:t>
                                    </m:r>
                                  </m:den>
                                </m:f>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𝛾</m:t>
                                </m:r>
                                <m:r>
                                  <a:rPr lang="en-US" sz="1800" kern="100">
                                    <a:solidFill>
                                      <a:schemeClr val="tx1"/>
                                    </a:solidFill>
                                    <a:effectLst/>
                                    <a:latin typeface="Cambria Math" panose="02040503050406030204" pitchFamily="18" charset="0"/>
                                  </a:rPr>
                                  <m:t>𝐼</m:t>
                                </m:r>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𝜎</m:t>
                                </m:r>
                                <m:r>
                                  <a:rPr lang="en-US" sz="1800" kern="100">
                                    <a:solidFill>
                                      <a:schemeClr val="tx1"/>
                                    </a:solidFill>
                                    <a:effectLst/>
                                    <a:latin typeface="Cambria Math" panose="02040503050406030204" pitchFamily="18" charset="0"/>
                                  </a:rPr>
                                  <m:t>𝑅</m:t>
                                </m:r>
                                <m:r>
                                  <a:rPr lang="en-US" sz="1800" kern="100">
                                    <a:solidFill>
                                      <a:schemeClr val="tx1"/>
                                    </a:solidFill>
                                    <a:effectLst/>
                                    <a:latin typeface="Cambria Math" panose="02040503050406030204" pitchFamily="18" charset="0"/>
                                  </a:rPr>
                                  <m:t>+</m:t>
                                </m:r>
                                <m:r>
                                  <a:rPr lang="en-US" sz="1800" kern="100">
                                    <a:solidFill>
                                      <a:schemeClr val="tx1"/>
                                    </a:solidFill>
                                    <a:effectLst/>
                                    <a:latin typeface="Cambria Math" panose="02040503050406030204" pitchFamily="18" charset="0"/>
                                  </a:rPr>
                                  <m:t>𝜔</m:t>
                                </m:r>
                                <m:r>
                                  <a:rPr lang="en-US" sz="1800" kern="100">
                                    <a:solidFill>
                                      <a:schemeClr val="tx1"/>
                                    </a:solidFill>
                                    <a:effectLst/>
                                    <a:latin typeface="Cambria Math" panose="02040503050406030204" pitchFamily="18" charset="0"/>
                                  </a:rPr>
                                  <m:t>𝑆</m:t>
                                </m:r>
                              </m:oMath>
                            </m:oMathPara>
                          </a14:m>
                          <a:endParaRPr lang="en-US" sz="1800" kern="100" dirty="0">
                            <a:solidFill>
                              <a:schemeClr val="tx1"/>
                            </a:solidFill>
                            <a:effectLst/>
                            <a:latin typeface="29LT Bukra" panose="00000800000000000000" pitchFamily="50" charset="-78"/>
                            <a:ea typeface="Aptos" panose="020B0004020202020204" pitchFamily="34" charset="0"/>
                            <a:cs typeface="29LT Bukra" panose="00000800000000000000" pitchFamily="50" charset="-78"/>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215127"/>
                      </a:ext>
                    </a:extLst>
                  </a:tr>
                </a:tbl>
              </a:graphicData>
            </a:graphic>
          </p:graphicFrame>
        </mc:Choice>
        <mc:Fallback xmlns="">
          <p:graphicFrame>
            <p:nvGraphicFramePr>
              <p:cNvPr id="4" name="Table 3">
                <a:extLst>
                  <a:ext uri="{FF2B5EF4-FFF2-40B4-BE49-F238E27FC236}">
                    <a16:creationId xmlns:a16="http://schemas.microsoft.com/office/drawing/2014/main" id="{0A9EA24D-7294-4EC2-806B-0EC11018D0ED}"/>
                  </a:ext>
                </a:extLst>
              </p:cNvPr>
              <p:cNvGraphicFramePr>
                <a:graphicFrameLocks noGrp="1"/>
              </p:cNvGraphicFramePr>
              <p:nvPr>
                <p:extLst>
                  <p:ext uri="{D42A27DB-BD31-4B8C-83A1-F6EECF244321}">
                    <p14:modId xmlns:p14="http://schemas.microsoft.com/office/powerpoint/2010/main" val="1104470151"/>
                  </p:ext>
                </p:extLst>
              </p:nvPr>
            </p:nvGraphicFramePr>
            <p:xfrm>
              <a:off x="186501" y="3535102"/>
              <a:ext cx="7490440" cy="3184865"/>
            </p:xfrm>
            <a:graphic>
              <a:graphicData uri="http://schemas.openxmlformats.org/drawingml/2006/table">
                <a:tbl>
                  <a:tblPr firstRow="1" firstCol="1" bandRow="1">
                    <a:tableStyleId>{21E4AEA4-8DFA-4A89-87EB-49C32662AFE0}</a:tableStyleId>
                  </a:tblPr>
                  <a:tblGrid>
                    <a:gridCol w="3812415">
                      <a:extLst>
                        <a:ext uri="{9D8B030D-6E8A-4147-A177-3AD203B41FA5}">
                          <a16:colId xmlns:a16="http://schemas.microsoft.com/office/drawing/2014/main" val="1457377608"/>
                        </a:ext>
                      </a:extLst>
                    </a:gridCol>
                    <a:gridCol w="3678025">
                      <a:extLst>
                        <a:ext uri="{9D8B030D-6E8A-4147-A177-3AD203B41FA5}">
                          <a16:colId xmlns:a16="http://schemas.microsoft.com/office/drawing/2014/main" val="3299927157"/>
                        </a:ext>
                      </a:extLst>
                    </a:gridCol>
                  </a:tblGrid>
                  <a:tr h="723071">
                    <a:tc>
                      <a:txBody>
                        <a:bodyPr/>
                        <a:lstStyle/>
                        <a:p>
                          <a:r>
                            <a:rPr lang="en-US" sz="1600" b="1" kern="0" dirty="0">
                              <a:solidFill>
                                <a:schemeClr val="accent2">
                                  <a:lumMod val="75000"/>
                                </a:schemeClr>
                              </a:solidFill>
                              <a:latin typeface="29LT Bukra" panose="00000800000000000000" pitchFamily="50" charset="-78"/>
                              <a:cs typeface="29LT Bukra" panose="00000800000000000000" pitchFamily="50" charset="-78"/>
                            </a:rPr>
                            <a:t>Susceptible Nodes (S):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03642" b="-340336"/>
                          </a:stretch>
                        </a:blipFill>
                      </a:tcPr>
                    </a:tc>
                    <a:extLst>
                      <a:ext uri="{0D108BD9-81ED-4DB2-BD59-A6C34878D82A}">
                        <a16:rowId xmlns:a16="http://schemas.microsoft.com/office/drawing/2014/main" val="2993631387"/>
                      </a:ext>
                    </a:extLst>
                  </a:tr>
                  <a:tr h="745817">
                    <a:tc>
                      <a:txBody>
                        <a:bodyPr/>
                        <a:lstStyle/>
                        <a:p>
                          <a:endParaRPr lang="en-US"/>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96748" r="-96486" b="-229268"/>
                          </a:stretch>
                        </a:blipFill>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03642" t="-96748" b="-229268"/>
                          </a:stretch>
                        </a:blipFill>
                      </a:tcPr>
                    </a:tc>
                    <a:extLst>
                      <a:ext uri="{0D108BD9-81ED-4DB2-BD59-A6C34878D82A}">
                        <a16:rowId xmlns:a16="http://schemas.microsoft.com/office/drawing/2014/main" val="2252327102"/>
                      </a:ext>
                    </a:extLst>
                  </a:tr>
                  <a:tr h="9929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0" dirty="0">
                              <a:solidFill>
                                <a:schemeClr val="accent2">
                                  <a:lumMod val="75000"/>
                                </a:schemeClr>
                              </a:solidFill>
                              <a:latin typeface="29LT Bukra" panose="00000800000000000000" pitchFamily="50" charset="-78"/>
                              <a:cs typeface="29LT Bukra" panose="00000800000000000000" pitchFamily="50" charset="-78"/>
                            </a:rPr>
                            <a:t>Infectious Nodes (I):</a:t>
                          </a:r>
                        </a:p>
                        <a:p>
                          <a:endParaRPr lang="en-US" sz="1600" b="1" kern="0" dirty="0">
                            <a:solidFill>
                              <a:schemeClr val="accent2">
                                <a:lumMod val="75000"/>
                              </a:schemeClr>
                            </a:solidFill>
                            <a:latin typeface="29LT Bukra" panose="00000800000000000000" pitchFamily="50" charset="-78"/>
                            <a:cs typeface="29LT Bukra" panose="00000800000000000000" pitchFamily="50" charset="-78"/>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03642" t="-148466" b="-73006"/>
                          </a:stretch>
                        </a:blipFill>
                      </a:tcPr>
                    </a:tc>
                    <a:extLst>
                      <a:ext uri="{0D108BD9-81ED-4DB2-BD59-A6C34878D82A}">
                        <a16:rowId xmlns:a16="http://schemas.microsoft.com/office/drawing/2014/main" val="1218968864"/>
                      </a:ext>
                    </a:extLst>
                  </a:tr>
                  <a:tr h="723071">
                    <a:tc>
                      <a:txBody>
                        <a:bodyPr/>
                        <a:lstStyle/>
                        <a:p>
                          <a:r>
                            <a:rPr lang="en-US" sz="1600" b="1" kern="0" dirty="0">
                              <a:solidFill>
                                <a:schemeClr val="accent2">
                                  <a:lumMod val="75000"/>
                                </a:schemeClr>
                              </a:solidFill>
                              <a:latin typeface="29LT Bukra" panose="00000800000000000000" pitchFamily="50" charset="-78"/>
                              <a:cs typeface="29LT Bukra" panose="00000800000000000000" pitchFamily="50" charset="-78"/>
                            </a:rPr>
                            <a:t>Recovered Nodes (R):</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l="-103642" t="-340336"/>
                          </a:stretch>
                        </a:blipFill>
                      </a:tcPr>
                    </a:tc>
                    <a:extLst>
                      <a:ext uri="{0D108BD9-81ED-4DB2-BD59-A6C34878D82A}">
                        <a16:rowId xmlns:a16="http://schemas.microsoft.com/office/drawing/2014/main" val="65215127"/>
                      </a:ext>
                    </a:extLst>
                  </a:tr>
                </a:tbl>
              </a:graphicData>
            </a:graphic>
          </p:graphicFrame>
        </mc:Fallback>
      </mc:AlternateContent>
      <p:graphicFrame>
        <p:nvGraphicFramePr>
          <p:cNvPr id="11" name="Table 10">
            <a:extLst>
              <a:ext uri="{FF2B5EF4-FFF2-40B4-BE49-F238E27FC236}">
                <a16:creationId xmlns:a16="http://schemas.microsoft.com/office/drawing/2014/main" id="{F0D00AE8-2D37-A8D7-EDDD-F91FEC6BBDE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20426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3B384-9B78-763F-F18C-6317A566CCE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6F7FCCC-0AF2-B511-D602-47D65D6F29FF}"/>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7E3690A1-0778-ADE3-8894-F2178CD58FF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B1176752-AFDF-5E1D-086B-0DB2E291A922}"/>
                </a:ext>
              </a:extLst>
            </p:cNvPr>
            <p:cNvSpPr txBox="1"/>
            <p:nvPr/>
          </p:nvSpPr>
          <p:spPr>
            <a:xfrm>
              <a:off x="146010" y="334818"/>
              <a:ext cx="7993155"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(SMEIR)(10/13)</a:t>
              </a:r>
            </a:p>
          </p:txBody>
        </p:sp>
      </p:grpSp>
      <p:grpSp>
        <p:nvGrpSpPr>
          <p:cNvPr id="6" name="Group 5">
            <a:extLst>
              <a:ext uri="{FF2B5EF4-FFF2-40B4-BE49-F238E27FC236}">
                <a16:creationId xmlns:a16="http://schemas.microsoft.com/office/drawing/2014/main" id="{8F7B6E77-9A4A-0B50-CBC2-2E5CC8852AF0}"/>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4EC031D3-5BF6-76A0-70CD-DD8E3AAFF19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C93505C2-02DE-E5DE-1263-F2BC8333D90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1" name="TextBox 10">
            <a:extLst>
              <a:ext uri="{FF2B5EF4-FFF2-40B4-BE49-F238E27FC236}">
                <a16:creationId xmlns:a16="http://schemas.microsoft.com/office/drawing/2014/main" id="{AF71EDCB-99AA-3888-9464-9034352087B5}"/>
              </a:ext>
            </a:extLst>
          </p:cNvPr>
          <p:cNvSpPr txBox="1"/>
          <p:nvPr/>
        </p:nvSpPr>
        <p:spPr>
          <a:xfrm>
            <a:off x="404446" y="1118104"/>
            <a:ext cx="6154614" cy="369332"/>
          </a:xfrm>
          <a:prstGeom prst="rect">
            <a:avLst/>
          </a:prstGeom>
          <a:noFill/>
        </p:spPr>
        <p:txBody>
          <a:bodyPr wrap="square">
            <a:spAutoFit/>
          </a:bodyPr>
          <a:lstStyle>
            <a:defPPr>
              <a:defRPr lang="en-US"/>
            </a:defPPr>
            <a:lvl1pPr>
              <a:defRPr sz="2400" kern="0">
                <a:solidFill>
                  <a:schemeClr val="accent2">
                    <a:lumMod val="75000"/>
                  </a:schemeClr>
                </a:solidFill>
                <a:latin typeface="29LT Bukra" panose="00000800000000000000" pitchFamily="50" charset="-78"/>
                <a:cs typeface="29LT Bukra" panose="00000800000000000000" pitchFamily="50" charset="-78"/>
              </a:defRPr>
            </a:lvl1pPr>
          </a:lstStyle>
          <a:p>
            <a:r>
              <a:rPr lang="en-US" dirty="0"/>
              <a:t>Stability and Equilibrium Analysis</a:t>
            </a:r>
          </a:p>
        </p:txBody>
      </p:sp>
      <p:sp>
        <p:nvSpPr>
          <p:cNvPr id="13" name="TextBox 12">
            <a:extLst>
              <a:ext uri="{FF2B5EF4-FFF2-40B4-BE49-F238E27FC236}">
                <a16:creationId xmlns:a16="http://schemas.microsoft.com/office/drawing/2014/main" id="{6CDE49EE-BF5E-DA50-5455-DBE723F2C668}"/>
              </a:ext>
            </a:extLst>
          </p:cNvPr>
          <p:cNvSpPr txBox="1"/>
          <p:nvPr/>
        </p:nvSpPr>
        <p:spPr>
          <a:xfrm>
            <a:off x="146010" y="1659856"/>
            <a:ext cx="11752249" cy="1015663"/>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FF0000"/>
                </a:solidFill>
                <a:latin typeface="29LT Bukra" panose="00000800000000000000" pitchFamily="50" charset="-78"/>
                <a:cs typeface="29LT Bukra" panose="00000800000000000000" pitchFamily="50" charset="-78"/>
              </a:rPr>
              <a:t>DDoS-free equilibrium </a:t>
            </a:r>
            <a:r>
              <a:rPr lang="en-US" sz="2000" dirty="0">
                <a:latin typeface="29LT Bukra" panose="00000800000000000000" pitchFamily="50" charset="-78"/>
                <a:cs typeface="29LT Bukra" panose="00000800000000000000" pitchFamily="50" charset="-78"/>
              </a:rPr>
              <a:t>is the state where all exposed and infected nodes are zero (𝐸₁ = 𝐸₂ = … = 𝐸ₙ = 𝐼 = </a:t>
            </a:r>
            <a:r>
              <a:rPr lang="en-US" sz="2000" b="1" dirty="0">
                <a:latin typeface="+mj-lt"/>
                <a:cs typeface="29LT Bukra" panose="00000800000000000000" pitchFamily="50" charset="-78"/>
              </a:rPr>
              <a:t>0</a:t>
            </a:r>
            <a:r>
              <a:rPr lang="en-US" sz="2000" dirty="0">
                <a:latin typeface="29LT Bukra" panose="00000800000000000000" pitchFamily="50" charset="-78"/>
                <a:cs typeface="29LT Bukra" panose="00000800000000000000" pitchFamily="50" charset="-78"/>
              </a:rPr>
              <a:t>), simplifying the equations to only include susceptible (S) and recovered (R) nodes</a:t>
            </a:r>
            <a:r>
              <a:rPr lang="en-US" sz="2000" dirty="0"/>
              <a:t>.</a:t>
            </a:r>
            <a:endParaRPr lang="en-US" sz="2000" dirty="0">
              <a:latin typeface="29LT Bukra" panose="00000800000000000000" pitchFamily="50" charset="-78"/>
              <a:cs typeface="29LT Bukra" panose="00000800000000000000" pitchFamily="50" charset="-78"/>
            </a:endParaRPr>
          </a:p>
        </p:txBody>
      </p:sp>
      <p:sp>
        <p:nvSpPr>
          <p:cNvPr id="2" name="TextBox 1">
            <a:extLst>
              <a:ext uri="{FF2B5EF4-FFF2-40B4-BE49-F238E27FC236}">
                <a16:creationId xmlns:a16="http://schemas.microsoft.com/office/drawing/2014/main" id="{DB08FA5C-E6B3-A12B-ACA2-C6C8FCDB6EDF}"/>
              </a:ext>
            </a:extLst>
          </p:cNvPr>
          <p:cNvSpPr txBox="1"/>
          <p:nvPr/>
        </p:nvSpPr>
        <p:spPr>
          <a:xfrm>
            <a:off x="146010" y="3702468"/>
            <a:ext cx="9922438" cy="461665"/>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FF0000"/>
                </a:solidFill>
                <a:latin typeface="29LT Bukra" panose="00000800000000000000" pitchFamily="50" charset="-78"/>
                <a:cs typeface="29LT Bukra" panose="00000800000000000000" pitchFamily="50" charset="-78"/>
              </a:rPr>
              <a:t>Endemic equilibrium  </a:t>
            </a:r>
            <a:r>
              <a:rPr lang="en-US" sz="2400" dirty="0">
                <a:latin typeface="29LT Bukra" panose="00000800000000000000" pitchFamily="50" charset="-78"/>
                <a:cs typeface="29LT Bukra" panose="00000800000000000000" pitchFamily="50" charset="-78"/>
              </a:rPr>
              <a:t>(𝐸₁ = 𝐸₂ = … = 𝐸ₙ = 𝐼 ≠ </a:t>
            </a:r>
            <a:r>
              <a:rPr lang="en-US" sz="2400" dirty="0">
                <a:latin typeface="+mj-lt"/>
                <a:cs typeface="29LT Bukra" panose="00000800000000000000" pitchFamily="50" charset="-78"/>
              </a:rPr>
              <a:t>0</a:t>
            </a:r>
            <a:r>
              <a:rPr lang="en-US" sz="2400" dirty="0">
                <a:latin typeface="29LT Bukra" panose="00000800000000000000" pitchFamily="50" charset="-78"/>
                <a:cs typeface="29LT Bukra" panose="00000800000000000000" pitchFamily="50" charset="-78"/>
              </a:rPr>
              <a:t>), </a:t>
            </a:r>
          </a:p>
        </p:txBody>
      </p:sp>
      <p:graphicFrame>
        <p:nvGraphicFramePr>
          <p:cNvPr id="5" name="Table 4">
            <a:extLst>
              <a:ext uri="{FF2B5EF4-FFF2-40B4-BE49-F238E27FC236}">
                <a16:creationId xmlns:a16="http://schemas.microsoft.com/office/drawing/2014/main" id="{2956AB8A-411D-BD36-77FA-E5A72A437BB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086455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520C4-61D4-FE4A-CCCF-435CC041BA9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9FD5AB9-8255-93CD-87BF-30182B885424}"/>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3EE95A2A-545D-EB67-4202-6E8C1B4CB44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5448AC47-DECF-0CDA-2CF9-17ED26F40390}"/>
                </a:ext>
              </a:extLst>
            </p:cNvPr>
            <p:cNvSpPr txBox="1"/>
            <p:nvPr/>
          </p:nvSpPr>
          <p:spPr>
            <a:xfrm>
              <a:off x="146010" y="334818"/>
              <a:ext cx="7993155"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(SMEIR)(11/13)</a:t>
              </a:r>
            </a:p>
          </p:txBody>
        </p:sp>
      </p:grpSp>
      <p:grpSp>
        <p:nvGrpSpPr>
          <p:cNvPr id="6" name="Group 5">
            <a:extLst>
              <a:ext uri="{FF2B5EF4-FFF2-40B4-BE49-F238E27FC236}">
                <a16:creationId xmlns:a16="http://schemas.microsoft.com/office/drawing/2014/main" id="{0D4EA646-AE5D-8E60-0BC1-09DFF5F0D350}"/>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68D3D426-9609-7D14-6034-089CCBE99D2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6FE72452-F704-2199-D0D5-3EF96658193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1" name="TextBox 10">
            <a:extLst>
              <a:ext uri="{FF2B5EF4-FFF2-40B4-BE49-F238E27FC236}">
                <a16:creationId xmlns:a16="http://schemas.microsoft.com/office/drawing/2014/main" id="{28DAF5E8-177B-C5B5-464D-E7B2773885F8}"/>
              </a:ext>
            </a:extLst>
          </p:cNvPr>
          <p:cNvSpPr txBox="1"/>
          <p:nvPr/>
        </p:nvSpPr>
        <p:spPr>
          <a:xfrm>
            <a:off x="404446" y="1118104"/>
            <a:ext cx="6154614" cy="461665"/>
          </a:xfrm>
          <a:prstGeom prst="rect">
            <a:avLst/>
          </a:prstGeom>
          <a:noFill/>
        </p:spPr>
        <p:txBody>
          <a:bodyPr wrap="square">
            <a:spAutoFit/>
          </a:bodyPr>
          <a:lstStyle>
            <a:defPPr>
              <a:defRPr lang="en-US"/>
            </a:defPPr>
            <a:lvl1pPr>
              <a:defRPr sz="2400" kern="0">
                <a:solidFill>
                  <a:schemeClr val="accent2">
                    <a:lumMod val="75000"/>
                  </a:schemeClr>
                </a:solidFill>
                <a:latin typeface="29LT Bukra" panose="00000800000000000000" pitchFamily="50" charset="-78"/>
                <a:cs typeface="29LT Bukra" panose="00000800000000000000" pitchFamily="50" charset="-78"/>
              </a:defRPr>
            </a:lvl1pPr>
          </a:lstStyle>
          <a:p>
            <a:r>
              <a:rPr lang="en-US" dirty="0"/>
              <a:t>Stability and Equilibrium Analysis</a:t>
            </a:r>
          </a:p>
        </p:txBody>
      </p:sp>
      <mc:AlternateContent xmlns:mc="http://schemas.openxmlformats.org/markup-compatibility/2006" xmlns:a14="http://schemas.microsoft.com/office/drawing/2010/main">
        <mc:Choice Requires="a14">
          <p:sp>
            <p:nvSpPr>
              <p:cNvPr id="35" name="Rectangle 1">
                <a:extLst>
                  <a:ext uri="{FF2B5EF4-FFF2-40B4-BE49-F238E27FC236}">
                    <a16:creationId xmlns:a16="http://schemas.microsoft.com/office/drawing/2014/main" id="{7306DBCA-B696-2F1A-39AB-33ED904F9A44}"/>
                  </a:ext>
                </a:extLst>
              </p:cNvPr>
              <p:cNvSpPr>
                <a:spLocks noChangeArrowheads="1"/>
              </p:cNvSpPr>
              <p:nvPr/>
            </p:nvSpPr>
            <p:spPr bwMode="auto">
              <a:xfrm>
                <a:off x="216801" y="1643009"/>
                <a:ext cx="10725854" cy="13234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kumimoji="0" lang="en-US" altLang="en-US" sz="2000" b="1" u="none" strike="noStrike" cap="none" normalizeH="0" baseline="0" dirty="0">
                    <a:ln>
                      <a:noFill/>
                    </a:ln>
                    <a:solidFill>
                      <a:schemeClr val="tx1"/>
                    </a:solidFill>
                    <a:effectLst/>
                  </a:rPr>
                  <a:t> </a:t>
                </a:r>
                <a14:m>
                  <m:oMath xmlns:m="http://schemas.openxmlformats.org/officeDocument/2006/math">
                    <m:sSub>
                      <m:sSubPr>
                        <m:ctrlPr>
                          <a:rPr kumimoji="0" lang="en-US" altLang="en-US" sz="2000" b="1" i="1" u="none" strike="noStrike" cap="none" normalizeH="0" baseline="0" dirty="0" smtClean="0">
                            <a:ln>
                              <a:noFill/>
                            </a:ln>
                            <a:solidFill>
                              <a:schemeClr val="tx1"/>
                            </a:solidFill>
                            <a:effectLst/>
                            <a:latin typeface="Cambria Math" panose="02040503050406030204" pitchFamily="18" charset="0"/>
                          </a:rPr>
                        </m:ctrlPr>
                      </m:sSubPr>
                      <m:e>
                        <m:r>
                          <a:rPr kumimoji="0" lang="en-US" altLang="en-US" sz="2000" b="1" i="1" u="none" strike="noStrike" cap="none" normalizeH="0" baseline="0" dirty="0" smtClean="0">
                            <a:ln>
                              <a:noFill/>
                            </a:ln>
                            <a:solidFill>
                              <a:schemeClr val="tx1"/>
                            </a:solidFill>
                            <a:effectLst/>
                            <a:latin typeface="Cambria Math" panose="02040503050406030204" pitchFamily="18" charset="0"/>
                          </a:rPr>
                          <m:t>𝑹</m:t>
                        </m:r>
                      </m:e>
                      <m:sub>
                        <m:r>
                          <a:rPr kumimoji="0" lang="en-US" altLang="en-US" sz="2000" b="1" i="1" u="none" strike="noStrike" cap="none" normalizeH="0" baseline="0" dirty="0" smtClean="0">
                            <a:ln>
                              <a:noFill/>
                            </a:ln>
                            <a:solidFill>
                              <a:schemeClr val="tx1"/>
                            </a:solidFill>
                            <a:effectLst/>
                            <a:latin typeface="Cambria Math" panose="02040503050406030204" pitchFamily="18" charset="0"/>
                          </a:rPr>
                          <m:t>𝟎</m:t>
                        </m:r>
                      </m:sub>
                    </m:sSub>
                  </m:oMath>
                </a14:m>
                <a:r>
                  <a:rPr kumimoji="0" lang="en-US" altLang="en-US" sz="2000" b="1" i="0" u="none" strike="noStrike" cap="none" normalizeH="0" baseline="0" dirty="0">
                    <a:ln>
                      <a:noFill/>
                    </a:ln>
                    <a:solidFill>
                      <a:schemeClr val="tx1"/>
                    </a:solidFill>
                    <a:effectLst/>
                    <a:latin typeface="Arial" panose="020B0604020202020204" pitchFamily="34" charset="0"/>
                  </a:rPr>
                  <a:t>​ </a:t>
                </a:r>
                <a:r>
                  <a:rPr lang="en-US" sz="2000" b="1" u="sng" dirty="0">
                    <a:solidFill>
                      <a:srgbClr val="FF0000"/>
                    </a:solidFill>
                  </a:rPr>
                  <a:t>basic reproduction number  </a:t>
                </a:r>
                <a:r>
                  <a:rPr kumimoji="0" lang="en-US" altLang="en-US" sz="2000" b="1" i="0" u="none" strike="noStrike" cap="none" normalizeH="0" baseline="0" dirty="0">
                    <a:ln>
                      <a:noFill/>
                    </a:ln>
                    <a:solidFill>
                      <a:schemeClr val="tx1"/>
                    </a:solidFill>
                    <a:effectLst/>
                    <a:latin typeface="Arial" panose="020B0604020202020204" pitchFamily="34" charset="0"/>
                  </a:rPr>
                  <a:t>as how many </a:t>
                </a:r>
                <a:r>
                  <a:rPr kumimoji="0" lang="en-US" altLang="en-US" sz="2000" b="1" i="0" u="sng" strike="noStrike" cap="none" normalizeH="0" baseline="0" dirty="0">
                    <a:ln>
                      <a:noFill/>
                    </a:ln>
                    <a:solidFill>
                      <a:schemeClr val="accent2"/>
                    </a:solidFill>
                    <a:effectLst/>
                    <a:latin typeface="Arial" panose="020B0604020202020204" pitchFamily="34" charset="0"/>
                  </a:rPr>
                  <a:t>new attacks are</a:t>
                </a:r>
                <a:r>
                  <a:rPr kumimoji="0" lang="en-US" altLang="en-US" sz="2000" b="1" i="0" u="sng" strike="noStrike" cap="none" normalizeH="0" dirty="0">
                    <a:ln>
                      <a:noFill/>
                    </a:ln>
                    <a:solidFill>
                      <a:schemeClr val="accent2"/>
                    </a:solidFill>
                    <a:effectLst/>
                    <a:latin typeface="Arial" panose="020B0604020202020204" pitchFamily="34" charset="0"/>
                  </a:rPr>
                  <a:t> </a:t>
                </a:r>
                <a:r>
                  <a:rPr kumimoji="0" lang="en-US" altLang="en-US" sz="2000" b="1" i="0" u="sng" strike="noStrike" cap="none" normalizeH="0" baseline="0" dirty="0">
                    <a:ln>
                      <a:noFill/>
                    </a:ln>
                    <a:solidFill>
                      <a:schemeClr val="accent2"/>
                    </a:solidFill>
                    <a:effectLst/>
                    <a:latin typeface="Arial" panose="020B0604020202020204" pitchFamily="34" charset="0"/>
                  </a:rPr>
                  <a:t>caused by one infected </a:t>
                </a:r>
                <a:r>
                  <a:rPr kumimoji="0" lang="en-US" altLang="en-US" sz="2000" b="1" i="0" u="none" strike="noStrike" cap="none" normalizeH="0" baseline="0" dirty="0">
                    <a:ln>
                      <a:noFill/>
                    </a:ln>
                    <a:solidFill>
                      <a:schemeClr val="tx1"/>
                    </a:solidFill>
                    <a:effectLst/>
                    <a:latin typeface="Arial" panose="020B0604020202020204" pitchFamily="34" charset="0"/>
                  </a:rPr>
                  <a:t>node.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sSub>
                      <m:sSubPr>
                        <m:ctrlPr>
                          <a:rPr kumimoji="0" lang="en-US" altLang="en-US" sz="2000" b="1" i="1" u="none" strike="noStrike" cap="none" normalizeH="0" baseline="0" dirty="0" smtClean="0">
                            <a:ln>
                              <a:noFill/>
                            </a:ln>
                            <a:solidFill>
                              <a:srgbClr val="FF0000"/>
                            </a:solidFill>
                            <a:effectLst/>
                            <a:latin typeface="Cambria Math" panose="02040503050406030204" pitchFamily="18" charset="0"/>
                          </a:rPr>
                        </m:ctrlPr>
                      </m:sSubPr>
                      <m:e>
                        <m:r>
                          <a:rPr kumimoji="0" lang="en-US" altLang="en-US" sz="2000" b="1" i="1" u="none" strike="noStrike" cap="none" normalizeH="0" baseline="0" dirty="0" smtClean="0">
                            <a:ln>
                              <a:noFill/>
                            </a:ln>
                            <a:solidFill>
                              <a:srgbClr val="FF0000"/>
                            </a:solidFill>
                            <a:effectLst/>
                            <a:latin typeface="Cambria Math" panose="02040503050406030204" pitchFamily="18" charset="0"/>
                          </a:rPr>
                          <m:t>𝑹</m:t>
                        </m:r>
                      </m:e>
                      <m:sub>
                        <m:r>
                          <a:rPr kumimoji="0" lang="en-US" altLang="en-US" sz="2000" b="1" i="1" u="none" strike="noStrike" cap="none" normalizeH="0" baseline="0" dirty="0" smtClean="0">
                            <a:ln>
                              <a:noFill/>
                            </a:ln>
                            <a:solidFill>
                              <a:srgbClr val="FF0000"/>
                            </a:solidFill>
                            <a:effectLst/>
                            <a:latin typeface="Cambria Math" panose="02040503050406030204" pitchFamily="18" charset="0"/>
                          </a:rPr>
                          <m:t>𝟎</m:t>
                        </m:r>
                      </m:sub>
                    </m:sSub>
                    <m:r>
                      <a:rPr kumimoji="0" lang="en-US" altLang="en-US" sz="2000" b="1" i="1" u="none" strike="noStrike" cap="none" normalizeH="0" baseline="0" dirty="0" smtClean="0">
                        <a:ln>
                          <a:noFill/>
                        </a:ln>
                        <a:solidFill>
                          <a:srgbClr val="FF0000"/>
                        </a:solidFill>
                        <a:effectLst/>
                        <a:latin typeface="Cambria Math" panose="02040503050406030204" pitchFamily="18" charset="0"/>
                      </a:rPr>
                      <m:t>&gt;</m:t>
                    </m:r>
                    <m:r>
                      <a:rPr kumimoji="0" lang="en-US" altLang="en-US" sz="2000" b="1" i="1" u="none" strike="noStrike" cap="none" normalizeH="0" baseline="0" dirty="0" smtClean="0">
                        <a:ln>
                          <a:noFill/>
                        </a:ln>
                        <a:solidFill>
                          <a:srgbClr val="FF0000"/>
                        </a:solidFill>
                        <a:effectLst/>
                        <a:latin typeface="Cambria Math" panose="02040503050406030204" pitchFamily="18" charset="0"/>
                      </a:rPr>
                      <m:t>𝟏</m:t>
                    </m:r>
                    <m:r>
                      <a:rPr kumimoji="0" lang="en-US" altLang="en-US" sz="2000" b="1" i="1" u="none" strike="noStrike" cap="none" normalizeH="0" baseline="0" dirty="0" smtClean="0">
                        <a:ln>
                          <a:noFill/>
                        </a:ln>
                        <a:solidFill>
                          <a:srgbClr val="FF0000"/>
                        </a:solidFill>
                        <a:effectLst/>
                        <a:latin typeface="Cambria Math" panose="02040503050406030204" pitchFamily="18" charset="0"/>
                      </a:rPr>
                      <m:t> </m:t>
                    </m:r>
                  </m:oMath>
                </a14:m>
                <a:r>
                  <a:rPr kumimoji="0" lang="en-US" altLang="en-US" sz="2000" b="1" i="0" u="none" strike="noStrike" cap="none" normalizeH="0" baseline="0" dirty="0">
                    <a:ln>
                      <a:noFill/>
                    </a:ln>
                    <a:solidFill>
                      <a:srgbClr val="FF0000"/>
                    </a:solidFill>
                    <a:effectLst/>
                    <a:latin typeface="Arial" panose="020B0604020202020204" pitchFamily="34" charset="0"/>
                  </a:rPr>
                  <a:t>means the attack is </a:t>
                </a:r>
                <a:r>
                  <a:rPr kumimoji="0" lang="en-US" altLang="en-US" sz="2000" b="1" i="0" u="sng" strike="noStrike" cap="none" normalizeH="0" baseline="0" dirty="0">
                    <a:ln>
                      <a:noFill/>
                    </a:ln>
                    <a:solidFill>
                      <a:schemeClr val="accent2"/>
                    </a:solidFill>
                    <a:effectLst/>
                    <a:latin typeface="Arial" panose="020B0604020202020204" pitchFamily="34" charset="0"/>
                  </a:rPr>
                  <a:t>spreading</a:t>
                </a:r>
                <a:r>
                  <a:rPr kumimoji="0" lang="en-US" altLang="en-US" sz="2000" b="1" i="0" u="none" strike="noStrike" cap="none" normalizeH="0" baseline="0" dirty="0">
                    <a:ln>
                      <a:noFill/>
                    </a:ln>
                    <a:solidFill>
                      <a:srgbClr val="FF0000"/>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14:m>
                  <m:oMath xmlns:m="http://schemas.openxmlformats.org/officeDocument/2006/math">
                    <m:sSub>
                      <m:sSubPr>
                        <m:ctrlP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ctrlPr>
                      </m:sSubPr>
                      <m:e>
                        <m: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t>𝑹</m:t>
                        </m:r>
                      </m:e>
                      <m:sub>
                        <m: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t>𝟎</m:t>
                        </m:r>
                      </m:sub>
                    </m:sSub>
                    <m: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t>&lt;</m:t>
                    </m:r>
                    <m: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t>𝟏</m:t>
                    </m:r>
                    <m:r>
                      <a:rPr kumimoji="0" lang="en-US" altLang="en-US" sz="2000" b="1" i="1" u="none" strike="noStrike" cap="none" normalizeH="0" baseline="0" dirty="0" smtClean="0">
                        <a:ln>
                          <a:noFill/>
                        </a:ln>
                        <a:solidFill>
                          <a:schemeClr val="accent6">
                            <a:lumMod val="50000"/>
                          </a:schemeClr>
                        </a:solidFill>
                        <a:effectLst/>
                        <a:latin typeface="Cambria Math" panose="02040503050406030204" pitchFamily="18" charset="0"/>
                      </a:rPr>
                      <m:t> </m:t>
                    </m:r>
                  </m:oMath>
                </a14:m>
                <a:r>
                  <a:rPr kumimoji="0" lang="en-US" altLang="en-US" sz="2000" b="1" i="0" u="none" strike="noStrike" cap="none" normalizeH="0" baseline="0" dirty="0">
                    <a:ln>
                      <a:noFill/>
                    </a:ln>
                    <a:solidFill>
                      <a:schemeClr val="accent6">
                        <a:lumMod val="50000"/>
                      </a:schemeClr>
                    </a:solidFill>
                    <a:effectLst/>
                    <a:latin typeface="Arial" panose="020B0604020202020204" pitchFamily="34" charset="0"/>
                  </a:rPr>
                  <a:t>means the attack will eventually </a:t>
                </a:r>
                <a:r>
                  <a:rPr kumimoji="0" lang="en-US" altLang="en-US" sz="2000" b="1" i="0" u="sng" strike="noStrike" cap="none" normalizeH="0" baseline="0" dirty="0">
                    <a:ln>
                      <a:noFill/>
                    </a:ln>
                    <a:solidFill>
                      <a:schemeClr val="accent2"/>
                    </a:solidFill>
                    <a:effectLst/>
                    <a:latin typeface="Arial" panose="020B0604020202020204" pitchFamily="34" charset="0"/>
                  </a:rPr>
                  <a:t>die out. </a:t>
                </a:r>
              </a:p>
            </p:txBody>
          </p:sp>
        </mc:Choice>
        <mc:Fallback xmlns="">
          <p:sp>
            <p:nvSpPr>
              <p:cNvPr id="35" name="Rectangle 1">
                <a:extLst>
                  <a:ext uri="{FF2B5EF4-FFF2-40B4-BE49-F238E27FC236}">
                    <a16:creationId xmlns:a16="http://schemas.microsoft.com/office/drawing/2014/main" id="{7306DBCA-B696-2F1A-39AB-33ED904F9A44}"/>
                  </a:ext>
                </a:extLst>
              </p:cNvPr>
              <p:cNvSpPr>
                <a:spLocks noRot="1" noChangeAspect="1" noMove="1" noResize="1" noEditPoints="1" noAdjustHandles="1" noChangeArrowheads="1" noChangeShapeType="1" noTextEdit="1"/>
              </p:cNvSpPr>
              <p:nvPr/>
            </p:nvSpPr>
            <p:spPr bwMode="auto">
              <a:xfrm>
                <a:off x="216801" y="1643009"/>
                <a:ext cx="10725854" cy="1323439"/>
              </a:xfrm>
              <a:prstGeom prst="rect">
                <a:avLst/>
              </a:prstGeom>
              <a:blipFill>
                <a:blip r:embed="rId3"/>
                <a:stretch>
                  <a:fillRect l="-512" t="-2765" b="-82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1D1742F-1D1D-9396-FFBB-B448CD13F961}"/>
                  </a:ext>
                </a:extLst>
              </p:cNvPr>
              <p:cNvSpPr txBox="1"/>
              <p:nvPr/>
            </p:nvSpPr>
            <p:spPr>
              <a:xfrm>
                <a:off x="1821265" y="3008404"/>
                <a:ext cx="8867524" cy="841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𝑹</m:t>
                          </m:r>
                        </m:e>
                        <m:sub>
                          <m:r>
                            <a:rPr lang="en-US" sz="2400" b="1" i="1" dirty="0" smtClean="0">
                              <a:latin typeface="Cambria Math" panose="02040503050406030204" pitchFamily="18" charset="0"/>
                            </a:rPr>
                            <m:t>𝟎</m:t>
                          </m:r>
                        </m:sub>
                      </m:sSub>
                      <m:r>
                        <a:rPr lang="en-US" sz="2400" b="1" i="1" dirty="0" smtClean="0">
                          <a:latin typeface="Cambria Math" panose="02040503050406030204" pitchFamily="18" charset="0"/>
                        </a:rPr>
                        <m:t>= </m:t>
                      </m:r>
                      <m:f>
                        <m:fPr>
                          <m:ctrlPr>
                            <a:rPr lang="en-US" sz="2400" b="1" i="1" dirty="0" smtClean="0">
                              <a:latin typeface="Cambria Math" panose="02040503050406030204" pitchFamily="18" charset="0"/>
                            </a:rPr>
                          </m:ctrlPr>
                        </m:fPr>
                        <m:num>
                          <m:r>
                            <m:rPr>
                              <m:nor/>
                            </m:rPr>
                            <a:rPr lang="en-US" sz="2400" b="1"/>
                            <m:t>Infection</m:t>
                          </m:r>
                          <m:r>
                            <m:rPr>
                              <m:nor/>
                            </m:rPr>
                            <a:rPr lang="en-US" sz="2400" b="1"/>
                            <m:t> </m:t>
                          </m:r>
                          <m:r>
                            <m:rPr>
                              <m:nor/>
                            </m:rPr>
                            <a:rPr lang="en-US" sz="2400" b="1"/>
                            <m:t>Rate</m:t>
                          </m:r>
                          <m:r>
                            <m:rPr>
                              <m:nor/>
                            </m:rPr>
                            <a:rPr lang="en-US" sz="2400" b="1"/>
                            <m:t>×</m:t>
                          </m:r>
                          <m:r>
                            <m:rPr>
                              <m:nor/>
                            </m:rPr>
                            <a:rPr lang="en-US" sz="2400" b="1"/>
                            <m:t>Contact</m:t>
                          </m:r>
                          <m:r>
                            <m:rPr>
                              <m:nor/>
                            </m:rPr>
                            <a:rPr lang="en-US" sz="2400" b="1"/>
                            <m:t> </m:t>
                          </m:r>
                          <m:r>
                            <m:rPr>
                              <m:nor/>
                            </m:rPr>
                            <a:rPr lang="en-US" sz="2400" b="1"/>
                            <m:t>Rate</m:t>
                          </m:r>
                        </m:num>
                        <m:den>
                          <m:r>
                            <m:rPr>
                              <m:nor/>
                            </m:rPr>
                            <a:rPr lang="en-US" sz="2400" b="1"/>
                            <m:t>Total</m:t>
                          </m:r>
                          <m:r>
                            <m:rPr>
                              <m:nor/>
                            </m:rPr>
                            <a:rPr lang="en-US" sz="2400" b="1"/>
                            <m:t> </m:t>
                          </m:r>
                          <m:r>
                            <m:rPr>
                              <m:nor/>
                            </m:rPr>
                            <a:rPr lang="en-US" sz="2400" b="1"/>
                            <m:t>Removal</m:t>
                          </m:r>
                          <m:r>
                            <m:rPr>
                              <m:nor/>
                            </m:rPr>
                            <a:rPr lang="en-US" sz="2400" b="1"/>
                            <m:t> </m:t>
                          </m:r>
                          <m:r>
                            <m:rPr>
                              <m:nor/>
                            </m:rPr>
                            <a:rPr lang="en-US" sz="2400" b="1"/>
                            <m:t>Rates</m:t>
                          </m:r>
                          <m:r>
                            <m:rPr>
                              <m:nor/>
                            </m:rPr>
                            <a:rPr lang="en-US" sz="2400" b="1"/>
                            <m:t> </m:t>
                          </m:r>
                          <m:r>
                            <m:rPr>
                              <m:nor/>
                            </m:rPr>
                            <a:rPr lang="en-US" sz="2400" b="1"/>
                            <m:t>from</m:t>
                          </m:r>
                          <m:r>
                            <m:rPr>
                              <m:nor/>
                            </m:rPr>
                            <a:rPr lang="en-US" sz="2400" b="1"/>
                            <m:t> </m:t>
                          </m:r>
                          <m:r>
                            <m:rPr>
                              <m:nor/>
                            </m:rPr>
                            <a:rPr lang="en-US" sz="2400" b="1"/>
                            <m:t>Susceptible</m:t>
                          </m:r>
                          <m:r>
                            <m:rPr>
                              <m:nor/>
                            </m:rPr>
                            <a:rPr lang="en-US" sz="2400" b="1"/>
                            <m:t> </m:t>
                          </m:r>
                          <m:r>
                            <m:rPr>
                              <m:nor/>
                            </m:rPr>
                            <a:rPr lang="en-US" sz="2400" b="1"/>
                            <m:t>and</m:t>
                          </m:r>
                          <m:r>
                            <m:rPr>
                              <m:nor/>
                            </m:rPr>
                            <a:rPr lang="en-US" sz="2400" b="1"/>
                            <m:t> </m:t>
                          </m:r>
                          <m:r>
                            <m:rPr>
                              <m:nor/>
                            </m:rPr>
                            <a:rPr lang="en-US" sz="2400" b="1"/>
                            <m:t>Infected</m:t>
                          </m:r>
                          <m:r>
                            <m:rPr>
                              <m:nor/>
                            </m:rPr>
                            <a:rPr lang="en-US" sz="2400" b="1"/>
                            <m:t> </m:t>
                          </m:r>
                          <m:r>
                            <m:rPr>
                              <m:nor/>
                            </m:rPr>
                            <a:rPr lang="en-US" sz="2400" b="1"/>
                            <m:t>Groups</m:t>
                          </m:r>
                        </m:den>
                      </m:f>
                    </m:oMath>
                  </m:oMathPara>
                </a14:m>
                <a:endParaRPr lang="en-US" sz="2400" b="1" dirty="0"/>
              </a:p>
            </p:txBody>
          </p:sp>
        </mc:Choice>
        <mc:Fallback xmlns="">
          <p:sp>
            <p:nvSpPr>
              <p:cNvPr id="36" name="TextBox 35">
                <a:extLst>
                  <a:ext uri="{FF2B5EF4-FFF2-40B4-BE49-F238E27FC236}">
                    <a16:creationId xmlns:a16="http://schemas.microsoft.com/office/drawing/2014/main" id="{21D1742F-1D1D-9396-FFBB-B448CD13F961}"/>
                  </a:ext>
                </a:extLst>
              </p:cNvPr>
              <p:cNvSpPr txBox="1">
                <a:spLocks noRot="1" noChangeAspect="1" noMove="1" noResize="1" noEditPoints="1" noAdjustHandles="1" noChangeArrowheads="1" noChangeShapeType="1" noTextEdit="1"/>
              </p:cNvSpPr>
              <p:nvPr/>
            </p:nvSpPr>
            <p:spPr>
              <a:xfrm>
                <a:off x="1821265" y="3008404"/>
                <a:ext cx="8867524" cy="841192"/>
              </a:xfrm>
              <a:prstGeom prst="rect">
                <a:avLst/>
              </a:prstGeom>
              <a:blipFill>
                <a:blip r:embed="rId4"/>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67A64811-D4C3-456E-0109-A3AC5D29DF4E}"/>
              </a:ext>
            </a:extLst>
          </p:cNvPr>
          <p:cNvSpPr txBox="1"/>
          <p:nvPr/>
        </p:nvSpPr>
        <p:spPr>
          <a:xfrm>
            <a:off x="334107" y="4112295"/>
            <a:ext cx="9131440" cy="461665"/>
          </a:xfrm>
          <a:prstGeom prst="rect">
            <a:avLst/>
          </a:prstGeom>
          <a:noFill/>
        </p:spPr>
        <p:txBody>
          <a:bodyPr wrap="square">
            <a:spAutoFit/>
          </a:bodyPr>
          <a:lstStyle>
            <a:defPPr>
              <a:defRPr lang="en-US"/>
            </a:defPPr>
            <a:lvl1pPr>
              <a:defRPr sz="2400" kern="0">
                <a:solidFill>
                  <a:schemeClr val="accent2">
                    <a:lumMod val="75000"/>
                  </a:schemeClr>
                </a:solidFill>
                <a:latin typeface="29LT Bukra" panose="00000800000000000000" pitchFamily="50" charset="-78"/>
                <a:cs typeface="29LT Bukra" panose="00000800000000000000" pitchFamily="50" charset="-78"/>
              </a:defRPr>
            </a:lvl1pPr>
          </a:lstStyle>
          <a:p>
            <a:r>
              <a:rPr lang="fr-FR" dirty="0"/>
              <a:t>By Jacobian matrix and eigenvalue condition</a:t>
            </a:r>
          </a:p>
        </p:txBody>
      </p:sp>
      <p:pic>
        <p:nvPicPr>
          <p:cNvPr id="39" name="Picture 38">
            <a:extLst>
              <a:ext uri="{FF2B5EF4-FFF2-40B4-BE49-F238E27FC236}">
                <a16:creationId xmlns:a16="http://schemas.microsoft.com/office/drawing/2014/main" id="{0F73CB1E-DA2D-56D8-A63D-3D50B6FA0D1F}"/>
              </a:ext>
            </a:extLst>
          </p:cNvPr>
          <p:cNvPicPr>
            <a:picLocks noChangeAspect="1"/>
          </p:cNvPicPr>
          <p:nvPr/>
        </p:nvPicPr>
        <p:blipFill>
          <a:blip r:embed="rId5"/>
          <a:srcRect l="19749" t="9286" r="46747"/>
          <a:stretch/>
        </p:blipFill>
        <p:spPr>
          <a:xfrm>
            <a:off x="8393970" y="4266473"/>
            <a:ext cx="3102755" cy="2395584"/>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466ACEC-6705-ED2D-E88D-CBDA976BD458}"/>
                  </a:ext>
                </a:extLst>
              </p:cNvPr>
              <p:cNvSpPr txBox="1"/>
              <p:nvPr/>
            </p:nvSpPr>
            <p:spPr>
              <a:xfrm>
                <a:off x="404446" y="4724233"/>
                <a:ext cx="7634235" cy="1015663"/>
              </a:xfrm>
              <a:prstGeom prst="rect">
                <a:avLst/>
              </a:prstGeom>
              <a:noFill/>
            </p:spPr>
            <p:txBody>
              <a:bodyPr wrap="square">
                <a:spAutoFit/>
              </a:bodyPr>
              <a:lstStyle/>
              <a:p>
                <a:r>
                  <a:rPr lang="en-US" sz="2000" b="1" dirty="0">
                    <a:latin typeface="29LT Bukra" panose="00000800000000000000" pitchFamily="50" charset="-78"/>
                    <a:cs typeface="29LT Bukra" panose="00000800000000000000" pitchFamily="50" charset="-78"/>
                  </a:rPr>
                  <a:t>The system is locally stable at </a:t>
                </a:r>
                <a14:m>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𝑷</m:t>
                        </m:r>
                      </m:e>
                      <m:sub>
                        <m:r>
                          <a:rPr lang="en-US" sz="2000" b="1" i="1" dirty="0" smtClean="0">
                            <a:latin typeface="Cambria Math" panose="02040503050406030204" pitchFamily="18" charset="0"/>
                          </a:rPr>
                          <m:t>𝟎</m:t>
                        </m:r>
                      </m:sub>
                    </m:sSub>
                  </m:oMath>
                </a14:m>
                <a:r>
                  <a:rPr lang="en-US" sz="2000" b="1" dirty="0">
                    <a:latin typeface="29LT Bukra" panose="00000800000000000000" pitchFamily="50" charset="-78"/>
                    <a:cs typeface="29LT Bukra" panose="00000800000000000000" pitchFamily="50" charset="-78"/>
                  </a:rPr>
                  <a:t> and  </a:t>
                </a:r>
                <a14:m>
                  <m:oMath xmlns:m="http://schemas.openxmlformats.org/officeDocument/2006/math">
                    <m:sSup>
                      <m:sSupPr>
                        <m:ctrlPr>
                          <a:rPr lang="en-US" sz="2000" b="1" i="1" dirty="0" smtClean="0">
                            <a:latin typeface="Cambria Math" panose="02040503050406030204" pitchFamily="18" charset="0"/>
                          </a:rPr>
                        </m:ctrlPr>
                      </m:sSupPr>
                      <m:e>
                        <m:r>
                          <a:rPr lang="en-US" sz="2000" b="1" i="1" dirty="0" smtClean="0">
                            <a:latin typeface="Cambria Math" panose="02040503050406030204" pitchFamily="18" charset="0"/>
                          </a:rPr>
                          <m:t>𝑷</m:t>
                        </m:r>
                      </m:e>
                      <m:sup>
                        <m:r>
                          <a:rPr lang="en-US" sz="2000" b="1" i="1" dirty="0" smtClean="0">
                            <a:latin typeface="Cambria Math" panose="02040503050406030204" pitchFamily="18" charset="0"/>
                          </a:rPr>
                          <m:t>∗ </m:t>
                        </m:r>
                      </m:sup>
                    </m:sSup>
                  </m:oMath>
                </a14:m>
                <a:r>
                  <a:rPr lang="en-US" sz="2000" b="1" dirty="0">
                    <a:latin typeface="29LT Bukra" panose="00000800000000000000" pitchFamily="50" charset="-78"/>
                    <a:cs typeface="29LT Bukra" panose="00000800000000000000" pitchFamily="50" charset="-78"/>
                  </a:rPr>
                  <a:t>if all eigenvalues of the Jacobian matrix have negative real parts.</a:t>
                </a:r>
              </a:p>
            </p:txBody>
          </p:sp>
        </mc:Choice>
        <mc:Fallback xmlns="">
          <p:sp>
            <p:nvSpPr>
              <p:cNvPr id="41" name="TextBox 40">
                <a:extLst>
                  <a:ext uri="{FF2B5EF4-FFF2-40B4-BE49-F238E27FC236}">
                    <a16:creationId xmlns:a16="http://schemas.microsoft.com/office/drawing/2014/main" id="{6466ACEC-6705-ED2D-E88D-CBDA976BD458}"/>
                  </a:ext>
                </a:extLst>
              </p:cNvPr>
              <p:cNvSpPr txBox="1">
                <a:spLocks noRot="1" noChangeAspect="1" noMove="1" noResize="1" noEditPoints="1" noAdjustHandles="1" noChangeArrowheads="1" noChangeShapeType="1" noTextEdit="1"/>
              </p:cNvSpPr>
              <p:nvPr/>
            </p:nvSpPr>
            <p:spPr>
              <a:xfrm>
                <a:off x="404446" y="4724233"/>
                <a:ext cx="7634235" cy="1015663"/>
              </a:xfrm>
              <a:prstGeom prst="rect">
                <a:avLst/>
              </a:prstGeom>
              <a:blipFill>
                <a:blip r:embed="rId6"/>
                <a:stretch>
                  <a:fillRect l="-798" t="-2994" b="-9581"/>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682C7FB-6208-BDCA-128E-9A95829B4469}"/>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50948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BA2DB-BA74-402B-2F5B-2CD9BC85B8F3}"/>
            </a:ext>
          </a:extLst>
        </p:cNvPr>
        <p:cNvGrpSpPr/>
        <p:nvPr/>
      </p:nvGrpSpPr>
      <p:grpSpPr>
        <a:xfrm>
          <a:off x="0" y="0"/>
          <a:ext cx="0" cy="0"/>
          <a:chOff x="0" y="0"/>
          <a:chExt cx="0" cy="0"/>
        </a:xfrm>
      </p:grpSpPr>
      <p:sp>
        <p:nvSpPr>
          <p:cNvPr id="38" name="object 35">
            <a:extLst>
              <a:ext uri="{FF2B5EF4-FFF2-40B4-BE49-F238E27FC236}">
                <a16:creationId xmlns:a16="http://schemas.microsoft.com/office/drawing/2014/main" id="{81C66E20-1240-7DF0-F4EB-FCC982910BC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12" name="Group 11">
            <a:extLst>
              <a:ext uri="{FF2B5EF4-FFF2-40B4-BE49-F238E27FC236}">
                <a16:creationId xmlns:a16="http://schemas.microsoft.com/office/drawing/2014/main" id="{6DBF3C07-3C49-4673-9430-9C2AEA417E2D}"/>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84F87089-2137-0B85-1E05-B2F95A8BC8F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229E06F1-2F08-B906-A9A3-E4F6B553E9F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53BBCF27-40F1-5D37-A4FE-232B5B0878C3}"/>
              </a:ext>
            </a:extLst>
          </p:cNvPr>
          <p:cNvSpPr txBox="1"/>
          <p:nvPr/>
        </p:nvSpPr>
        <p:spPr>
          <a:xfrm>
            <a:off x="300372" y="1067500"/>
            <a:ext cx="8051148" cy="461665"/>
          </a:xfrm>
          <a:prstGeom prst="rect">
            <a:avLst/>
          </a:prstGeom>
          <a:noFill/>
        </p:spPr>
        <p:txBody>
          <a:bodyPr wrap="square">
            <a:spAutoFit/>
          </a:bodyPr>
          <a:lstStyle/>
          <a:p>
            <a:r>
              <a:rPr lang="en-US" sz="2400" b="0" i="0" u="none" strike="noStrike" baseline="0" dirty="0">
                <a:solidFill>
                  <a:schemeClr val="accent2"/>
                </a:solidFill>
                <a:latin typeface="29LT Bukra" panose="00000800000000000000" pitchFamily="50" charset="-78"/>
                <a:cs typeface="29LT Bukra" panose="00000800000000000000" pitchFamily="50" charset="-78"/>
              </a:rPr>
              <a:t>Analytical Simulation Results and Analysis</a:t>
            </a:r>
            <a:endParaRPr lang="en-US" sz="3200" kern="0" dirty="0">
              <a:solidFill>
                <a:schemeClr val="accent2"/>
              </a:solidFill>
              <a:latin typeface="29LT Bukra" panose="00000800000000000000" pitchFamily="50" charset="-78"/>
              <a:cs typeface="29LT Bukra" panose="00000800000000000000" pitchFamily="50" charset="-78"/>
            </a:endParaRPr>
          </a:p>
        </p:txBody>
      </p:sp>
      <mc:AlternateContent xmlns:mc="http://schemas.openxmlformats.org/markup-compatibility/2006" xmlns:a14="http://schemas.microsoft.com/office/drawing/2010/main">
        <mc:Choice Requires="a14">
          <p:sp>
            <p:nvSpPr>
              <p:cNvPr id="6" name="Rectangle 1">
                <a:extLst>
                  <a:ext uri="{FF2B5EF4-FFF2-40B4-BE49-F238E27FC236}">
                    <a16:creationId xmlns:a16="http://schemas.microsoft.com/office/drawing/2014/main" id="{B08DEB12-8E14-0EFD-07DE-8CD4E2D752CE}"/>
                  </a:ext>
                </a:extLst>
              </p:cNvPr>
              <p:cNvSpPr>
                <a:spLocks noChangeArrowheads="1"/>
              </p:cNvSpPr>
              <p:nvPr/>
            </p:nvSpPr>
            <p:spPr bwMode="auto">
              <a:xfrm>
                <a:off x="390807" y="1613722"/>
                <a:ext cx="10961677"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Figure shows the network's </a:t>
                </a:r>
                <a:r>
                  <a:rPr kumimoji="0" lang="en-US" altLang="en-US" sz="1800" b="0" i="0" u="sng" strike="noStrike" cap="none" normalizeH="0" baseline="0" dirty="0">
                    <a:ln>
                      <a:noFill/>
                    </a:ln>
                    <a:solidFill>
                      <a:schemeClr val="tx1"/>
                    </a:solidFill>
                    <a:effectLst/>
                    <a:latin typeface="29LT Bukra" panose="00000800000000000000" pitchFamily="50" charset="-78"/>
                    <a:cs typeface="29LT Bukra" panose="00000800000000000000" pitchFamily="50" charset="-78"/>
                  </a:rPr>
                  <a:t>endemic state </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when </a:t>
                </a:r>
                <a14:m>
                  <m:oMath xmlns:m="http://schemas.openxmlformats.org/officeDocument/2006/math">
                    <m:sSub>
                      <m:sSubPr>
                        <m:ctrlPr>
                          <a:rPr kumimoji="0" lang="en-US" altLang="en-US" sz="1800" b="1" i="1" u="none" strike="noStrike" cap="none" normalizeH="0" baseline="0" dirty="0" smtClean="0">
                            <a:ln>
                              <a:noFill/>
                            </a:ln>
                            <a:solidFill>
                              <a:srgbClr val="FF0000"/>
                            </a:solidFill>
                            <a:effectLst/>
                            <a:latin typeface="Cambria Math" panose="02040503050406030204" pitchFamily="18" charset="0"/>
                          </a:rPr>
                        </m:ctrlPr>
                      </m:sSubPr>
                      <m:e>
                        <m:r>
                          <a:rPr kumimoji="0" lang="en-US" altLang="en-US" sz="1800" b="1" i="1" u="none" strike="noStrike" cap="none" normalizeH="0" baseline="0" dirty="0" smtClean="0">
                            <a:ln>
                              <a:noFill/>
                            </a:ln>
                            <a:solidFill>
                              <a:srgbClr val="FF0000"/>
                            </a:solidFill>
                            <a:effectLst/>
                            <a:latin typeface="Cambria Math" panose="02040503050406030204" pitchFamily="18" charset="0"/>
                          </a:rPr>
                          <m:t>𝑹</m:t>
                        </m:r>
                      </m:e>
                      <m:sub>
                        <m:r>
                          <a:rPr kumimoji="0" lang="en-US" altLang="en-US" sz="1800" b="1" i="1" u="none" strike="noStrike" cap="none" normalizeH="0" baseline="0" dirty="0" smtClean="0">
                            <a:ln>
                              <a:noFill/>
                            </a:ln>
                            <a:solidFill>
                              <a:srgbClr val="FF0000"/>
                            </a:solidFill>
                            <a:effectLst/>
                            <a:latin typeface="Cambria Math" panose="02040503050406030204" pitchFamily="18" charset="0"/>
                          </a:rPr>
                          <m:t>𝟎</m:t>
                        </m:r>
                      </m:sub>
                    </m:sSub>
                    <m:r>
                      <a:rPr kumimoji="0" lang="en-US" altLang="en-US" sz="1800" b="1" i="1" u="none" strike="noStrike" cap="none" normalizeH="0" baseline="0" dirty="0" smtClean="0">
                        <a:ln>
                          <a:noFill/>
                        </a:ln>
                        <a:solidFill>
                          <a:srgbClr val="FF0000"/>
                        </a:solidFill>
                        <a:effectLst/>
                        <a:latin typeface="Cambria Math" panose="02040503050406030204" pitchFamily="18" charset="0"/>
                      </a:rPr>
                      <m:t>&gt;</m:t>
                    </m:r>
                    <m:r>
                      <a:rPr kumimoji="0" lang="en-US" altLang="en-US" sz="1800" b="1" i="1" u="none" strike="noStrike" cap="none" normalizeH="0" baseline="0" dirty="0" smtClean="0">
                        <a:ln>
                          <a:noFill/>
                        </a:ln>
                        <a:solidFill>
                          <a:srgbClr val="FF0000"/>
                        </a:solidFill>
                        <a:effectLst/>
                        <a:latin typeface="Cambria Math" panose="02040503050406030204" pitchFamily="18" charset="0"/>
                      </a:rPr>
                      <m:t>𝟏</m:t>
                    </m:r>
                  </m:oMath>
                </a14:m>
                <a:r>
                  <a:rPr kumimoji="0" lang="en-US" altLang="en-US" sz="1800" b="1" i="0" u="none" strike="noStrike" cap="none" normalizeH="0" baseline="0" dirty="0">
                    <a:ln>
                      <a:noFill/>
                    </a:ln>
                    <a:solidFill>
                      <a:srgbClr val="FF0000"/>
                    </a:solidFill>
                    <a:effectLst/>
                    <a:latin typeface="29LT Bukra" panose="00000800000000000000" pitchFamily="50" charset="-78"/>
                    <a:cs typeface="29LT Bukra" panose="00000800000000000000" pitchFamily="50" charset="-78"/>
                  </a:rPr>
                  <a:t> </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where DDoS attacks persist, outpacing recovery. It highlights the need for strong mitigation to stabilize the system.</a:t>
                </a:r>
              </a:p>
            </p:txBody>
          </p:sp>
        </mc:Choice>
        <mc:Fallback xmlns="">
          <p:sp>
            <p:nvSpPr>
              <p:cNvPr id="6" name="Rectangle 1">
                <a:extLst>
                  <a:ext uri="{FF2B5EF4-FFF2-40B4-BE49-F238E27FC236}">
                    <a16:creationId xmlns:a16="http://schemas.microsoft.com/office/drawing/2014/main" id="{B08DEB12-8E14-0EFD-07DE-8CD4E2D752CE}"/>
                  </a:ext>
                </a:extLst>
              </p:cNvPr>
              <p:cNvSpPr>
                <a:spLocks noRot="1" noChangeAspect="1" noMove="1" noResize="1" noEditPoints="1" noAdjustHandles="1" noChangeArrowheads="1" noChangeShapeType="1" noTextEdit="1"/>
              </p:cNvSpPr>
              <p:nvPr/>
            </p:nvSpPr>
            <p:spPr bwMode="auto">
              <a:xfrm>
                <a:off x="390807" y="1613722"/>
                <a:ext cx="10961677" cy="646331"/>
              </a:xfrm>
              <a:prstGeom prst="rect">
                <a:avLst/>
              </a:prstGeom>
              <a:blipFill>
                <a:blip r:embed="rId4"/>
                <a:stretch>
                  <a:fillRect l="-445" t="-2830" r="-111" b="-150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6A22BF26-BB48-EA0E-152E-A50A24E9B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4832" y="2529275"/>
            <a:ext cx="7593769" cy="4137345"/>
          </a:xfrm>
          <a:prstGeom prst="rect">
            <a:avLst/>
          </a:prstGeom>
        </p:spPr>
      </p:pic>
      <p:sp>
        <p:nvSpPr>
          <p:cNvPr id="9" name="TextBox 8">
            <a:extLst>
              <a:ext uri="{FF2B5EF4-FFF2-40B4-BE49-F238E27FC236}">
                <a16:creationId xmlns:a16="http://schemas.microsoft.com/office/drawing/2014/main" id="{21BDFCED-BEB2-4814-7329-329A16160E96}"/>
              </a:ext>
            </a:extLst>
          </p:cNvPr>
          <p:cNvSpPr txBox="1"/>
          <p:nvPr/>
        </p:nvSpPr>
        <p:spPr>
          <a:xfrm>
            <a:off x="146010" y="334818"/>
            <a:ext cx="7993155"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(SMEIR)(12/13)</a:t>
            </a:r>
          </a:p>
        </p:txBody>
      </p:sp>
      <p:graphicFrame>
        <p:nvGraphicFramePr>
          <p:cNvPr id="3" name="Table 2">
            <a:extLst>
              <a:ext uri="{FF2B5EF4-FFF2-40B4-BE49-F238E27FC236}">
                <a16:creationId xmlns:a16="http://schemas.microsoft.com/office/drawing/2014/main" id="{261E56A4-39A8-540C-7040-7FDA78476DF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697505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4F29-701F-0097-0433-043EEDF62F3D}"/>
            </a:ext>
          </a:extLst>
        </p:cNvPr>
        <p:cNvGrpSpPr/>
        <p:nvPr/>
      </p:nvGrpSpPr>
      <p:grpSpPr>
        <a:xfrm>
          <a:off x="0" y="0"/>
          <a:ext cx="0" cy="0"/>
          <a:chOff x="0" y="0"/>
          <a:chExt cx="0" cy="0"/>
        </a:xfrm>
      </p:grpSpPr>
      <p:sp>
        <p:nvSpPr>
          <p:cNvPr id="38" name="object 35">
            <a:extLst>
              <a:ext uri="{FF2B5EF4-FFF2-40B4-BE49-F238E27FC236}">
                <a16:creationId xmlns:a16="http://schemas.microsoft.com/office/drawing/2014/main" id="{3D6ACB48-B0CC-C7A6-5082-E4B0AB2F3AD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12" name="Group 11">
            <a:extLst>
              <a:ext uri="{FF2B5EF4-FFF2-40B4-BE49-F238E27FC236}">
                <a16:creationId xmlns:a16="http://schemas.microsoft.com/office/drawing/2014/main" id="{01CA2305-52D3-4FFC-2B14-ADDBA9B24F07}"/>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75176DC-30A2-1969-1099-75A3F2BB18B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38626ABD-2B01-BCC2-83F0-E2EA093C9B1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23" name="Rectangle 1">
                <a:extLst>
                  <a:ext uri="{FF2B5EF4-FFF2-40B4-BE49-F238E27FC236}">
                    <a16:creationId xmlns:a16="http://schemas.microsoft.com/office/drawing/2014/main" id="{2483A02E-6AD8-6BFB-74A4-58397EE1AC79}"/>
                  </a:ext>
                </a:extLst>
              </p:cNvPr>
              <p:cNvSpPr>
                <a:spLocks noChangeArrowheads="1"/>
              </p:cNvSpPr>
              <p:nvPr/>
            </p:nvSpPr>
            <p:spPr bwMode="auto">
              <a:xfrm>
                <a:off x="251267" y="1610264"/>
                <a:ext cx="11689465" cy="120032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en-US" dirty="0">
                    <a:latin typeface="29LT Bukra" panose="00000800000000000000" pitchFamily="50" charset="-78"/>
                    <a:cs typeface="29LT Bukra" panose="00000800000000000000" pitchFamily="50" charset="-78"/>
                  </a:rPr>
                  <a:t>The figure shows the network stabilizing when </a:t>
                </a:r>
                <a14:m>
                  <m:oMath xmlns:m="http://schemas.openxmlformats.org/officeDocument/2006/math">
                    <m:sSub>
                      <m:sSubPr>
                        <m:ctrlP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ctrlPr>
                      </m:sSubPr>
                      <m:e>
                        <m: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t>𝑹</m:t>
                        </m:r>
                      </m:e>
                      <m:sub>
                        <m: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t>𝟎</m:t>
                        </m:r>
                      </m:sub>
                    </m:sSub>
                    <m: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t>&lt;</m:t>
                    </m:r>
                    <m: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t>𝟏</m:t>
                    </m:r>
                    <m:r>
                      <a:rPr kumimoji="0" lang="en-US" altLang="en-US" sz="1800" b="1" i="1" u="none" strike="noStrike" cap="none" normalizeH="0" baseline="0" dirty="0" smtClean="0">
                        <a:ln>
                          <a:noFill/>
                        </a:ln>
                        <a:solidFill>
                          <a:schemeClr val="accent6">
                            <a:lumMod val="50000"/>
                          </a:schemeClr>
                        </a:solidFill>
                        <a:effectLst/>
                        <a:latin typeface="Cambria Math" panose="02040503050406030204" pitchFamily="18" charset="0"/>
                      </a:rPr>
                      <m:t> </m:t>
                    </m:r>
                  </m:oMath>
                </a14:m>
                <a:r>
                  <a:rPr lang="en-US" altLang="en-US" dirty="0">
                    <a:latin typeface="29LT Bukra" panose="00000800000000000000" pitchFamily="50" charset="-78"/>
                    <a:cs typeface="29LT Bukra" panose="00000800000000000000" pitchFamily="50" charset="-78"/>
                  </a:rPr>
                  <a:t>, where the infection spread is reduced. As time passes, the number of infected nodes decreases, emphasizing the need for targeted countermeasures to achieve security and stability.</a:t>
                </a:r>
              </a:p>
              <a:p>
                <a:pPr eaLnBrk="0" fontAlgn="base" hangingPunct="0">
                  <a:spcBef>
                    <a:spcPct val="0"/>
                  </a:spcBef>
                  <a:spcAft>
                    <a:spcPct val="0"/>
                  </a:spcAft>
                </a:pPr>
                <a:endParaRPr kumimoji="0" lang="en-US" altLang="en-US" sz="180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endParaRPr>
              </a:p>
            </p:txBody>
          </p:sp>
        </mc:Choice>
        <mc:Fallback xmlns="">
          <p:sp>
            <p:nvSpPr>
              <p:cNvPr id="23" name="Rectangle 1">
                <a:extLst>
                  <a:ext uri="{FF2B5EF4-FFF2-40B4-BE49-F238E27FC236}">
                    <a16:creationId xmlns:a16="http://schemas.microsoft.com/office/drawing/2014/main" id="{2483A02E-6AD8-6BFB-74A4-58397EE1AC79}"/>
                  </a:ext>
                </a:extLst>
              </p:cNvPr>
              <p:cNvSpPr>
                <a:spLocks noRot="1" noChangeAspect="1" noMove="1" noResize="1" noEditPoints="1" noAdjustHandles="1" noChangeArrowheads="1" noChangeShapeType="1" noTextEdit="1"/>
              </p:cNvSpPr>
              <p:nvPr/>
            </p:nvSpPr>
            <p:spPr bwMode="auto">
              <a:xfrm>
                <a:off x="251267" y="1610264"/>
                <a:ext cx="11689465" cy="1200329"/>
              </a:xfrm>
              <a:prstGeom prst="rect">
                <a:avLst/>
              </a:prstGeom>
              <a:blipFill>
                <a:blip r:embed="rId3"/>
                <a:stretch>
                  <a:fillRect l="-417" t="-10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6" name="TextBox 5">
            <a:extLst>
              <a:ext uri="{FF2B5EF4-FFF2-40B4-BE49-F238E27FC236}">
                <a16:creationId xmlns:a16="http://schemas.microsoft.com/office/drawing/2014/main" id="{98FF3472-01AC-A0D8-4C44-BEBA7ED70549}"/>
              </a:ext>
            </a:extLst>
          </p:cNvPr>
          <p:cNvSpPr txBox="1"/>
          <p:nvPr/>
        </p:nvSpPr>
        <p:spPr>
          <a:xfrm>
            <a:off x="367900" y="1101835"/>
            <a:ext cx="7302900"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Analytical Simulation Results and Analysis</a:t>
            </a:r>
          </a:p>
        </p:txBody>
      </p:sp>
      <p:sp>
        <p:nvSpPr>
          <p:cNvPr id="7" name="Rectangle 1">
            <a:extLst>
              <a:ext uri="{FF2B5EF4-FFF2-40B4-BE49-F238E27FC236}">
                <a16:creationId xmlns:a16="http://schemas.microsoft.com/office/drawing/2014/main" id="{8E8AEFEE-6CB6-64DE-6A45-DB0F5EBAAB1D}"/>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graph with different colored lines&#10;&#10;AI-generated content may be incorrect.">
            <a:extLst>
              <a:ext uri="{FF2B5EF4-FFF2-40B4-BE49-F238E27FC236}">
                <a16:creationId xmlns:a16="http://schemas.microsoft.com/office/drawing/2014/main" id="{71CCA63D-FDC6-D810-E6ED-938C316C4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968" y="2810593"/>
            <a:ext cx="7211577" cy="3929114"/>
          </a:xfrm>
          <a:prstGeom prst="rect">
            <a:avLst/>
          </a:prstGeom>
        </p:spPr>
      </p:pic>
      <p:sp>
        <p:nvSpPr>
          <p:cNvPr id="2" name="TextBox 1">
            <a:extLst>
              <a:ext uri="{FF2B5EF4-FFF2-40B4-BE49-F238E27FC236}">
                <a16:creationId xmlns:a16="http://schemas.microsoft.com/office/drawing/2014/main" id="{C750F2FE-E413-D858-C079-90DCB4B11674}"/>
              </a:ext>
            </a:extLst>
          </p:cNvPr>
          <p:cNvSpPr txBox="1"/>
          <p:nvPr/>
        </p:nvSpPr>
        <p:spPr>
          <a:xfrm>
            <a:off x="146010" y="334818"/>
            <a:ext cx="7993155" cy="523220"/>
          </a:xfrm>
          <a:prstGeom prst="rect">
            <a:avLst/>
          </a:prstGeom>
          <a:noFill/>
          <a:ln>
            <a:solidFill>
              <a:srgbClr val="B70F20"/>
            </a:solidFill>
          </a:ln>
        </p:spPr>
        <p:txBody>
          <a:bodyPr wrap="square" rtlCol="0">
            <a:spAutoFit/>
          </a:bodyPr>
          <a:lstStyle/>
          <a:p>
            <a:r>
              <a:rPr lang="en-US" sz="2800" dirty="0">
                <a:solidFill>
                  <a:schemeClr val="bg1"/>
                </a:solidFill>
                <a:latin typeface="CMU Sans Serif" panose="02000603000000000000" pitchFamily="2" charset="0"/>
              </a:rPr>
              <a:t>Epidemic-Based Mathematical Model (SMEIR)(13/13)</a:t>
            </a:r>
          </a:p>
        </p:txBody>
      </p:sp>
      <p:graphicFrame>
        <p:nvGraphicFramePr>
          <p:cNvPr id="5" name="Table 4">
            <a:extLst>
              <a:ext uri="{FF2B5EF4-FFF2-40B4-BE49-F238E27FC236}">
                <a16:creationId xmlns:a16="http://schemas.microsoft.com/office/drawing/2014/main" id="{9F237761-B4D5-EAE8-7E04-B45FDB216F03}"/>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8211002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7A2D7-6503-B6DF-6ABB-780C4281AEE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521DEFB-AE5C-8B41-2BC2-53C2B54C8AFD}"/>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77E0AD67-9584-7C74-AA61-AABC6B68C22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769FC362-288D-B50E-A780-324FCC9EC1E6}"/>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837FC70C-2C63-064A-54A8-71B66230E97E}"/>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C6CE71B-B2C6-CE2F-8316-921DBE4C7F2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47B2CC32-B926-0134-A441-2A1C5E1A052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 name="TextBox 1">
            <a:extLst>
              <a:ext uri="{FF2B5EF4-FFF2-40B4-BE49-F238E27FC236}">
                <a16:creationId xmlns:a16="http://schemas.microsoft.com/office/drawing/2014/main" id="{1F193023-8FDC-477A-3EEE-F191CC27B989}"/>
              </a:ext>
            </a:extLst>
          </p:cNvPr>
          <p:cNvSpPr txBox="1"/>
          <p:nvPr/>
        </p:nvSpPr>
        <p:spPr>
          <a:xfrm>
            <a:off x="395536" y="965409"/>
            <a:ext cx="10835507" cy="2400657"/>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endParaRPr lang="en-US" sz="2400" b="1" dirty="0">
              <a:solidFill>
                <a:schemeClr val="bg1">
                  <a:lumMod val="85000"/>
                </a:schemeClr>
              </a:solidFill>
              <a:latin typeface="CMU Sans Serif" panose="02000603000000000000" pitchFamily="2" charset="0"/>
            </a:endParaRPr>
          </a:p>
          <a:p>
            <a:pPr marL="342900" indent="-342900">
              <a:spcAft>
                <a:spcPts val="900"/>
              </a:spcAft>
              <a:buFont typeface="Wingdings" panose="05000000000000000000" pitchFamily="2" charset="2"/>
              <a:buChar char="Ø"/>
            </a:pPr>
            <a:r>
              <a:rPr lang="en-US" sz="2400" b="1" dirty="0">
                <a:latin typeface="CMU Sans Serif" panose="02000603000000000000" pitchFamily="2" charset="0"/>
              </a:rPr>
              <a:t>Machine learning model </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Dataset and Preprocessing</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Feature Selection</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ML Models and Performance</a:t>
            </a:r>
          </a:p>
        </p:txBody>
      </p:sp>
      <p:graphicFrame>
        <p:nvGraphicFramePr>
          <p:cNvPr id="4" name="Table 3">
            <a:extLst>
              <a:ext uri="{FF2B5EF4-FFF2-40B4-BE49-F238E27FC236}">
                <a16:creationId xmlns:a16="http://schemas.microsoft.com/office/drawing/2014/main" id="{6FDB7003-80A3-BE49-E8F3-78AEB1251F45}"/>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pic>
        <p:nvPicPr>
          <p:cNvPr id="5" name="Picture 4">
            <a:extLst>
              <a:ext uri="{FF2B5EF4-FFF2-40B4-BE49-F238E27FC236}">
                <a16:creationId xmlns:a16="http://schemas.microsoft.com/office/drawing/2014/main" id="{C913F51F-673F-0AC8-58F3-A82A307C4331}"/>
              </a:ext>
            </a:extLst>
          </p:cNvPr>
          <p:cNvPicPr>
            <a:picLocks noChangeAspect="1"/>
          </p:cNvPicPr>
          <p:nvPr/>
        </p:nvPicPr>
        <p:blipFill>
          <a:blip r:embed="rId3"/>
          <a:stretch>
            <a:fillRect/>
          </a:stretch>
        </p:blipFill>
        <p:spPr>
          <a:xfrm>
            <a:off x="5506693" y="983098"/>
            <a:ext cx="5787850" cy="5787850"/>
          </a:xfrm>
          <a:prstGeom prst="rect">
            <a:avLst/>
          </a:prstGeom>
        </p:spPr>
      </p:pic>
      <p:sp>
        <p:nvSpPr>
          <p:cNvPr id="10" name="Rectangle 9">
            <a:extLst>
              <a:ext uri="{FF2B5EF4-FFF2-40B4-BE49-F238E27FC236}">
                <a16:creationId xmlns:a16="http://schemas.microsoft.com/office/drawing/2014/main" id="{0E29E893-8834-C468-82B1-4449A6B3E143}"/>
              </a:ext>
            </a:extLst>
          </p:cNvPr>
          <p:cNvSpPr/>
          <p:nvPr/>
        </p:nvSpPr>
        <p:spPr>
          <a:xfrm>
            <a:off x="6594671" y="965409"/>
            <a:ext cx="3425629" cy="1765091"/>
          </a:xfrm>
          <a:prstGeom prst="rect">
            <a:avLst/>
          </a:prstGeom>
          <a:solidFill>
            <a:schemeClr val="bg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1" name="Rectangle 10">
            <a:extLst>
              <a:ext uri="{FF2B5EF4-FFF2-40B4-BE49-F238E27FC236}">
                <a16:creationId xmlns:a16="http://schemas.microsoft.com/office/drawing/2014/main" id="{94039EF9-149E-E6B9-11A0-2EE5FC0BF2A0}"/>
              </a:ext>
            </a:extLst>
          </p:cNvPr>
          <p:cNvSpPr/>
          <p:nvPr/>
        </p:nvSpPr>
        <p:spPr>
          <a:xfrm>
            <a:off x="9583836" y="2748189"/>
            <a:ext cx="1825429" cy="2014311"/>
          </a:xfrm>
          <a:prstGeom prst="rect">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
        <p:nvSpPr>
          <p:cNvPr id="12" name="Rectangle 11">
            <a:extLst>
              <a:ext uri="{FF2B5EF4-FFF2-40B4-BE49-F238E27FC236}">
                <a16:creationId xmlns:a16="http://schemas.microsoft.com/office/drawing/2014/main" id="{C2315E9A-C1D4-168A-9F4F-90B2A7E0FDB3}"/>
              </a:ext>
            </a:extLst>
          </p:cNvPr>
          <p:cNvSpPr/>
          <p:nvPr/>
        </p:nvSpPr>
        <p:spPr>
          <a:xfrm>
            <a:off x="5681956" y="4774326"/>
            <a:ext cx="4947944" cy="2014311"/>
          </a:xfrm>
          <a:prstGeom prst="rect">
            <a:avLst/>
          </a:prstGeom>
          <a:solidFill>
            <a:schemeClr val="bg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a:p>
        </p:txBody>
      </p:sp>
    </p:spTree>
    <p:extLst>
      <p:ext uri="{BB962C8B-B14F-4D97-AF65-F5344CB8AC3E}">
        <p14:creationId xmlns:p14="http://schemas.microsoft.com/office/powerpoint/2010/main" val="2395292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AE23A-B183-BDC2-D40F-705ACAD4DFB3}"/>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E02A0CA0-B708-AE4C-FDF3-A5E7E2046650}"/>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5CB47704-D6EA-9336-3457-EDADD445CAC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E43FC048-EE94-35DA-F873-74FC43BC326C}"/>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Dataset and Preprocessing</a:t>
              </a:r>
            </a:p>
          </p:txBody>
        </p:sp>
      </p:grpSp>
      <p:grpSp>
        <p:nvGrpSpPr>
          <p:cNvPr id="12" name="Group 11">
            <a:extLst>
              <a:ext uri="{FF2B5EF4-FFF2-40B4-BE49-F238E27FC236}">
                <a16:creationId xmlns:a16="http://schemas.microsoft.com/office/drawing/2014/main" id="{86B5D4C2-DB18-5882-C2EE-924C4D6CDAED}"/>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70E2AD7E-11EE-0F61-BADC-8FC8D461234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2009E4A-8AB7-139A-2FA6-F8BCB3CD705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1219C435-6D26-AD22-2370-18BFD2604376}"/>
              </a:ext>
            </a:extLst>
          </p:cNvPr>
          <p:cNvSpPr txBox="1"/>
          <p:nvPr/>
        </p:nvSpPr>
        <p:spPr>
          <a:xfrm>
            <a:off x="444640" y="1195775"/>
            <a:ext cx="6154614" cy="369332"/>
          </a:xfrm>
          <a:prstGeom prst="rect">
            <a:avLst/>
          </a:prstGeom>
          <a:noFill/>
        </p:spPr>
        <p:txBody>
          <a:bodyPr wrap="square">
            <a:spAutoFit/>
          </a:bodyPr>
          <a:lstStyle>
            <a:defPPr>
              <a:defRPr lang="en-US"/>
            </a:defPPr>
            <a:lvl1pPr>
              <a:defRPr sz="2400" kern="0">
                <a:solidFill>
                  <a:schemeClr val="accent2">
                    <a:lumMod val="75000"/>
                  </a:schemeClr>
                </a:solidFill>
                <a:latin typeface="29LT Bukra" panose="00000800000000000000" pitchFamily="50" charset="-78"/>
                <a:cs typeface="29LT Bukra" panose="00000800000000000000" pitchFamily="50" charset="-78"/>
              </a:defRPr>
            </a:lvl1pPr>
          </a:lstStyle>
          <a:p>
            <a:r>
              <a:rPr lang="en-US" dirty="0"/>
              <a:t>Datasets used </a:t>
            </a:r>
          </a:p>
        </p:txBody>
      </p:sp>
      <p:graphicFrame>
        <p:nvGraphicFramePr>
          <p:cNvPr id="7" name="Table 6">
            <a:extLst>
              <a:ext uri="{FF2B5EF4-FFF2-40B4-BE49-F238E27FC236}">
                <a16:creationId xmlns:a16="http://schemas.microsoft.com/office/drawing/2014/main" id="{F38B0351-AA21-F669-F983-0B1B2B47CC8D}"/>
              </a:ext>
            </a:extLst>
          </p:cNvPr>
          <p:cNvGraphicFramePr>
            <a:graphicFrameLocks noGrp="1"/>
          </p:cNvGraphicFramePr>
          <p:nvPr>
            <p:extLst>
              <p:ext uri="{D42A27DB-BD31-4B8C-83A1-F6EECF244321}">
                <p14:modId xmlns:p14="http://schemas.microsoft.com/office/powerpoint/2010/main" val="1365698144"/>
              </p:ext>
            </p:extLst>
          </p:nvPr>
        </p:nvGraphicFramePr>
        <p:xfrm>
          <a:off x="341644" y="1788034"/>
          <a:ext cx="11394832" cy="4219095"/>
        </p:xfrm>
        <a:graphic>
          <a:graphicData uri="http://schemas.openxmlformats.org/drawingml/2006/table">
            <a:tbl>
              <a:tblPr/>
              <a:tblGrid>
                <a:gridCol w="2270927">
                  <a:extLst>
                    <a:ext uri="{9D8B030D-6E8A-4147-A177-3AD203B41FA5}">
                      <a16:colId xmlns:a16="http://schemas.microsoft.com/office/drawing/2014/main" val="857825465"/>
                    </a:ext>
                  </a:extLst>
                </a:gridCol>
                <a:gridCol w="3426489">
                  <a:extLst>
                    <a:ext uri="{9D8B030D-6E8A-4147-A177-3AD203B41FA5}">
                      <a16:colId xmlns:a16="http://schemas.microsoft.com/office/drawing/2014/main" val="1934221884"/>
                    </a:ext>
                  </a:extLst>
                </a:gridCol>
                <a:gridCol w="2848708">
                  <a:extLst>
                    <a:ext uri="{9D8B030D-6E8A-4147-A177-3AD203B41FA5}">
                      <a16:colId xmlns:a16="http://schemas.microsoft.com/office/drawing/2014/main" val="3265288556"/>
                    </a:ext>
                  </a:extLst>
                </a:gridCol>
                <a:gridCol w="2848708">
                  <a:extLst>
                    <a:ext uri="{9D8B030D-6E8A-4147-A177-3AD203B41FA5}">
                      <a16:colId xmlns:a16="http://schemas.microsoft.com/office/drawing/2014/main" val="3256039378"/>
                    </a:ext>
                  </a:extLst>
                </a:gridCol>
              </a:tblGrid>
              <a:tr h="283726">
                <a:tc>
                  <a:txBody>
                    <a:bodyPr/>
                    <a:lstStyle/>
                    <a:p>
                      <a:pPr algn="ctr"/>
                      <a:r>
                        <a:rPr lang="en-US" sz="1800" dirty="0">
                          <a:latin typeface="29LT Bukra" panose="00000800000000000000" pitchFamily="50" charset="-78"/>
                          <a:cs typeface="29LT Bukra" panose="00000800000000000000" pitchFamily="50" charset="-78"/>
                        </a:rPr>
                        <a:t>Dataset</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dirty="0">
                          <a:latin typeface="29LT Bukra" panose="00000800000000000000" pitchFamily="50" charset="-78"/>
                          <a:cs typeface="29LT Bukra" panose="00000800000000000000" pitchFamily="50" charset="-78"/>
                        </a:rPr>
                        <a:t>Focus Area</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dirty="0">
                          <a:latin typeface="29LT Bukra" panose="00000800000000000000" pitchFamily="50" charset="-78"/>
                          <a:cs typeface="29LT Bukra" panose="00000800000000000000" pitchFamily="50" charset="-78"/>
                        </a:rPr>
                        <a:t>Records</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dirty="0">
                          <a:latin typeface="29LT Bukra" panose="00000800000000000000" pitchFamily="50" charset="-78"/>
                          <a:cs typeface="29LT Bukra" panose="00000800000000000000" pitchFamily="50" charset="-78"/>
                        </a:rPr>
                        <a:t>Format</a:t>
                      </a:r>
                    </a:p>
                  </a:txBody>
                  <a:tcPr marL="27716" marR="27716" marT="13858" marB="13858"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068813226"/>
                  </a:ext>
                </a:extLst>
              </a:tr>
              <a:tr h="641737">
                <a:tc>
                  <a:txBody>
                    <a:bodyPr/>
                    <a:lstStyle/>
                    <a:p>
                      <a:pPr marL="342900" indent="-342900" algn="l">
                        <a:buFont typeface="+mj-lt"/>
                        <a:buAutoNum type="arabicParenR"/>
                      </a:pPr>
                      <a:r>
                        <a:rPr lang="en-US" sz="1800" b="1" dirty="0">
                          <a:latin typeface="29LT Bukra" panose="00000800000000000000" pitchFamily="50" charset="-78"/>
                          <a:cs typeface="29LT Bukra" panose="00000800000000000000" pitchFamily="50" charset="-78"/>
                        </a:rPr>
                        <a:t>CICDDoS2019</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Network Layer</a:t>
                      </a: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~80 GB</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PCAP, CSV</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920358400"/>
                  </a:ext>
                </a:extLst>
              </a:tr>
              <a:tr h="718746">
                <a:tc>
                  <a:txBody>
                    <a:bodyPr/>
                    <a:lstStyle/>
                    <a:p>
                      <a:pPr marL="342900" indent="-342900" algn="l">
                        <a:buFont typeface="+mj-lt"/>
                        <a:buAutoNum type="arabicParenR" startAt="2"/>
                      </a:pPr>
                      <a:r>
                        <a:rPr lang="en-US" sz="1800" b="1" dirty="0">
                          <a:latin typeface="29LT Bukra" panose="00000800000000000000" pitchFamily="50" charset="-78"/>
                          <a:cs typeface="29LT Bukra" panose="00000800000000000000" pitchFamily="50" charset="-78"/>
                        </a:rPr>
                        <a:t>NSL-KDD</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Network Layer</a:t>
                      </a: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148,517</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Preprocessed CSV</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236191684"/>
                  </a:ext>
                </a:extLst>
              </a:tr>
              <a:tr h="564728">
                <a:tc>
                  <a:txBody>
                    <a:bodyPr/>
                    <a:lstStyle/>
                    <a:p>
                      <a:pPr marL="342900" indent="-342900" algn="l">
                        <a:buFont typeface="+mj-lt"/>
                        <a:buAutoNum type="arabicParenR" startAt="3"/>
                      </a:pPr>
                      <a:r>
                        <a:rPr lang="en-US" sz="1800" b="1" dirty="0">
                          <a:latin typeface="29LT Bukra" panose="00000800000000000000" pitchFamily="50" charset="-78"/>
                          <a:cs typeface="29LT Bukra" panose="00000800000000000000" pitchFamily="50" charset="-78"/>
                        </a:rPr>
                        <a:t>N-</a:t>
                      </a:r>
                      <a:r>
                        <a:rPr lang="en-US" sz="1800" b="1" dirty="0" err="1">
                          <a:latin typeface="29LT Bukra" panose="00000800000000000000" pitchFamily="50" charset="-78"/>
                          <a:cs typeface="29LT Bukra" panose="00000800000000000000" pitchFamily="50" charset="-78"/>
                        </a:rPr>
                        <a:t>BaIoT</a:t>
                      </a:r>
                      <a:endParaRPr lang="en-US" sz="1800" b="1" dirty="0">
                        <a:latin typeface="29LT Bukra" panose="00000800000000000000" pitchFamily="50" charset="-78"/>
                        <a:cs typeface="29LT Bukra" panose="00000800000000000000" pitchFamily="50" charset="-78"/>
                      </a:endParaRP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IoT Botnet Traffic</a:t>
                      </a: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800,000+</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CSV</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1663814268"/>
                  </a:ext>
                </a:extLst>
              </a:tr>
              <a:tr h="718746">
                <a:tc>
                  <a:txBody>
                    <a:bodyPr/>
                    <a:lstStyle/>
                    <a:p>
                      <a:pPr marL="342900" indent="-342900" algn="l">
                        <a:buFont typeface="+mj-lt"/>
                        <a:buAutoNum type="arabicParenR" startAt="4"/>
                      </a:pPr>
                      <a:r>
                        <a:rPr lang="en-US" sz="1800" b="1" dirty="0" err="1">
                          <a:latin typeface="29LT Bukra" panose="00000800000000000000" pitchFamily="50" charset="-78"/>
                          <a:cs typeface="29LT Bukra" panose="00000800000000000000" pitchFamily="50" charset="-78"/>
                        </a:rPr>
                        <a:t>TON_IoT</a:t>
                      </a:r>
                      <a:endParaRPr lang="en-US" sz="1800" b="1" dirty="0">
                        <a:latin typeface="29LT Bukra" panose="00000800000000000000" pitchFamily="50" charset="-78"/>
                        <a:cs typeface="29LT Bukra" panose="00000800000000000000" pitchFamily="50" charset="-78"/>
                      </a:endParaRP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IoT &amp; </a:t>
                      </a:r>
                      <a:r>
                        <a:rPr lang="en-US" sz="1800" b="1" dirty="0" err="1">
                          <a:latin typeface="29LT Bukra" panose="00000800000000000000" pitchFamily="50" charset="-78"/>
                          <a:cs typeface="29LT Bukra" panose="00000800000000000000" pitchFamily="50" charset="-78"/>
                        </a:rPr>
                        <a:t>IIoT</a:t>
                      </a:r>
                      <a:endParaRPr lang="en-US" sz="1800" b="1" dirty="0">
                        <a:latin typeface="29LT Bukra" panose="00000800000000000000" pitchFamily="50" charset="-78"/>
                        <a:cs typeface="29LT Bukra" panose="00000800000000000000" pitchFamily="50" charset="-78"/>
                      </a:endParaRP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3,000,000+</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CSV, Network logs</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784934054"/>
                  </a:ext>
                </a:extLst>
              </a:tr>
              <a:tr h="795754">
                <a:tc>
                  <a:txBody>
                    <a:bodyPr/>
                    <a:lstStyle/>
                    <a:p>
                      <a:pPr marL="342900" indent="-342900" algn="l">
                        <a:buFont typeface="+mj-lt"/>
                        <a:buAutoNum type="arabicParenR" startAt="5"/>
                      </a:pPr>
                      <a:r>
                        <a:rPr lang="en-US" sz="1800" b="1" dirty="0">
                          <a:latin typeface="29LT Bukra" panose="00000800000000000000" pitchFamily="50" charset="-78"/>
                          <a:cs typeface="29LT Bukra" panose="00000800000000000000" pitchFamily="50" charset="-78"/>
                        </a:rPr>
                        <a:t>CICIoT2023</a:t>
                      </a: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Large-scale IoT/</a:t>
                      </a:r>
                      <a:r>
                        <a:rPr lang="en-US" sz="1800" b="1" dirty="0" err="1">
                          <a:latin typeface="29LT Bukra" panose="00000800000000000000" pitchFamily="50" charset="-78"/>
                          <a:cs typeface="29LT Bukra" panose="00000800000000000000" pitchFamily="50" charset="-78"/>
                        </a:rPr>
                        <a:t>IIoT</a:t>
                      </a:r>
                      <a:endParaRPr lang="en-US" sz="1800" b="1" dirty="0">
                        <a:latin typeface="29LT Bukra" panose="00000800000000000000" pitchFamily="50" charset="-78"/>
                        <a:cs typeface="29LT Bukra" panose="00000800000000000000" pitchFamily="50" charset="-78"/>
                      </a:endParaRP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7,000,000+</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CSV, Telemetry logs</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4129827941"/>
                  </a:ext>
                </a:extLst>
              </a:tr>
              <a:tr h="477348">
                <a:tc>
                  <a:txBody>
                    <a:bodyPr/>
                    <a:lstStyle/>
                    <a:p>
                      <a:pPr marL="342900" indent="-342900" algn="l">
                        <a:buFont typeface="+mj-lt"/>
                        <a:buAutoNum type="arabicParenR" startAt="6"/>
                      </a:pPr>
                      <a:r>
                        <a:rPr lang="en-US" sz="1800" b="1" dirty="0" err="1">
                          <a:latin typeface="29LT Bukra" panose="00000800000000000000" pitchFamily="50" charset="-78"/>
                          <a:cs typeface="29LT Bukra" panose="00000800000000000000" pitchFamily="50" charset="-78"/>
                        </a:rPr>
                        <a:t>DDoSBotnet</a:t>
                      </a:r>
                      <a:endParaRPr lang="en-US" sz="1800" b="1" dirty="0">
                        <a:latin typeface="29LT Bukra" panose="00000800000000000000" pitchFamily="50" charset="-78"/>
                        <a:cs typeface="29LT Bukra" panose="00000800000000000000" pitchFamily="50" charset="-78"/>
                      </a:endParaRPr>
                    </a:p>
                  </a:txBody>
                  <a:tcPr marL="27716" marR="27716" marT="13858" marB="13858" anchor="ctr">
                    <a:lnL>
                      <a:noFill/>
                    </a:lnL>
                    <a:lnR>
                      <a:noFill/>
                    </a:lnR>
                    <a:lnT>
                      <a:noFill/>
                    </a:lnT>
                    <a:lnB>
                      <a:noFill/>
                    </a:lnB>
                    <a:solidFill>
                      <a:schemeClr val="accent4">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IoT Botnet Attacks</a:t>
                      </a:r>
                    </a:p>
                  </a:txBody>
                  <a:tcPr marL="27716" marR="27716" marT="13858" marB="13858" anchor="ctr">
                    <a:lnL>
                      <a:noFill/>
                    </a:lnL>
                    <a:lnR>
                      <a:noFill/>
                    </a:lnR>
                    <a:lnT>
                      <a:noFill/>
                    </a:lnT>
                    <a:lnB>
                      <a:noFill/>
                    </a:lnB>
                    <a:solidFill>
                      <a:schemeClr val="accent2">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500,000+</a:t>
                      </a:r>
                    </a:p>
                  </a:txBody>
                  <a:tcPr marL="27716" marR="27716" marT="13858" marB="13858" anchor="ctr">
                    <a:lnL>
                      <a:noFill/>
                    </a:lnL>
                    <a:lnR>
                      <a:noFill/>
                    </a:lnR>
                    <a:lnT>
                      <a:noFill/>
                    </a:lnT>
                    <a:lnB>
                      <a:noFill/>
                    </a:lnB>
                    <a:solidFill>
                      <a:schemeClr val="accent3">
                        <a:lumMod val="20000"/>
                        <a:lumOff val="80000"/>
                      </a:schemeClr>
                    </a:solidFill>
                  </a:tcPr>
                </a:tc>
                <a:tc>
                  <a:txBody>
                    <a:bodyPr/>
                    <a:lstStyle/>
                    <a:p>
                      <a:pPr algn="ctr"/>
                      <a:r>
                        <a:rPr lang="en-US" sz="1800" b="1" dirty="0">
                          <a:latin typeface="29LT Bukra" panose="00000800000000000000" pitchFamily="50" charset="-78"/>
                          <a:cs typeface="29LT Bukra" panose="00000800000000000000" pitchFamily="50" charset="-78"/>
                        </a:rPr>
                        <a:t>CSV</a:t>
                      </a:r>
                    </a:p>
                  </a:txBody>
                  <a:tcPr marL="27716" marR="27716" marT="13858" marB="13858" anchor="ctr">
                    <a:lnL>
                      <a:noFill/>
                    </a:lnL>
                    <a:lnR>
                      <a:noFill/>
                    </a:lnR>
                    <a:lnT>
                      <a:noFill/>
                    </a:lnT>
                    <a:lnB>
                      <a:noFill/>
                    </a:lnB>
                    <a:solidFill>
                      <a:schemeClr val="accent5">
                        <a:lumMod val="20000"/>
                        <a:lumOff val="80000"/>
                      </a:schemeClr>
                    </a:solidFill>
                  </a:tcPr>
                </a:tc>
                <a:extLst>
                  <a:ext uri="{0D108BD9-81ED-4DB2-BD59-A6C34878D82A}">
                    <a16:rowId xmlns:a16="http://schemas.microsoft.com/office/drawing/2014/main" val="3374271148"/>
                  </a:ext>
                </a:extLst>
              </a:tr>
            </a:tbl>
          </a:graphicData>
        </a:graphic>
      </p:graphicFrame>
      <p:graphicFrame>
        <p:nvGraphicFramePr>
          <p:cNvPr id="3" name="Table 2">
            <a:extLst>
              <a:ext uri="{FF2B5EF4-FFF2-40B4-BE49-F238E27FC236}">
                <a16:creationId xmlns:a16="http://schemas.microsoft.com/office/drawing/2014/main" id="{E5E13CAC-F353-BB3F-9DF8-FC2B8A4EF93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800636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5D47D-C7FC-ED5B-7C98-A7EE073B2020}"/>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B96900E-5343-C880-B10D-1E2535AB3C2A}"/>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FCC1ED86-F391-CD7E-C8A8-43AC4AAB8B9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07F43AAA-9EE4-CB07-5B1E-7F904D569927}"/>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Dataset and Preprocessing</a:t>
              </a:r>
            </a:p>
          </p:txBody>
        </p:sp>
      </p:grpSp>
      <p:grpSp>
        <p:nvGrpSpPr>
          <p:cNvPr id="12" name="Group 11">
            <a:extLst>
              <a:ext uri="{FF2B5EF4-FFF2-40B4-BE49-F238E27FC236}">
                <a16:creationId xmlns:a16="http://schemas.microsoft.com/office/drawing/2014/main" id="{E5BC8C6C-4437-C0D9-653C-A3305D18D069}"/>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1C47AE9C-ECD9-8036-2E76-233EEB119AE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F8540B6D-885E-A0C4-163E-03E17D9C034B}"/>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7BDB9A97-1DEF-6B17-D20C-6F313C61249B}"/>
              </a:ext>
            </a:extLst>
          </p:cNvPr>
          <p:cNvSpPr txBox="1"/>
          <p:nvPr/>
        </p:nvSpPr>
        <p:spPr>
          <a:xfrm>
            <a:off x="444640" y="1195775"/>
            <a:ext cx="9221874" cy="461665"/>
          </a:xfrm>
          <a:prstGeom prst="rect">
            <a:avLst/>
          </a:prstGeom>
          <a:noFill/>
        </p:spPr>
        <p:txBody>
          <a:bodyPr wrap="square">
            <a:spAutoFit/>
          </a:bodyPr>
          <a:lstStyle/>
          <a:p>
            <a:pPr>
              <a:buFont typeface="Arial" panose="020B0604020202020204" pitchFamily="34" charset="0"/>
              <a:buChar char="•"/>
            </a:pPr>
            <a:r>
              <a:rPr lang="en-US" sz="2400" kern="0" dirty="0">
                <a:solidFill>
                  <a:schemeClr val="accent2">
                    <a:lumMod val="75000"/>
                  </a:schemeClr>
                </a:solidFill>
                <a:latin typeface="29LT Bukra" panose="00000800000000000000" pitchFamily="50" charset="-78"/>
                <a:cs typeface="29LT Bukra" panose="00000800000000000000" pitchFamily="50" charset="-78"/>
              </a:rPr>
              <a:t>Preprocessing</a:t>
            </a:r>
            <a:r>
              <a:rPr lang="en-US" dirty="0"/>
              <a:t>:</a:t>
            </a:r>
            <a:endParaRPr lang="en-US" sz="2400" kern="0" dirty="0">
              <a:solidFill>
                <a:schemeClr val="accent2">
                  <a:lumMod val="75000"/>
                </a:schemeClr>
              </a:solidFill>
              <a:latin typeface="29LT Bukra" panose="00000800000000000000" pitchFamily="50" charset="-78"/>
              <a:cs typeface="29LT Bukra" panose="00000800000000000000" pitchFamily="50" charset="-78"/>
            </a:endParaRPr>
          </a:p>
        </p:txBody>
      </p:sp>
      <p:sp>
        <p:nvSpPr>
          <p:cNvPr id="5" name="TextBox 4">
            <a:extLst>
              <a:ext uri="{FF2B5EF4-FFF2-40B4-BE49-F238E27FC236}">
                <a16:creationId xmlns:a16="http://schemas.microsoft.com/office/drawing/2014/main" id="{7E9C27F6-75A2-C041-DDCC-5E291FEB09FC}"/>
              </a:ext>
            </a:extLst>
          </p:cNvPr>
          <p:cNvSpPr txBox="1"/>
          <p:nvPr/>
        </p:nvSpPr>
        <p:spPr>
          <a:xfrm>
            <a:off x="670199" y="1921721"/>
            <a:ext cx="6154614" cy="2823850"/>
          </a:xfrm>
          <a:prstGeom prst="rect">
            <a:avLst/>
          </a:prstGeom>
          <a:noFill/>
        </p:spPr>
        <p:txBody>
          <a:bodyPr wrap="square">
            <a:spAutoFit/>
          </a:bodyPr>
          <a:lstStyle/>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Handling Missing data </a:t>
            </a:r>
          </a:p>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Data Normalization </a:t>
            </a:r>
          </a:p>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Data Standardizations</a:t>
            </a:r>
          </a:p>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Outlier Removal </a:t>
            </a:r>
          </a:p>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Categorical Data</a:t>
            </a:r>
          </a:p>
          <a:p>
            <a:pPr marL="457200" indent="-457200">
              <a:lnSpc>
                <a:spcPct val="150000"/>
              </a:lnSpc>
              <a:buFont typeface="+mj-lt"/>
              <a:buAutoNum type="arabicPeriod"/>
            </a:pPr>
            <a:r>
              <a:rPr lang="en-US" sz="2000" dirty="0">
                <a:latin typeface="29LT Bukra" panose="00000800000000000000" pitchFamily="50" charset="-78"/>
                <a:cs typeface="29LT Bukra" panose="00000800000000000000" pitchFamily="50" charset="-78"/>
              </a:rPr>
              <a:t>Encoding</a:t>
            </a:r>
          </a:p>
        </p:txBody>
      </p:sp>
      <p:pic>
        <p:nvPicPr>
          <p:cNvPr id="9" name="Picture 8">
            <a:extLst>
              <a:ext uri="{FF2B5EF4-FFF2-40B4-BE49-F238E27FC236}">
                <a16:creationId xmlns:a16="http://schemas.microsoft.com/office/drawing/2014/main" id="{5EAD01DF-12A7-425B-F9BA-65D7DEDD2730}"/>
              </a:ext>
            </a:extLst>
          </p:cNvPr>
          <p:cNvPicPr>
            <a:picLocks noChangeAspect="1"/>
          </p:cNvPicPr>
          <p:nvPr/>
        </p:nvPicPr>
        <p:blipFill>
          <a:blip r:embed="rId3"/>
          <a:stretch>
            <a:fillRect/>
          </a:stretch>
        </p:blipFill>
        <p:spPr>
          <a:xfrm>
            <a:off x="5847320" y="1509923"/>
            <a:ext cx="6066838" cy="3235648"/>
          </a:xfrm>
          <a:prstGeom prst="rect">
            <a:avLst/>
          </a:prstGeom>
        </p:spPr>
      </p:pic>
      <p:graphicFrame>
        <p:nvGraphicFramePr>
          <p:cNvPr id="2" name="Table 1">
            <a:extLst>
              <a:ext uri="{FF2B5EF4-FFF2-40B4-BE49-F238E27FC236}">
                <a16:creationId xmlns:a16="http://schemas.microsoft.com/office/drawing/2014/main" id="{9477C4BC-C9CF-FE52-E60C-43535BD0D636}"/>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47430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04D14BE8-C653-43D4-A59B-9A9BEFC73D0A}"/>
              </a:ext>
            </a:extLst>
          </p:cNvPr>
          <p:cNvGrpSpPr/>
          <p:nvPr/>
        </p:nvGrpSpPr>
        <p:grpSpPr>
          <a:xfrm>
            <a:off x="0" y="299932"/>
            <a:ext cx="12192000" cy="600102"/>
            <a:chOff x="0" y="299932"/>
            <a:chExt cx="12192000" cy="600102"/>
          </a:xfrm>
        </p:grpSpPr>
        <p:sp>
          <p:nvSpPr>
            <p:cNvPr id="47" name="object 35">
              <a:extLst>
                <a:ext uri="{FF2B5EF4-FFF2-40B4-BE49-F238E27FC236}">
                  <a16:creationId xmlns:a16="http://schemas.microsoft.com/office/drawing/2014/main" id="{02C0D578-1F08-4543-A2B0-8AFB952CA5E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9" name="TextBox 48">
              <a:extLst>
                <a:ext uri="{FF2B5EF4-FFF2-40B4-BE49-F238E27FC236}">
                  <a16:creationId xmlns:a16="http://schemas.microsoft.com/office/drawing/2014/main" id="{906908D8-DC5F-46D6-BBFA-50FA5DF00308}"/>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Introduction(1/3)</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2" name="Group 1">
            <a:extLst>
              <a:ext uri="{FF2B5EF4-FFF2-40B4-BE49-F238E27FC236}">
                <a16:creationId xmlns:a16="http://schemas.microsoft.com/office/drawing/2014/main" id="{EB970234-51DE-D2DB-3EA4-BD58E8449789}"/>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8E60D31C-913E-1773-8A57-6383193A8E4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0E2E7D58-7D35-5FD7-4CA4-CC7D27D17E5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7" name="TextBox 6">
            <a:extLst>
              <a:ext uri="{FF2B5EF4-FFF2-40B4-BE49-F238E27FC236}">
                <a16:creationId xmlns:a16="http://schemas.microsoft.com/office/drawing/2014/main" id="{15EA1A43-1DD3-6B87-328E-75A3462BE781}"/>
              </a:ext>
            </a:extLst>
          </p:cNvPr>
          <p:cNvSpPr txBox="1"/>
          <p:nvPr/>
        </p:nvSpPr>
        <p:spPr>
          <a:xfrm>
            <a:off x="768258" y="1045254"/>
            <a:ext cx="10655483" cy="769441"/>
          </a:xfrm>
          <a:prstGeom prst="rect">
            <a:avLst/>
          </a:prstGeom>
          <a:noFill/>
        </p:spPr>
        <p:txBody>
          <a:bodyPr wrap="square">
            <a:spAutoFit/>
          </a:bodyPr>
          <a:lstStyle/>
          <a:p>
            <a:pPr marL="342900" indent="-342900">
              <a:buFont typeface="Arial" panose="020B0604020202020204" pitchFamily="34" charset="0"/>
              <a:buChar char="•"/>
            </a:pPr>
            <a:r>
              <a:rPr lang="en-US" sz="2400" dirty="0">
                <a:latin typeface="29LT Bukra" panose="00000800000000000000" pitchFamily="50" charset="-78"/>
                <a:cs typeface="29LT Bukra" panose="00000800000000000000" pitchFamily="50" charset="-78"/>
              </a:rPr>
              <a:t>A Connected World</a:t>
            </a:r>
          </a:p>
          <a:p>
            <a:r>
              <a:rPr lang="en-US" sz="2000" i="1" dirty="0">
                <a:solidFill>
                  <a:srgbClr val="FF0000"/>
                </a:solidFill>
                <a:latin typeface="29LT Bukra" panose="00000800000000000000" pitchFamily="50" charset="-78"/>
                <a:cs typeface="29LT Bukra" panose="00000800000000000000" pitchFamily="50" charset="-78"/>
              </a:rPr>
              <a:t> 		                                     Imagine a World Where Everything is Connected…</a:t>
            </a:r>
          </a:p>
        </p:txBody>
      </p:sp>
      <p:pic>
        <p:nvPicPr>
          <p:cNvPr id="10" name="Picture 9" descr="A cartoon of a planet with different objects around it&#10;&#10;AI-generated content may be incorrect.">
            <a:extLst>
              <a:ext uri="{FF2B5EF4-FFF2-40B4-BE49-F238E27FC236}">
                <a16:creationId xmlns:a16="http://schemas.microsoft.com/office/drawing/2014/main" id="{441A66D6-967F-6D3E-8C8A-07BCB8F45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105" y="1814695"/>
            <a:ext cx="6143403" cy="4914723"/>
          </a:xfrm>
          <a:prstGeom prst="rect">
            <a:avLst/>
          </a:prstGeom>
        </p:spPr>
      </p:pic>
      <p:graphicFrame>
        <p:nvGraphicFramePr>
          <p:cNvPr id="6" name="Table 5">
            <a:extLst>
              <a:ext uri="{FF2B5EF4-FFF2-40B4-BE49-F238E27FC236}">
                <a16:creationId xmlns:a16="http://schemas.microsoft.com/office/drawing/2014/main" id="{12074DF3-5A7C-BFB1-8A01-34DD937D7127}"/>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640743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36021-32BC-1FB9-E142-BD897D291CEC}"/>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F02DECFB-2957-21E9-E528-733DEEDE6470}"/>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00E92557-0751-7539-3E3F-7E9F9E52BA2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C3BCAF2B-B1C9-62F2-1B68-A8B66EFE351A}"/>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Dataset visualization</a:t>
              </a:r>
            </a:p>
          </p:txBody>
        </p:sp>
      </p:grpSp>
      <p:grpSp>
        <p:nvGrpSpPr>
          <p:cNvPr id="12" name="Group 11">
            <a:extLst>
              <a:ext uri="{FF2B5EF4-FFF2-40B4-BE49-F238E27FC236}">
                <a16:creationId xmlns:a16="http://schemas.microsoft.com/office/drawing/2014/main" id="{9EF85E43-3CF9-074B-1712-B0601E9BCE98}"/>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893F4298-6157-E4CB-DD59-5D73BEFA821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9401603-6367-057B-006B-40FEC2C60C6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073DA12E-1BBA-D6DF-83F4-6118AAC8E0FB}"/>
              </a:ext>
            </a:extLst>
          </p:cNvPr>
          <p:cNvSpPr txBox="1"/>
          <p:nvPr/>
        </p:nvSpPr>
        <p:spPr>
          <a:xfrm>
            <a:off x="146010" y="1310850"/>
            <a:ext cx="6154614"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Data analysis and visualization   </a:t>
            </a:r>
          </a:p>
        </p:txBody>
      </p:sp>
      <p:pic>
        <p:nvPicPr>
          <p:cNvPr id="6" name="Picture 5">
            <a:extLst>
              <a:ext uri="{FF2B5EF4-FFF2-40B4-BE49-F238E27FC236}">
                <a16:creationId xmlns:a16="http://schemas.microsoft.com/office/drawing/2014/main" id="{0B248F43-789F-3FCE-2273-2FCCE3AE7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8901" y="1710960"/>
            <a:ext cx="4952787" cy="4593202"/>
          </a:xfrm>
          <a:prstGeom prst="rect">
            <a:avLst/>
          </a:prstGeom>
        </p:spPr>
      </p:pic>
      <p:graphicFrame>
        <p:nvGraphicFramePr>
          <p:cNvPr id="2" name="Table 1">
            <a:extLst>
              <a:ext uri="{FF2B5EF4-FFF2-40B4-BE49-F238E27FC236}">
                <a16:creationId xmlns:a16="http://schemas.microsoft.com/office/drawing/2014/main" id="{D32ACE56-BE4D-E0C2-FA9C-1C41AA4FB41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343469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DD13C-090F-9833-2A54-FCBDA8834EE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46A105F3-7760-3E3E-7262-B210294FBCC9}"/>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221B66D4-104B-EA95-8C30-D80BC069CE4C}"/>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D24CAD24-D7C1-BEAD-A3B9-8C45448731B6}"/>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Dataset visualization</a:t>
              </a:r>
            </a:p>
          </p:txBody>
        </p:sp>
      </p:grpSp>
      <p:grpSp>
        <p:nvGrpSpPr>
          <p:cNvPr id="12" name="Group 11">
            <a:extLst>
              <a:ext uri="{FF2B5EF4-FFF2-40B4-BE49-F238E27FC236}">
                <a16:creationId xmlns:a16="http://schemas.microsoft.com/office/drawing/2014/main" id="{3B26FCEB-D129-50F9-3BC8-A5EF10ED16D6}"/>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72727845-B652-0262-3489-1CBCAB89A60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4BCCBA79-DDE5-BCC3-4B2A-68CBB102DD6B}"/>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BF329D2E-BE0A-E1AD-7028-4DE7632982F0}"/>
              </a:ext>
            </a:extLst>
          </p:cNvPr>
          <p:cNvSpPr txBox="1"/>
          <p:nvPr/>
        </p:nvSpPr>
        <p:spPr>
          <a:xfrm>
            <a:off x="146010" y="1310850"/>
            <a:ext cx="6154614"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Data analysis and visualization   </a:t>
            </a:r>
          </a:p>
        </p:txBody>
      </p:sp>
      <p:pic>
        <p:nvPicPr>
          <p:cNvPr id="8" name="Picture 7">
            <a:extLst>
              <a:ext uri="{FF2B5EF4-FFF2-40B4-BE49-F238E27FC236}">
                <a16:creationId xmlns:a16="http://schemas.microsoft.com/office/drawing/2014/main" id="{FF98BF7D-4CE3-CFFB-398D-3EA0AEDB4750}"/>
              </a:ext>
            </a:extLst>
          </p:cNvPr>
          <p:cNvPicPr>
            <a:picLocks noChangeAspect="1"/>
          </p:cNvPicPr>
          <p:nvPr/>
        </p:nvPicPr>
        <p:blipFill rotWithShape="1">
          <a:blip r:embed="rId3"/>
          <a:srcRect t="4847"/>
          <a:stretch/>
        </p:blipFill>
        <p:spPr bwMode="auto">
          <a:xfrm>
            <a:off x="3550594" y="1982266"/>
            <a:ext cx="7740302" cy="4689087"/>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058E7E4F-0FED-0295-2953-0791E16B0CCD}"/>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293870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E209F-C93C-D704-866B-968F3419255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A1FA2E26-F3EF-1293-8CB2-46B92A983EC1}"/>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B820239A-38E9-4AD7-0221-026BD6926989}"/>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54CB27F5-A251-ABCB-63AC-DD9FF46731C3}"/>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Dataset visualization</a:t>
              </a:r>
            </a:p>
          </p:txBody>
        </p:sp>
      </p:grpSp>
      <p:grpSp>
        <p:nvGrpSpPr>
          <p:cNvPr id="12" name="Group 11">
            <a:extLst>
              <a:ext uri="{FF2B5EF4-FFF2-40B4-BE49-F238E27FC236}">
                <a16:creationId xmlns:a16="http://schemas.microsoft.com/office/drawing/2014/main" id="{02602004-5652-E995-CD41-75024EF5FEBD}"/>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2487B1D-23B4-40B6-DB86-988C12B322C2}"/>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5CE0DE40-EA6D-2E3A-16EA-FCDCA6B916D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BEBDFB22-103F-811E-2A35-429AD2338F56}"/>
              </a:ext>
            </a:extLst>
          </p:cNvPr>
          <p:cNvSpPr txBox="1"/>
          <p:nvPr/>
        </p:nvSpPr>
        <p:spPr>
          <a:xfrm>
            <a:off x="146010" y="1310850"/>
            <a:ext cx="6154614"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Data analysis and visualization   </a:t>
            </a:r>
          </a:p>
        </p:txBody>
      </p:sp>
      <p:pic>
        <p:nvPicPr>
          <p:cNvPr id="7" name="Picture 6">
            <a:extLst>
              <a:ext uri="{FF2B5EF4-FFF2-40B4-BE49-F238E27FC236}">
                <a16:creationId xmlns:a16="http://schemas.microsoft.com/office/drawing/2014/main" id="{63AC50DE-D084-BA45-B8FB-F1A45B647C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009" y="3496732"/>
            <a:ext cx="5832759" cy="3357077"/>
          </a:xfrm>
          <a:prstGeom prst="rect">
            <a:avLst/>
          </a:prstGeom>
          <a:noFill/>
          <a:ln>
            <a:noFill/>
          </a:ln>
        </p:spPr>
      </p:pic>
      <p:pic>
        <p:nvPicPr>
          <p:cNvPr id="9" name="Picture 8">
            <a:extLst>
              <a:ext uri="{FF2B5EF4-FFF2-40B4-BE49-F238E27FC236}">
                <a16:creationId xmlns:a16="http://schemas.microsoft.com/office/drawing/2014/main" id="{F3EA8E71-B22E-350E-89B0-77CE6DA477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8648" y="995369"/>
            <a:ext cx="6177342" cy="2843102"/>
          </a:xfrm>
          <a:prstGeom prst="rect">
            <a:avLst/>
          </a:prstGeom>
          <a:noFill/>
          <a:ln>
            <a:noFill/>
          </a:ln>
        </p:spPr>
      </p:pic>
      <p:graphicFrame>
        <p:nvGraphicFramePr>
          <p:cNvPr id="2" name="Table 1">
            <a:extLst>
              <a:ext uri="{FF2B5EF4-FFF2-40B4-BE49-F238E27FC236}">
                <a16:creationId xmlns:a16="http://schemas.microsoft.com/office/drawing/2014/main" id="{50E6FB37-714F-8E53-648D-6A5C2176F63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810098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A8667-1AA7-CC62-4DFE-3BF733F301E3}"/>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0F615911-56DE-BE77-F2C1-5B4B3BF3834F}"/>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FA65E3B3-9424-000E-C13A-A3457E8EC2E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DA305FE3-927F-B5FE-EC02-971CF7F41858}"/>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D3166C5F-62FA-FFD2-8157-73DF7E900FBC}"/>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034F4386-E574-BF76-C153-48864E0BFFA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A0580E8D-F721-F190-3D33-35543D67BA6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 name="TextBox 1">
            <a:extLst>
              <a:ext uri="{FF2B5EF4-FFF2-40B4-BE49-F238E27FC236}">
                <a16:creationId xmlns:a16="http://schemas.microsoft.com/office/drawing/2014/main" id="{80621FD0-5180-2B79-EF70-DAD9F1672FE0}"/>
              </a:ext>
            </a:extLst>
          </p:cNvPr>
          <p:cNvSpPr txBox="1"/>
          <p:nvPr/>
        </p:nvSpPr>
        <p:spPr>
          <a:xfrm>
            <a:off x="395536" y="965409"/>
            <a:ext cx="10835507" cy="2400657"/>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endParaRPr lang="en-US" sz="2400" b="1" dirty="0">
              <a:solidFill>
                <a:schemeClr val="bg1">
                  <a:lumMod val="85000"/>
                </a:schemeClr>
              </a:solidFill>
              <a:latin typeface="CMU Sans Serif" panose="02000603000000000000" pitchFamily="2" charset="0"/>
            </a:endParaRPr>
          </a:p>
          <a:p>
            <a:pPr marL="342900" indent="-342900">
              <a:spcAft>
                <a:spcPts val="900"/>
              </a:spcAft>
              <a:buFont typeface="Wingdings" panose="05000000000000000000" pitchFamily="2" charset="2"/>
              <a:buChar char="Ø"/>
            </a:pPr>
            <a:r>
              <a:rPr lang="en-US" sz="2400" b="1" dirty="0">
                <a:latin typeface="CMU Sans Serif" panose="02000603000000000000" pitchFamily="2" charset="0"/>
              </a:rPr>
              <a:t>Machine learning model </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Dataset and Preprocessing</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Feature Selection</a:t>
            </a:r>
          </a:p>
          <a:p>
            <a:pPr marL="800100" lvl="1" indent="-342900">
              <a:spcAft>
                <a:spcPts val="900"/>
              </a:spcAft>
              <a:buFont typeface="Wingdings" panose="05000000000000000000" pitchFamily="2" charset="2"/>
              <a:buChar char="Ø"/>
            </a:pPr>
            <a:r>
              <a:rPr lang="en-US" sz="2400" b="1" dirty="0">
                <a:latin typeface="CMU Sans Serif" panose="02000603000000000000" pitchFamily="2" charset="0"/>
              </a:rPr>
              <a:t>ML Models and Performance</a:t>
            </a:r>
          </a:p>
        </p:txBody>
      </p:sp>
      <p:graphicFrame>
        <p:nvGraphicFramePr>
          <p:cNvPr id="4" name="Table 3">
            <a:extLst>
              <a:ext uri="{FF2B5EF4-FFF2-40B4-BE49-F238E27FC236}">
                <a16:creationId xmlns:a16="http://schemas.microsoft.com/office/drawing/2014/main" id="{A4EEE294-AA68-D94A-792B-365F307FF9C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859289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2AE4D-2803-A6F5-10EA-DA65265AE5AB}"/>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88ECFEA6-7324-38D6-C02E-2BA9273BFF36}"/>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0C357069-F5B6-051E-CD09-5AE6840FA2A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C7D497A4-ABC3-AE0C-EA9D-0823A7DCB268}"/>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Feature</a:t>
              </a:r>
              <a:r>
                <a:rPr lang="en-US" sz="2800" b="1" dirty="0"/>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Selection(1/4)</a:t>
              </a:r>
            </a:p>
          </p:txBody>
        </p:sp>
      </p:grpSp>
      <p:grpSp>
        <p:nvGrpSpPr>
          <p:cNvPr id="12" name="Group 11">
            <a:extLst>
              <a:ext uri="{FF2B5EF4-FFF2-40B4-BE49-F238E27FC236}">
                <a16:creationId xmlns:a16="http://schemas.microsoft.com/office/drawing/2014/main" id="{5306ED06-F733-0EF1-5080-74F812F66D0A}"/>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E238B6EC-38EA-16E2-3FF0-E98379969A7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47288EBB-70DF-5252-4BFF-FCC4969D5AE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aphicFrame>
        <p:nvGraphicFramePr>
          <p:cNvPr id="8" name="Table 7">
            <a:extLst>
              <a:ext uri="{FF2B5EF4-FFF2-40B4-BE49-F238E27FC236}">
                <a16:creationId xmlns:a16="http://schemas.microsoft.com/office/drawing/2014/main" id="{CF6D6BA5-E481-33EB-8EC4-F0E56338671A}"/>
              </a:ext>
            </a:extLst>
          </p:cNvPr>
          <p:cNvGraphicFramePr>
            <a:graphicFrameLocks noGrp="1"/>
          </p:cNvGraphicFramePr>
          <p:nvPr>
            <p:extLst>
              <p:ext uri="{D42A27DB-BD31-4B8C-83A1-F6EECF244321}">
                <p14:modId xmlns:p14="http://schemas.microsoft.com/office/powerpoint/2010/main" val="3630395018"/>
              </p:ext>
            </p:extLst>
          </p:nvPr>
        </p:nvGraphicFramePr>
        <p:xfrm>
          <a:off x="146010" y="1055835"/>
          <a:ext cx="11907445" cy="5084887"/>
        </p:xfrm>
        <a:graphic>
          <a:graphicData uri="http://schemas.openxmlformats.org/drawingml/2006/table">
            <a:tbl>
              <a:tblPr/>
              <a:tblGrid>
                <a:gridCol w="2960872">
                  <a:extLst>
                    <a:ext uri="{9D8B030D-6E8A-4147-A177-3AD203B41FA5}">
                      <a16:colId xmlns:a16="http://schemas.microsoft.com/office/drawing/2014/main" val="309739095"/>
                    </a:ext>
                  </a:extLst>
                </a:gridCol>
                <a:gridCol w="2815936">
                  <a:extLst>
                    <a:ext uri="{9D8B030D-6E8A-4147-A177-3AD203B41FA5}">
                      <a16:colId xmlns:a16="http://schemas.microsoft.com/office/drawing/2014/main" val="1235773706"/>
                    </a:ext>
                  </a:extLst>
                </a:gridCol>
                <a:gridCol w="2400300">
                  <a:extLst>
                    <a:ext uri="{9D8B030D-6E8A-4147-A177-3AD203B41FA5}">
                      <a16:colId xmlns:a16="http://schemas.microsoft.com/office/drawing/2014/main" val="3078316591"/>
                    </a:ext>
                  </a:extLst>
                </a:gridCol>
                <a:gridCol w="2192482">
                  <a:extLst>
                    <a:ext uri="{9D8B030D-6E8A-4147-A177-3AD203B41FA5}">
                      <a16:colId xmlns:a16="http://schemas.microsoft.com/office/drawing/2014/main" val="3567310379"/>
                    </a:ext>
                  </a:extLst>
                </a:gridCol>
                <a:gridCol w="1537855">
                  <a:extLst>
                    <a:ext uri="{9D8B030D-6E8A-4147-A177-3AD203B41FA5}">
                      <a16:colId xmlns:a16="http://schemas.microsoft.com/office/drawing/2014/main" val="1690580592"/>
                    </a:ext>
                  </a:extLst>
                </a:gridCol>
              </a:tblGrid>
              <a:tr h="619903">
                <a:tc>
                  <a:txBody>
                    <a:bodyPr/>
                    <a:lstStyle/>
                    <a:p>
                      <a:pPr algn="ctr"/>
                      <a:r>
                        <a:rPr lang="en-US" sz="2000" dirty="0">
                          <a:latin typeface="29LT Bukra" panose="00000800000000000000" pitchFamily="50" charset="-78"/>
                          <a:cs typeface="29LT Bukra" panose="00000800000000000000" pitchFamily="50" charset="-78"/>
                        </a:rPr>
                        <a:t>Method</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latin typeface="29LT Bukra" panose="00000800000000000000" pitchFamily="50" charset="-78"/>
                          <a:cs typeface="29LT Bukra" panose="00000800000000000000" pitchFamily="50" charset="-78"/>
                        </a:rPr>
                        <a:t>Computational Load</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latin typeface="29LT Bukra" panose="00000800000000000000" pitchFamily="50" charset="-78"/>
                          <a:cs typeface="29LT Bukra" panose="00000800000000000000" pitchFamily="50" charset="-78"/>
                        </a:rPr>
                        <a:t>Time Complexity</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latin typeface="29LT Bukra" panose="00000800000000000000" pitchFamily="50" charset="-78"/>
                          <a:cs typeface="29LT Bukra" panose="00000800000000000000" pitchFamily="50" charset="-78"/>
                        </a:rPr>
                        <a:t>Suitability</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dirty="0">
                          <a:latin typeface="29LT Bukra" panose="00000800000000000000" pitchFamily="50" charset="-78"/>
                          <a:cs typeface="29LT Bukra" panose="00000800000000000000" pitchFamily="50" charset="-78"/>
                        </a:rPr>
                        <a:t>Reference</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4069689"/>
                  </a:ext>
                </a:extLst>
              </a:tr>
              <a:tr h="632211">
                <a:tc>
                  <a:txBody>
                    <a:bodyPr/>
                    <a:lstStyle/>
                    <a:p>
                      <a:pPr algn="ctr"/>
                      <a:r>
                        <a:rPr lang="en-US" sz="2000" b="1" dirty="0">
                          <a:latin typeface="29LT Bukra" panose="00000800000000000000" pitchFamily="50" charset="-78"/>
                          <a:cs typeface="29LT Bukra" panose="00000800000000000000" pitchFamily="50" charset="-78"/>
                        </a:rPr>
                        <a:t>Mutual Info (MI)</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dirty="0"/>
                        <a:t>Moderate</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O(n log n)</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t>High</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[27]</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38427"/>
                  </a:ext>
                </a:extLst>
              </a:tr>
              <a:tr h="632211">
                <a:tc>
                  <a:txBody>
                    <a:bodyPr/>
                    <a:lstStyle/>
                    <a:p>
                      <a:pPr algn="ctr"/>
                      <a:r>
                        <a:rPr lang="en-US" sz="2000" b="1" dirty="0">
                          <a:latin typeface="29LT Bukra" panose="00000800000000000000" pitchFamily="50" charset="-78"/>
                          <a:cs typeface="29LT Bukra" panose="00000800000000000000" pitchFamily="50" charset="-78"/>
                        </a:rPr>
                        <a:t>RFE</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dirty="0"/>
                        <a:t>High</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O(d²·T)</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High</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[28]</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69849741"/>
                  </a:ext>
                </a:extLst>
              </a:tr>
              <a:tr h="632211">
                <a:tc>
                  <a:txBody>
                    <a:bodyPr/>
                    <a:lstStyle/>
                    <a:p>
                      <a:pPr algn="ctr"/>
                      <a:r>
                        <a:rPr lang="en-US" sz="2000" b="1" dirty="0">
                          <a:latin typeface="29LT Bukra" panose="00000800000000000000" pitchFamily="50" charset="-78"/>
                          <a:cs typeface="29LT Bukra" panose="00000800000000000000" pitchFamily="50" charset="-78"/>
                        </a:rPr>
                        <a:t>CBF</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dirty="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O(n)</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t>High</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[29]</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6634870"/>
                  </a:ext>
                </a:extLst>
              </a:tr>
              <a:tr h="459730">
                <a:tc>
                  <a:txBody>
                    <a:bodyPr/>
                    <a:lstStyle/>
                    <a:p>
                      <a:pPr algn="ctr"/>
                      <a:r>
                        <a:rPr lang="en-US" sz="2000" b="1">
                          <a:latin typeface="29LT Bukra" panose="00000800000000000000" pitchFamily="50" charset="-78"/>
                          <a:cs typeface="29LT Bukra" panose="00000800000000000000" pitchFamily="50" charset="-78"/>
                        </a:rPr>
                        <a:t>PCA</a:t>
                      </a:r>
                      <a:endParaRPr lang="en-US" sz="200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t>Moderate</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O(p³)</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a:t>[30]</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2320986"/>
                  </a:ext>
                </a:extLst>
              </a:tr>
              <a:tr h="644273">
                <a:tc>
                  <a:txBody>
                    <a:bodyPr/>
                    <a:lstStyle/>
                    <a:p>
                      <a:pPr algn="ctr"/>
                      <a:r>
                        <a:rPr lang="en-US" sz="2000" b="1" dirty="0">
                          <a:latin typeface="29LT Bukra" panose="00000800000000000000" pitchFamily="50" charset="-78"/>
                          <a:cs typeface="29LT Bukra" panose="00000800000000000000" pitchFamily="50" charset="-78"/>
                        </a:rPr>
                        <a:t>LASSO</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t>Moderate</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O(np)</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Moderate</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[31]</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3670302"/>
                  </a:ext>
                </a:extLst>
              </a:tr>
              <a:tr h="632211">
                <a:tc>
                  <a:txBody>
                    <a:bodyPr/>
                    <a:lstStyle/>
                    <a:p>
                      <a:pPr algn="ctr"/>
                      <a:r>
                        <a:rPr lang="en-US" sz="2000" b="1" dirty="0">
                          <a:latin typeface="29LT Bukra" panose="00000800000000000000" pitchFamily="50" charset="-78"/>
                          <a:cs typeface="29LT Bukra" panose="00000800000000000000" pitchFamily="50" charset="-78"/>
                        </a:rPr>
                        <a:t>Chi-Squared</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O(n)</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[32]</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6957246"/>
                  </a:ext>
                </a:extLst>
              </a:tr>
              <a:tr h="832137">
                <a:tc>
                  <a:txBody>
                    <a:bodyPr/>
                    <a:lstStyle/>
                    <a:p>
                      <a:pPr algn="ctr"/>
                      <a:r>
                        <a:rPr lang="en-US" sz="2000" b="1" dirty="0">
                          <a:latin typeface="29LT Bukra" panose="00000800000000000000" pitchFamily="50" charset="-78"/>
                          <a:cs typeface="29LT Bukra" panose="00000800000000000000" pitchFamily="50" charset="-78"/>
                        </a:rPr>
                        <a:t>Variance Threshold</a:t>
                      </a:r>
                      <a:endParaRPr lang="en-US" sz="2000" dirty="0">
                        <a:latin typeface="29LT Bukra" panose="00000800000000000000" pitchFamily="50" charset="-78"/>
                        <a:cs typeface="29LT Bukra" panose="00000800000000000000" pitchFamily="50" charset="-78"/>
                      </a:endParaRP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000" dirty="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i="1" dirty="0"/>
                        <a:t>O(n)</a:t>
                      </a:r>
                      <a:endParaRPr lang="en-US" sz="2000" dirty="0"/>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Low</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[33]</a:t>
                      </a:r>
                    </a:p>
                  </a:txBody>
                  <a:tcPr marL="39558" marR="39558" marT="19779" marB="19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7351613"/>
                  </a:ext>
                </a:extLst>
              </a:tr>
            </a:tbl>
          </a:graphicData>
        </a:graphic>
      </p:graphicFrame>
      <p:graphicFrame>
        <p:nvGraphicFramePr>
          <p:cNvPr id="2" name="Table 1">
            <a:extLst>
              <a:ext uri="{FF2B5EF4-FFF2-40B4-BE49-F238E27FC236}">
                <a16:creationId xmlns:a16="http://schemas.microsoft.com/office/drawing/2014/main" id="{4A181B94-B9B2-F6EB-2DF1-0C34DA9DEFF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968071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7B8FA-F457-9567-4AEE-27DA377FCB9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3CC43E51-B870-3F37-1276-0D56BC89AB5D}"/>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015E67E3-BFC6-D26E-2CEE-C619A968FFA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5362C1FA-978D-ADF8-BB02-771780FCB071}"/>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Feature</a:t>
              </a:r>
              <a:r>
                <a:rPr lang="en-US" sz="2800" b="1" dirty="0"/>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Selection(2/4)</a:t>
              </a:r>
            </a:p>
          </p:txBody>
        </p:sp>
      </p:grpSp>
      <p:grpSp>
        <p:nvGrpSpPr>
          <p:cNvPr id="12" name="Group 11">
            <a:extLst>
              <a:ext uri="{FF2B5EF4-FFF2-40B4-BE49-F238E27FC236}">
                <a16:creationId xmlns:a16="http://schemas.microsoft.com/office/drawing/2014/main" id="{C967968A-F9D0-6258-ACEB-D01E24083A7A}"/>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61CEB20B-2D9C-4624-ADEF-7911F8719329}"/>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DD27747D-E845-C05A-E323-58DFDD69468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0" name="TextBox 9">
            <a:extLst>
              <a:ext uri="{FF2B5EF4-FFF2-40B4-BE49-F238E27FC236}">
                <a16:creationId xmlns:a16="http://schemas.microsoft.com/office/drawing/2014/main" id="{12AD02F1-35FD-88EF-C5B1-6DB9EC91DA79}"/>
              </a:ext>
            </a:extLst>
          </p:cNvPr>
          <p:cNvSpPr txBox="1"/>
          <p:nvPr/>
        </p:nvSpPr>
        <p:spPr>
          <a:xfrm>
            <a:off x="293915" y="1184191"/>
            <a:ext cx="6154614" cy="369332"/>
          </a:xfrm>
          <a:prstGeom prst="rect">
            <a:avLst/>
          </a:prstGeom>
          <a:noFill/>
        </p:spPr>
        <p:txBody>
          <a:bodyPr wrap="square">
            <a:spAutoFit/>
          </a:bodyPr>
          <a:lstStyle/>
          <a:p>
            <a:r>
              <a:rPr lang="en-US" dirty="0">
                <a:latin typeface="29LT Bukra" panose="00000800000000000000" pitchFamily="50" charset="-78"/>
                <a:cs typeface="29LT Bukra" panose="00000800000000000000" pitchFamily="50" charset="-78"/>
              </a:rPr>
              <a:t>Mutual Information (MI)</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02AD7D-3CEF-B8EB-854F-8CC4DF26A502}"/>
                  </a:ext>
                </a:extLst>
              </p:cNvPr>
              <p:cNvSpPr txBox="1"/>
              <p:nvPr/>
            </p:nvSpPr>
            <p:spPr>
              <a:xfrm>
                <a:off x="4069818" y="1565107"/>
                <a:ext cx="4594143" cy="1476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r>
                        <a:rPr lang="en-US" i="1">
                          <a:latin typeface="Cambria Math" panose="02040503050406030204" pitchFamily="18" charset="0"/>
                        </a:rPr>
                        <m:t>)</m:t>
                      </m:r>
                      <m:r>
                        <m:rPr>
                          <m:nor/>
                        </m:rPr>
                        <a:rPr lang="en-US"/>
                        <m:t>  </m:t>
                      </m:r>
                      <m:r>
                        <a:rPr lang="en-US" i="1">
                          <a:latin typeface="Cambria Math" panose="02040503050406030204" pitchFamily="18" charset="0"/>
                        </a:rPr>
                        <m:t>=</m:t>
                      </m:r>
                      <m:r>
                        <m:rPr>
                          <m:nor/>
                        </m:rPr>
                        <a:rPr lang="en-US"/>
                        <m:t>  </m:t>
                      </m:r>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𝑋</m:t>
                          </m:r>
                        </m:sub>
                        <m:sup/>
                        <m:e>
                          <m:nary>
                            <m:naryPr>
                              <m:chr m:val="∑"/>
                              <m:limLoc m:val="undOvr"/>
                              <m:grow m:val="on"/>
                              <m:supHide m:val="on"/>
                              <m:ctrlPr>
                                <a:rPr lang="en-US" i="1">
                                  <a:latin typeface="Cambria Math" panose="02040503050406030204" pitchFamily="18" charset="0"/>
                                </a:rPr>
                              </m:ctrlPr>
                            </m:naryPr>
                            <m:sub>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𝑌</m:t>
                              </m:r>
                            </m:sub>
                            <m:sup/>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m:rPr>
                                  <m:nor/>
                                </m:rPr>
                                <a:rPr lang="en-US"/>
                                <m:t> </m:t>
                              </m:r>
                              <m:r>
                                <m:rPr>
                                  <m:sty m:val="p"/>
                                </m:rPr>
                                <a:rPr lang="en-US">
                                  <a:latin typeface="Cambria Math" panose="02040503050406030204" pitchFamily="18" charset="0"/>
                                </a:rPr>
                                <m:t>log</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nor/>
                                    </m:rPr>
                                    <a:rPr lang="en-US"/>
                                    <m:t> </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den>
                              </m:f>
                            </m:e>
                          </m:nary>
                        </m:e>
                      </m:nary>
                    </m:oMath>
                  </m:oMathPara>
                </a14:m>
                <a:endParaRPr lang="en-US" dirty="0"/>
              </a:p>
              <a:p>
                <a:endParaRPr lang="en-US" dirty="0"/>
              </a:p>
            </p:txBody>
          </p:sp>
        </mc:Choice>
        <mc:Fallback xmlns="">
          <p:sp>
            <p:nvSpPr>
              <p:cNvPr id="11" name="TextBox 10">
                <a:extLst>
                  <a:ext uri="{FF2B5EF4-FFF2-40B4-BE49-F238E27FC236}">
                    <a16:creationId xmlns:a16="http://schemas.microsoft.com/office/drawing/2014/main" id="{2B02AD7D-3CEF-B8EB-854F-8CC4DF26A502}"/>
                  </a:ext>
                </a:extLst>
              </p:cNvPr>
              <p:cNvSpPr txBox="1">
                <a:spLocks noRot="1" noChangeAspect="1" noMove="1" noResize="1" noEditPoints="1" noAdjustHandles="1" noChangeArrowheads="1" noChangeShapeType="1" noTextEdit="1"/>
              </p:cNvSpPr>
              <p:nvPr/>
            </p:nvSpPr>
            <p:spPr>
              <a:xfrm>
                <a:off x="4069818" y="1565107"/>
                <a:ext cx="4594143" cy="1476558"/>
              </a:xfrm>
              <a:prstGeom prst="rect">
                <a:avLst/>
              </a:prstGeom>
              <a:blipFill>
                <a:blip r:embed="rId3"/>
                <a:stretch>
                  <a:fillRect l="-14050" t="-154701" r="-551" b="-19572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4FCFB0DD-D43C-2CFE-DEEE-F9A70FD97594}"/>
              </a:ext>
            </a:extLst>
          </p:cNvPr>
          <p:cNvSpPr txBox="1"/>
          <p:nvPr/>
        </p:nvSpPr>
        <p:spPr>
          <a:xfrm>
            <a:off x="293915" y="2890617"/>
            <a:ext cx="10518112" cy="369332"/>
          </a:xfrm>
          <a:prstGeom prst="rect">
            <a:avLst/>
          </a:prstGeom>
          <a:noFill/>
        </p:spPr>
        <p:txBody>
          <a:bodyPr wrap="square">
            <a:spAutoFit/>
          </a:bodyPr>
          <a:lstStyle>
            <a:defPPr>
              <a:defRPr lang="en-US"/>
            </a:defPPr>
            <a:lvl1pPr>
              <a:defRPr>
                <a:latin typeface="29LT Bukra" panose="00000800000000000000" pitchFamily="50" charset="-78"/>
                <a:cs typeface="29LT Bukra" panose="00000800000000000000" pitchFamily="50" charset="-78"/>
              </a:defRPr>
            </a:lvl1pPr>
          </a:lstStyle>
          <a:p>
            <a:r>
              <a:rPr lang="en-US" dirty="0"/>
              <a:t>Recursive Feature Elimination (RFE)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19846C2-ADAD-27BC-4A19-F7A11E5CD553}"/>
                  </a:ext>
                </a:extLst>
              </p:cNvPr>
              <p:cNvSpPr txBox="1"/>
              <p:nvPr/>
            </p:nvSpPr>
            <p:spPr>
              <a:xfrm>
                <a:off x="5552971" y="3334261"/>
                <a:ext cx="2141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𝑠𝑐𝑜𝑟𝑒</m:t>
                      </m:r>
                      <m:r>
                        <a:rPr lang="en-US" sz="2000" b="0" i="1">
                          <a:latin typeface="Cambria Math" panose="02040503050406030204" pitchFamily="18" charset="0"/>
                        </a:rPr>
                        <m:t>(</m:t>
                      </m:r>
                      <m:r>
                        <a:rPr lang="en-US" sz="2000" b="0" i="1">
                          <a:latin typeface="Cambria Math" panose="02040503050406030204" pitchFamily="18" charset="0"/>
                        </a:rPr>
                        <m:t>𝑖</m:t>
                      </m:r>
                      <m:r>
                        <a:rPr lang="en-US" sz="2000" b="0" i="1">
                          <a:latin typeface="Cambria Math" panose="02040503050406030204" pitchFamily="18" charset="0"/>
                        </a:rPr>
                        <m:t>)</m:t>
                      </m:r>
                      <m:r>
                        <m:rPr>
                          <m:nor/>
                        </m:rPr>
                        <a:rPr lang="en-US" sz="2000"/>
                        <m:t>  </m:t>
                      </m:r>
                      <m:r>
                        <a:rPr lang="en-US" sz="2000" b="0" i="1">
                          <a:latin typeface="Cambria Math" panose="02040503050406030204" pitchFamily="18" charset="0"/>
                        </a:rPr>
                        <m:t>=</m:t>
                      </m:r>
                      <m:r>
                        <m:rPr>
                          <m:nor/>
                        </m:rPr>
                        <a:rPr lang="en-US" sz="2000"/>
                        <m:t>  </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𝑤</m:t>
                          </m:r>
                        </m:e>
                        <m:sub>
                          <m:r>
                            <a:rPr lang="en-US" sz="2000" b="0" i="1">
                              <a:latin typeface="Cambria Math" panose="02040503050406030204" pitchFamily="18" charset="0"/>
                            </a:rPr>
                            <m:t>𝑖</m:t>
                          </m:r>
                        </m:sub>
                      </m:sSub>
                      <m:r>
                        <a:rPr lang="en-US" sz="2000" b="0" i="1">
                          <a:latin typeface="Cambria Math" panose="02040503050406030204" pitchFamily="18" charset="0"/>
                        </a:rPr>
                        <m:t>∣</m:t>
                      </m:r>
                    </m:oMath>
                  </m:oMathPara>
                </a14:m>
                <a:endParaRPr lang="en-US" sz="2000" dirty="0"/>
              </a:p>
            </p:txBody>
          </p:sp>
        </mc:Choice>
        <mc:Fallback xmlns="">
          <p:sp>
            <p:nvSpPr>
              <p:cNvPr id="25" name="TextBox 24">
                <a:extLst>
                  <a:ext uri="{FF2B5EF4-FFF2-40B4-BE49-F238E27FC236}">
                    <a16:creationId xmlns:a16="http://schemas.microsoft.com/office/drawing/2014/main" id="{419846C2-ADAD-27BC-4A19-F7A11E5CD553}"/>
                  </a:ext>
                </a:extLst>
              </p:cNvPr>
              <p:cNvSpPr txBox="1">
                <a:spLocks noRot="1" noChangeAspect="1" noMove="1" noResize="1" noEditPoints="1" noAdjustHandles="1" noChangeArrowheads="1" noChangeShapeType="1" noTextEdit="1"/>
              </p:cNvSpPr>
              <p:nvPr/>
            </p:nvSpPr>
            <p:spPr>
              <a:xfrm>
                <a:off x="5552971" y="3334261"/>
                <a:ext cx="2141804" cy="307777"/>
              </a:xfrm>
              <a:prstGeom prst="rect">
                <a:avLst/>
              </a:prstGeom>
              <a:blipFill>
                <a:blip r:embed="rId4"/>
                <a:stretch>
                  <a:fillRect l="-1775" t="-20000" r="-2959" b="-4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658BAE2-E113-F7B3-409D-BEE289685027}"/>
                  </a:ext>
                </a:extLst>
              </p:cNvPr>
              <p:cNvSpPr txBox="1"/>
              <p:nvPr/>
            </p:nvSpPr>
            <p:spPr>
              <a:xfrm>
                <a:off x="605414" y="4114115"/>
                <a:ext cx="6154614" cy="369332"/>
              </a:xfrm>
              <a:prstGeom prst="rect">
                <a:avLst/>
              </a:prstGeom>
              <a:noFill/>
            </p:spPr>
            <p:txBody>
              <a:bodyPr wrap="square">
                <a:spAutoFit/>
              </a:bodyPr>
              <a:lstStyle/>
              <a:p>
                <a:r>
                  <a:rPr lang="en-US" dirty="0"/>
                  <a:t>(Here,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r>
                      <a:rPr lang="en-US" sz="1800" i="1">
                        <a:latin typeface="Cambria Math" panose="02040503050406030204" pitchFamily="18" charset="0"/>
                      </a:rPr>
                      <m:t> </m:t>
                    </m:r>
                  </m:oMath>
                </a14:m>
                <a:r>
                  <a:rPr lang="en-US" dirty="0"/>
                  <a:t>​ is the model’s weight for feature </a:t>
                </a:r>
                <a:r>
                  <a:rPr lang="en-US" dirty="0" err="1"/>
                  <a:t>i</a:t>
                </a:r>
                <a:r>
                  <a:rPr lang="en-US" dirty="0"/>
                  <a:t>.)</a:t>
                </a:r>
              </a:p>
            </p:txBody>
          </p:sp>
        </mc:Choice>
        <mc:Fallback xmlns="">
          <p:sp>
            <p:nvSpPr>
              <p:cNvPr id="27" name="TextBox 26">
                <a:extLst>
                  <a:ext uri="{FF2B5EF4-FFF2-40B4-BE49-F238E27FC236}">
                    <a16:creationId xmlns:a16="http://schemas.microsoft.com/office/drawing/2014/main" id="{F658BAE2-E113-F7B3-409D-BEE289685027}"/>
                  </a:ext>
                </a:extLst>
              </p:cNvPr>
              <p:cNvSpPr txBox="1">
                <a:spLocks noRot="1" noChangeAspect="1" noMove="1" noResize="1" noEditPoints="1" noAdjustHandles="1" noChangeArrowheads="1" noChangeShapeType="1" noTextEdit="1"/>
              </p:cNvSpPr>
              <p:nvPr/>
            </p:nvSpPr>
            <p:spPr>
              <a:xfrm>
                <a:off x="605414" y="4114115"/>
                <a:ext cx="6154614" cy="369332"/>
              </a:xfrm>
              <a:prstGeom prst="rect">
                <a:avLst/>
              </a:prstGeom>
              <a:blipFill>
                <a:blip r:embed="rId5"/>
                <a:stretch>
                  <a:fillRect l="-792" t="-10000" b="-266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E6F12971-7456-68FB-022D-CA97EF3866CB}"/>
              </a:ext>
            </a:extLst>
          </p:cNvPr>
          <p:cNvSpPr txBox="1"/>
          <p:nvPr/>
        </p:nvSpPr>
        <p:spPr>
          <a:xfrm>
            <a:off x="293915" y="4875948"/>
            <a:ext cx="6154614" cy="369332"/>
          </a:xfrm>
          <a:prstGeom prst="rect">
            <a:avLst/>
          </a:prstGeom>
          <a:noFill/>
        </p:spPr>
        <p:txBody>
          <a:bodyPr wrap="square">
            <a:spAutoFit/>
          </a:bodyPr>
          <a:lstStyle/>
          <a:p>
            <a:r>
              <a:rPr lang="en-US" dirty="0">
                <a:latin typeface="29LT Bukra" panose="00000800000000000000" pitchFamily="50" charset="-78"/>
                <a:cs typeface="29LT Bukra" panose="00000800000000000000" pitchFamily="50" charset="-78"/>
              </a:rPr>
              <a:t>Correlation‐Based Filtering (CBF)</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3FC96D8-EB34-74D7-4123-04B8E5369B96}"/>
                  </a:ext>
                </a:extLst>
              </p:cNvPr>
              <p:cNvSpPr txBox="1"/>
              <p:nvPr/>
            </p:nvSpPr>
            <p:spPr>
              <a:xfrm>
                <a:off x="3125546" y="5348464"/>
                <a:ext cx="6154614" cy="13368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sub>
                      </m:sSub>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ˉ"/>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acc>
                                <m:accPr>
                                  <m:chr m:val="ˉ"/>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e>
                          </m:nary>
                        </m:num>
                        <m:den>
                          <m:rad>
                            <m:radPr>
                              <m:degHide m:val="on"/>
                              <m:ctrlPr>
                                <a:rPr lang="en-US" i="1" smtClean="0">
                                  <a:latin typeface="Cambria Math" panose="02040503050406030204" pitchFamily="18" charset="0"/>
                                </a:rPr>
                              </m:ctrlPr>
                            </m:radPr>
                            <m:deg/>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r>
                                    <a:rPr lang="en-US" i="1">
                                      <a:latin typeface="Cambria Math" panose="02040503050406030204" pitchFamily="18" charset="0"/>
                                    </a:rPr>
                                    <m:t>−</m:t>
                                  </m:r>
                                  <m:acc>
                                    <m:accPr>
                                      <m:chr m:val="ˉ"/>
                                      <m:ctrlPr>
                                        <a:rPr lang="en-US" i="1">
                                          <a:latin typeface="Cambria Math" panose="02040503050406030204" pitchFamily="18" charset="0"/>
                                        </a:rPr>
                                      </m:ctrlPr>
                                    </m:accPr>
                                    <m:e>
                                      <m:r>
                                        <a:rPr lang="en-US" i="1">
                                          <a:latin typeface="Cambria Math" panose="02040503050406030204" pitchFamily="18" charset="0"/>
                                        </a:rPr>
                                        <m:t>𝑋</m:t>
                                      </m:r>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e>
                              </m:nary>
                            </m:e>
                          </m:rad>
                          <m:r>
                            <m:rPr>
                              <m:nor/>
                            </m:rPr>
                            <a:rPr lang="en-US"/>
                            <m:t>  </m:t>
                          </m:r>
                          <m:rad>
                            <m:radPr>
                              <m:degHide m:val="on"/>
                              <m:ctrlPr>
                                <a:rPr lang="en-US" i="1">
                                  <a:latin typeface="Cambria Math" panose="02040503050406030204" pitchFamily="18" charset="0"/>
                                </a:rPr>
                              </m:ctrlPr>
                            </m:radPr>
                            <m:deg/>
                            <m:e>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r>
                                    <a:rPr lang="en-US" i="1">
                                      <a:latin typeface="Cambria Math" panose="02040503050406030204" pitchFamily="18" charset="0"/>
                                    </a:rPr>
                                    <m:t>−</m:t>
                                  </m:r>
                                  <m:acc>
                                    <m:accPr>
                                      <m:chr m:val="ˉ"/>
                                      <m:ctrlPr>
                                        <a:rPr lang="en-US" i="1">
                                          <a:latin typeface="Cambria Math" panose="02040503050406030204" pitchFamily="18" charset="0"/>
                                        </a:rPr>
                                      </m:ctrlPr>
                                    </m:accPr>
                                    <m:e>
                                      <m:r>
                                        <a:rPr lang="en-US" i="1">
                                          <a:latin typeface="Cambria Math" panose="02040503050406030204" pitchFamily="18" charset="0"/>
                                        </a:rPr>
                                        <m:t>𝑌</m:t>
                                      </m:r>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e>
                              </m:nary>
                            </m:e>
                          </m:rad>
                        </m:den>
                      </m:f>
                    </m:oMath>
                  </m:oMathPara>
                </a14:m>
                <a:endParaRPr lang="en-US" dirty="0"/>
              </a:p>
              <a:p>
                <a:endParaRPr lang="en-US" dirty="0"/>
              </a:p>
            </p:txBody>
          </p:sp>
        </mc:Choice>
        <mc:Fallback xmlns="">
          <p:sp>
            <p:nvSpPr>
              <p:cNvPr id="37" name="TextBox 36">
                <a:extLst>
                  <a:ext uri="{FF2B5EF4-FFF2-40B4-BE49-F238E27FC236}">
                    <a16:creationId xmlns:a16="http://schemas.microsoft.com/office/drawing/2014/main" id="{53FC96D8-EB34-74D7-4123-04B8E5369B96}"/>
                  </a:ext>
                </a:extLst>
              </p:cNvPr>
              <p:cNvSpPr txBox="1">
                <a:spLocks noRot="1" noChangeAspect="1" noMove="1" noResize="1" noEditPoints="1" noAdjustHandles="1" noChangeArrowheads="1" noChangeShapeType="1" noTextEdit="1"/>
              </p:cNvSpPr>
              <p:nvPr/>
            </p:nvSpPr>
            <p:spPr>
              <a:xfrm>
                <a:off x="3125546" y="5348464"/>
                <a:ext cx="6154614" cy="1336841"/>
              </a:xfrm>
              <a:prstGeom prst="rect">
                <a:avLst/>
              </a:prstGeom>
              <a:blipFill>
                <a:blip r:embed="rId6"/>
                <a:stretch>
                  <a:fillRect t="-38318" b="-32710"/>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05BEA25E-C071-D0B5-FF7B-112281E8CA4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551582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B9E22-4DEF-EFB4-FC40-61EB8369DF9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C1FDE9FD-5880-A089-8A90-0EBAE16846B3}"/>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A87DF9B0-ED98-8A9A-4637-AC15B9B707B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23D1C266-9F8B-5FD7-3110-569B7FDB175B}"/>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Feature</a:t>
              </a:r>
              <a:r>
                <a:rPr lang="en-US" sz="2800" b="1" dirty="0"/>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Selection(3/4)</a:t>
              </a:r>
            </a:p>
          </p:txBody>
        </p:sp>
      </p:grpSp>
      <p:grpSp>
        <p:nvGrpSpPr>
          <p:cNvPr id="12" name="Group 11">
            <a:extLst>
              <a:ext uri="{FF2B5EF4-FFF2-40B4-BE49-F238E27FC236}">
                <a16:creationId xmlns:a16="http://schemas.microsoft.com/office/drawing/2014/main" id="{6815153F-7FB2-96DB-A338-C64B4A9077D8}"/>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19EFB767-D1CE-1A0C-F424-9B43741E45A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5AAE01B8-8675-EB84-9325-A4B9F772EB0B}"/>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6" name="Picture 5">
            <a:extLst>
              <a:ext uri="{FF2B5EF4-FFF2-40B4-BE49-F238E27FC236}">
                <a16:creationId xmlns:a16="http://schemas.microsoft.com/office/drawing/2014/main" id="{56AF652C-5ABC-0C5B-9258-6AE14DFB378C}"/>
              </a:ext>
            </a:extLst>
          </p:cNvPr>
          <p:cNvPicPr>
            <a:picLocks noChangeAspect="1"/>
          </p:cNvPicPr>
          <p:nvPr/>
        </p:nvPicPr>
        <p:blipFill>
          <a:blip r:embed="rId3"/>
          <a:stretch>
            <a:fillRect/>
          </a:stretch>
        </p:blipFill>
        <p:spPr>
          <a:xfrm>
            <a:off x="1870104" y="1027259"/>
            <a:ext cx="8451791" cy="5835367"/>
          </a:xfrm>
          <a:prstGeom prst="rect">
            <a:avLst/>
          </a:prstGeom>
        </p:spPr>
      </p:pic>
      <p:graphicFrame>
        <p:nvGraphicFramePr>
          <p:cNvPr id="2" name="Table 1">
            <a:extLst>
              <a:ext uri="{FF2B5EF4-FFF2-40B4-BE49-F238E27FC236}">
                <a16:creationId xmlns:a16="http://schemas.microsoft.com/office/drawing/2014/main" id="{3309253D-E9AA-0262-1801-897AFD9108A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090536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6B4C7-155A-41D8-1D0D-AF72B9CF46B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4BE39D8-2359-6997-FE66-C83C8D394958}"/>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8070C336-50C2-0B0E-1424-E67AFF65940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BF67F479-B01E-F11F-9C19-267DFBD9E9B2}"/>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4463D01D-E74E-A14B-727B-19642E6EB0F1}"/>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193680C4-0497-FD37-72E7-977149E4D97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7A2967CB-DB95-E673-A777-AAB655091EC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C98608AD-1E5B-1499-86F0-94BF7BCE7018}"/>
              </a:ext>
            </a:extLst>
          </p:cNvPr>
          <p:cNvSpPr txBox="1"/>
          <p:nvPr/>
        </p:nvSpPr>
        <p:spPr>
          <a:xfrm>
            <a:off x="254859" y="965409"/>
            <a:ext cx="10835507" cy="2400657"/>
          </a:xfrm>
          <a:prstGeom prst="rect">
            <a:avLst/>
          </a:prstGeom>
          <a:noFill/>
        </p:spPr>
        <p:txBody>
          <a:bodyPr wrap="square" rtlCol="0">
            <a:spAutoFit/>
          </a:bodyPr>
          <a:lstStyle/>
          <a:p>
            <a:pPr>
              <a:spcAft>
                <a:spcPts val="900"/>
              </a:spcAft>
            </a:pPr>
            <a:endParaRPr lang="en-US" sz="2400" b="1" dirty="0">
              <a:solidFill>
                <a:schemeClr val="bg1">
                  <a:lumMod val="85000"/>
                </a:schemeClr>
              </a:solidFill>
              <a:latin typeface="CMU Sans Serif" panose="02000603000000000000" pitchFamily="2" charset="0"/>
            </a:endParaRPr>
          </a:p>
          <a:p>
            <a:pPr marL="342900" indent="-342900">
              <a:spcAft>
                <a:spcPts val="900"/>
              </a:spcAft>
              <a:buFont typeface="Wingdings" panose="05000000000000000000" pitchFamily="2" charset="2"/>
              <a:buChar char="Ø"/>
            </a:pPr>
            <a:r>
              <a:rPr lang="en-US" sz="2400" b="1" dirty="0">
                <a:latin typeface="CMU Sans Serif" panose="02000603000000000000" pitchFamily="2" charset="0"/>
              </a:rPr>
              <a:t>Machine learning model </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Dataset and Preprocessing</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Feature Selection</a:t>
            </a:r>
          </a:p>
          <a:p>
            <a:pPr marL="800100" lvl="1" indent="-342900">
              <a:spcAft>
                <a:spcPts val="900"/>
              </a:spcAft>
              <a:buFont typeface="Wingdings" panose="05000000000000000000" pitchFamily="2" charset="2"/>
              <a:buChar char="Ø"/>
            </a:pPr>
            <a:r>
              <a:rPr lang="en-US" sz="2400" b="1" dirty="0">
                <a:latin typeface="CMU Sans Serif" panose="02000603000000000000" pitchFamily="2" charset="0"/>
              </a:rPr>
              <a:t>ML Models and Performance</a:t>
            </a:r>
          </a:p>
        </p:txBody>
      </p:sp>
      <p:graphicFrame>
        <p:nvGraphicFramePr>
          <p:cNvPr id="2" name="Table 1">
            <a:extLst>
              <a:ext uri="{FF2B5EF4-FFF2-40B4-BE49-F238E27FC236}">
                <a16:creationId xmlns:a16="http://schemas.microsoft.com/office/drawing/2014/main" id="{77A97803-8C7B-7B34-EA2C-9C78C052383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734904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21C0F-BECA-97D8-F298-45828EAE2BB4}"/>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9A0E6262-E029-9E75-D4EF-F5B263CFC0BA}"/>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2E76ABEF-8897-E705-FD98-86CFB44E416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A293309E-D0DD-E806-CC6E-CCF78F532457}"/>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Performance(1/18)</a:t>
              </a:r>
            </a:p>
          </p:txBody>
        </p:sp>
      </p:grpSp>
      <p:grpSp>
        <p:nvGrpSpPr>
          <p:cNvPr id="12" name="Group 11">
            <a:extLst>
              <a:ext uri="{FF2B5EF4-FFF2-40B4-BE49-F238E27FC236}">
                <a16:creationId xmlns:a16="http://schemas.microsoft.com/office/drawing/2014/main" id="{AE273356-2A60-F495-AD10-78FE3D4FE476}"/>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67A51EFC-C884-C066-5CEB-E9455FB17A6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9F105911-A7D1-8B3C-2B99-9BE9C3CD0163}"/>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5" name="Picture 14" descr="A diagram of a process&#10;&#10;AI-generated content may be incorrect.">
            <a:extLst>
              <a:ext uri="{FF2B5EF4-FFF2-40B4-BE49-F238E27FC236}">
                <a16:creationId xmlns:a16="http://schemas.microsoft.com/office/drawing/2014/main" id="{57E12BA2-BEE3-8021-746B-EF9A46744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830" y="1055834"/>
            <a:ext cx="7433323" cy="5574992"/>
          </a:xfrm>
          <a:prstGeom prst="rect">
            <a:avLst/>
          </a:prstGeom>
        </p:spPr>
      </p:pic>
      <p:graphicFrame>
        <p:nvGraphicFramePr>
          <p:cNvPr id="2" name="Table 1">
            <a:extLst>
              <a:ext uri="{FF2B5EF4-FFF2-40B4-BE49-F238E27FC236}">
                <a16:creationId xmlns:a16="http://schemas.microsoft.com/office/drawing/2014/main" id="{22F3C4B6-02EC-1CB5-2A33-9ADDA119F0B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337874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32423-6B74-8FBA-B2BF-17C2F545AF3F}"/>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2B591874-C3AB-498E-1440-0186FADB10A1}"/>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20374E9E-5FAA-D913-2917-C8DB4489989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AEDAC539-48A3-5034-5B0C-5AF7D8255154}"/>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Performance(2/18)</a:t>
              </a:r>
            </a:p>
          </p:txBody>
        </p:sp>
      </p:grpSp>
      <p:grpSp>
        <p:nvGrpSpPr>
          <p:cNvPr id="12" name="Group 11">
            <a:extLst>
              <a:ext uri="{FF2B5EF4-FFF2-40B4-BE49-F238E27FC236}">
                <a16:creationId xmlns:a16="http://schemas.microsoft.com/office/drawing/2014/main" id="{01674AF2-D85F-74F1-AC8B-9645263DCFB5}"/>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B5880024-8F2C-6BBC-28D1-E84C8CB43C2A}"/>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F8AFE632-887D-06FA-6F77-DBBC173892DB}"/>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B3349B-D575-F601-4368-8759520D3B56}"/>
                  </a:ext>
                </a:extLst>
              </p:cNvPr>
              <p:cNvSpPr txBox="1"/>
              <p:nvPr/>
            </p:nvSpPr>
            <p:spPr>
              <a:xfrm>
                <a:off x="361508" y="1466292"/>
                <a:ext cx="3997842" cy="5305042"/>
              </a:xfrm>
              <a:prstGeom prst="rect">
                <a:avLst/>
              </a:prstGeom>
              <a:noFill/>
            </p:spPr>
            <p:txBody>
              <a:bodyPr wrap="square">
                <a:spAutoFit/>
              </a:bodyPr>
              <a:lstStyle/>
              <a:p>
                <a:pPr marR="0">
                  <a:lnSpc>
                    <a:spcPct val="115000"/>
                  </a:lnSpc>
                  <a:spcAft>
                    <a:spcPts val="800"/>
                  </a:spcAft>
                </a:pPr>
                <a14:m>
                  <m:oMathPara xmlns:m="http://schemas.openxmlformats.org/officeDocument/2006/math">
                    <m:oMathParaPr>
                      <m:jc m:val="center"/>
                    </m:oMathParaPr>
                    <m:oMath xmlns:m="http://schemas.openxmlformats.org/officeDocument/2006/math">
                      <m:r>
                        <m:rPr>
                          <m:nor/>
                        </m:rPr>
                        <a:rPr lang="en-US" sz="2400" b="1" kern="100" smtClean="0">
                          <a:solidFill>
                            <a:srgbClr val="FF0000"/>
                          </a:solidFill>
                          <a:effectLst/>
                          <a:latin typeface="+mj-lt"/>
                          <a:ea typeface="Aptos" panose="020B0004020202020204" pitchFamily="34" charset="0"/>
                          <a:cs typeface="29LT Bukra" panose="00000800000000000000" pitchFamily="50" charset="-78"/>
                        </a:rPr>
                        <m:t>Accuracy</m:t>
                      </m:r>
                      <m:r>
                        <a:rPr lang="en-US" sz="2400" b="0" i="1" kern="100" smtClean="0">
                          <a:solidFill>
                            <a:srgbClr val="FF0000"/>
                          </a:solidFill>
                          <a:effectLst/>
                          <a:latin typeface="Cambria Math" panose="02040503050406030204" pitchFamily="18" charset="0"/>
                          <a:ea typeface="Aptos" panose="020B0004020202020204" pitchFamily="34" charset="0"/>
                          <a:cs typeface="29LT Bukra" panose="00000800000000000000" pitchFamily="50" charset="-78"/>
                        </a:rPr>
                        <m:t> </m:t>
                      </m:r>
                    </m:oMath>
                  </m:oMathPara>
                </a14:m>
                <a:endParaRPr lang="en-US" sz="2400" b="0" i="1" kern="100" dirty="0">
                  <a:solidFill>
                    <a:srgbClr val="FF0000"/>
                  </a:solidFill>
                  <a:effectLst/>
                  <a:latin typeface="Cambria Math" panose="02040503050406030204" pitchFamily="18" charset="0"/>
                  <a:ea typeface="Aptos" panose="020B0004020202020204" pitchFamily="34" charset="0"/>
                  <a:cs typeface="29LT Bukra" panose="00000800000000000000" pitchFamily="50" charset="-78"/>
                </a:endParaRPr>
              </a:p>
              <a:p>
                <a:pPr marR="0">
                  <a:lnSpc>
                    <a:spcPct val="115000"/>
                  </a:lnSpc>
                  <a:spcAft>
                    <a:spcPts val="800"/>
                  </a:spcAft>
                </a:pPr>
                <a14:m>
                  <m:oMathPara xmlns:m="http://schemas.openxmlformats.org/officeDocument/2006/math">
                    <m:oMathParaPr>
                      <m:jc m:val="center"/>
                    </m:oMathParaPr>
                    <m:oMath xmlns:m="http://schemas.openxmlformats.org/officeDocument/2006/math">
                      <m:f>
                        <m:f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fPr>
                        <m:num>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𝑇𝑁</m:t>
                          </m:r>
                        </m:num>
                        <m:den>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𝑇𝑁</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𝐹𝑃</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𝐹𝑁</m:t>
                          </m:r>
                        </m:den>
                      </m:f>
                    </m:oMath>
                  </m:oMathPara>
                </a14:m>
                <a:endParaRPr lang="en-US" sz="2400" kern="100" dirty="0">
                  <a:effectLst/>
                  <a:latin typeface="+mj-lt"/>
                  <a:ea typeface="Aptos" panose="020B0004020202020204" pitchFamily="34" charset="0"/>
                  <a:cs typeface="29LT Bukra" panose="00000800000000000000" pitchFamily="50" charset="-78"/>
                </a:endParaRPr>
              </a:p>
              <a:p>
                <a:pPr marR="0">
                  <a:lnSpc>
                    <a:spcPct val="115000"/>
                  </a:lnSpc>
                  <a:spcAft>
                    <a:spcPts val="800"/>
                  </a:spcAft>
                </a:pPr>
                <a14:m>
                  <m:oMathPara xmlns:m="http://schemas.openxmlformats.org/officeDocument/2006/math">
                    <m:oMathParaPr>
                      <m:jc m:val="center"/>
                    </m:oMathParaPr>
                    <m:oMath xmlns:m="http://schemas.openxmlformats.org/officeDocument/2006/math">
                      <m:r>
                        <a:rPr lang="en-US" sz="2400" b="1" i="1" kern="100" smtClean="0">
                          <a:solidFill>
                            <a:srgbClr val="FF0000"/>
                          </a:solidFill>
                          <a:effectLst/>
                          <a:latin typeface="Cambria Math" panose="02040503050406030204" pitchFamily="18" charset="0"/>
                          <a:ea typeface="Aptos" panose="020B0004020202020204" pitchFamily="34" charset="0"/>
                          <a:cs typeface="Arial" panose="020B0604020202020204" pitchFamily="34" charset="0"/>
                        </a:rPr>
                        <m:t>𝑷𝒓𝒆𝒄𝒊𝒔𝒊𝒐𝒏</m:t>
                      </m:r>
                    </m:oMath>
                  </m:oMathPara>
                </a14:m>
                <a:endParaRPr lang="en-US" sz="2400" b="1" i="1" kern="100" dirty="0">
                  <a:solidFill>
                    <a:srgbClr val="FF0000"/>
                  </a:solidFill>
                  <a:effectLst/>
                  <a:latin typeface="+mj-lt"/>
                  <a:ea typeface="Aptos" panose="020B0004020202020204" pitchFamily="34" charset="0"/>
                  <a:cs typeface="Arial" panose="020B0604020202020204" pitchFamily="34" charset="0"/>
                </a:endParaRPr>
              </a:p>
              <a:p>
                <a:pPr marR="0">
                  <a:lnSpc>
                    <a:spcPct val="115000"/>
                  </a:lnSpc>
                  <a:spcAft>
                    <a:spcPts val="800"/>
                  </a:spcAft>
                </a:pPr>
                <a14:m>
                  <m:oMathPara xmlns:m="http://schemas.openxmlformats.org/officeDocument/2006/math">
                    <m:oMathParaPr>
                      <m:jc m:val="center"/>
                    </m:oMathParaPr>
                    <m:oMath xmlns:m="http://schemas.openxmlformats.org/officeDocument/2006/math">
                      <m:f>
                        <m:f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fPr>
                        <m:num>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num>
                        <m:den>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𝐹𝑃</m:t>
                          </m:r>
                        </m:den>
                      </m:f>
                    </m:oMath>
                  </m:oMathPara>
                </a14:m>
                <a:endParaRPr lang="en-US" sz="2400" kern="100" dirty="0">
                  <a:effectLst/>
                  <a:latin typeface="+mj-lt"/>
                  <a:ea typeface="Aptos" panose="020B0004020202020204" pitchFamily="34" charset="0"/>
                  <a:cs typeface="29LT Bukra" panose="00000800000000000000" pitchFamily="50" charset="-78"/>
                </a:endParaRPr>
              </a:p>
              <a:p>
                <a:pPr marR="0">
                  <a:lnSpc>
                    <a:spcPct val="115000"/>
                  </a:lnSpc>
                  <a:spcAft>
                    <a:spcPts val="800"/>
                  </a:spcAft>
                </a:pPr>
                <a14:m>
                  <m:oMathPara xmlns:m="http://schemas.openxmlformats.org/officeDocument/2006/math">
                    <m:oMathParaPr>
                      <m:jc m:val="center"/>
                    </m:oMathParaPr>
                    <m:oMath xmlns:m="http://schemas.openxmlformats.org/officeDocument/2006/math">
                      <m:r>
                        <a:rPr lang="en-US" sz="2400" b="1" i="1" kern="100" smtClean="0">
                          <a:solidFill>
                            <a:srgbClr val="FF0000"/>
                          </a:solidFill>
                          <a:effectLst/>
                          <a:latin typeface="Cambria Math" panose="02040503050406030204" pitchFamily="18" charset="0"/>
                          <a:ea typeface="Aptos" panose="020B0004020202020204" pitchFamily="34" charset="0"/>
                          <a:cs typeface="Arial" panose="020B0604020202020204" pitchFamily="34" charset="0"/>
                        </a:rPr>
                        <m:t>𝑹𝒆𝒄𝒂𝒍𝒍</m:t>
                      </m:r>
                    </m:oMath>
                  </m:oMathPara>
                </a14:m>
                <a:endParaRPr lang="en-US" sz="2400" b="1" i="1" kern="100" dirty="0">
                  <a:solidFill>
                    <a:srgbClr val="FF0000"/>
                  </a:solidFill>
                  <a:effectLst/>
                  <a:latin typeface="+mj-lt"/>
                  <a:ea typeface="Aptos" panose="020B0004020202020204" pitchFamily="34" charset="0"/>
                  <a:cs typeface="Arial" panose="020B0604020202020204" pitchFamily="34" charset="0"/>
                </a:endParaRPr>
              </a:p>
              <a:p>
                <a:pPr marR="0">
                  <a:lnSpc>
                    <a:spcPct val="115000"/>
                  </a:lnSpc>
                  <a:spcAft>
                    <a:spcPts val="800"/>
                  </a:spcAft>
                </a:pPr>
                <a14:m>
                  <m:oMathPara xmlns:m="http://schemas.openxmlformats.org/officeDocument/2006/math">
                    <m:oMathParaPr>
                      <m:jc m:val="center"/>
                    </m:oMathParaPr>
                    <m:oMath xmlns:m="http://schemas.openxmlformats.org/officeDocument/2006/math">
                      <m:f>
                        <m:f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fPr>
                        <m:num>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num>
                        <m:den>
                          <m:r>
                            <a:rPr lang="en-US" sz="2400" i="1" kern="100">
                              <a:effectLst/>
                              <a:latin typeface="Cambria Math" panose="02040503050406030204" pitchFamily="18" charset="0"/>
                              <a:ea typeface="Aptos" panose="020B0004020202020204" pitchFamily="34" charset="0"/>
                              <a:cs typeface="Arial" panose="020B0604020202020204" pitchFamily="34" charset="0"/>
                            </a:rPr>
                            <m:t>𝑇𝑃</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𝐹𝑁</m:t>
                          </m:r>
                        </m:den>
                      </m:f>
                    </m:oMath>
                  </m:oMathPara>
                </a14:m>
                <a:endParaRPr lang="en-US" sz="2400" kern="100" dirty="0">
                  <a:effectLst/>
                  <a:latin typeface="+mj-lt"/>
                  <a:ea typeface="Aptos" panose="020B0004020202020204" pitchFamily="34" charset="0"/>
                  <a:cs typeface="29LT Bukra" panose="00000800000000000000" pitchFamily="50" charset="-78"/>
                </a:endParaRPr>
              </a:p>
              <a:p>
                <a:pPr marR="0">
                  <a:lnSpc>
                    <a:spcPct val="115000"/>
                  </a:lnSpc>
                  <a:spcAft>
                    <a:spcPts val="800"/>
                  </a:spcAft>
                </a:pPr>
                <a14:m>
                  <m:oMathPara xmlns:m="http://schemas.openxmlformats.org/officeDocument/2006/math">
                    <m:oMathParaPr>
                      <m:jc m:val="center"/>
                    </m:oMathParaPr>
                    <m:oMath xmlns:m="http://schemas.openxmlformats.org/officeDocument/2006/math">
                      <m:r>
                        <a:rPr lang="en-US" sz="2400" i="1" kern="100">
                          <a:latin typeface="Cambria Math" panose="02040503050406030204" pitchFamily="18" charset="0"/>
                          <a:ea typeface="Aptos" panose="020B0004020202020204" pitchFamily="34" charset="0"/>
                          <a:cs typeface="Arial" panose="020B0604020202020204" pitchFamily="34" charset="0"/>
                        </a:rPr>
                        <m:t>𝐹</m:t>
                      </m:r>
                      <m:r>
                        <a:rPr lang="en-US" sz="2400" i="1" kern="100">
                          <a:latin typeface="Cambria Math" panose="02040503050406030204" pitchFamily="18" charset="0"/>
                          <a:ea typeface="Aptos" panose="020B0004020202020204" pitchFamily="34" charset="0"/>
                          <a:cs typeface="Arial" panose="020B0604020202020204" pitchFamily="34" charset="0"/>
                        </a:rPr>
                        <m:t>1=2×</m:t>
                      </m:r>
                      <m:f>
                        <m:fPr>
                          <m:ctrlPr>
                            <a:rPr lang="en-US" sz="2400" i="1" kern="100">
                              <a:latin typeface="Cambria Math" panose="02040503050406030204" pitchFamily="18" charset="0"/>
                              <a:ea typeface="Aptos" panose="020B0004020202020204" pitchFamily="34" charset="0"/>
                              <a:cs typeface="Arial" panose="020B0604020202020204" pitchFamily="34" charset="0"/>
                            </a:rPr>
                          </m:ctrlPr>
                        </m:fPr>
                        <m:num>
                          <m:r>
                            <m:rPr>
                              <m:nor/>
                            </m:rPr>
                            <a:rPr lang="en-US" sz="2400" i="1" kern="100">
                              <a:latin typeface="+mj-lt"/>
                              <a:ea typeface="Aptos" panose="020B0004020202020204" pitchFamily="34" charset="0"/>
                              <a:cs typeface="Arial" panose="020B0604020202020204" pitchFamily="34" charset="0"/>
                            </a:rPr>
                            <m:t>Precision</m:t>
                          </m:r>
                          <m:r>
                            <a:rPr lang="en-US" sz="2400" i="1" kern="100">
                              <a:latin typeface="Cambria Math" panose="02040503050406030204" pitchFamily="18" charset="0"/>
                              <a:ea typeface="Aptos" panose="020B0004020202020204" pitchFamily="34" charset="0"/>
                              <a:cs typeface="Arial" panose="020B0604020202020204" pitchFamily="34" charset="0"/>
                            </a:rPr>
                            <m:t>×</m:t>
                          </m:r>
                          <m:r>
                            <a:rPr lang="en-US" sz="2400" i="1" kern="100">
                              <a:latin typeface="Cambria Math" panose="02040503050406030204" pitchFamily="18" charset="0"/>
                              <a:ea typeface="Aptos" panose="020B0004020202020204" pitchFamily="34" charset="0"/>
                              <a:cs typeface="Arial" panose="020B0604020202020204" pitchFamily="34" charset="0"/>
                            </a:rPr>
                            <m:t>𝑅𝑒𝑐𝑎𝑙𝑙</m:t>
                          </m:r>
                        </m:num>
                        <m:den>
                          <m:r>
                            <a:rPr lang="en-US" sz="2400" i="1" kern="100">
                              <a:latin typeface="Cambria Math" panose="02040503050406030204" pitchFamily="18" charset="0"/>
                              <a:ea typeface="Aptos" panose="020B0004020202020204" pitchFamily="34" charset="0"/>
                              <a:cs typeface="Arial" panose="020B0604020202020204" pitchFamily="34" charset="0"/>
                            </a:rPr>
                            <m:t>𝑃𝑟𝑒𝑐𝑖𝑠𝑖𝑜𝑛</m:t>
                          </m:r>
                          <m:r>
                            <a:rPr lang="en-US" sz="2400" i="1" kern="100">
                              <a:latin typeface="Cambria Math" panose="02040503050406030204" pitchFamily="18" charset="0"/>
                              <a:ea typeface="Aptos" panose="020B0004020202020204" pitchFamily="34" charset="0"/>
                              <a:cs typeface="Arial" panose="020B0604020202020204" pitchFamily="34" charset="0"/>
                            </a:rPr>
                            <m:t>+</m:t>
                          </m:r>
                          <m:r>
                            <m:rPr>
                              <m:sty m:val="p"/>
                            </m:rPr>
                            <a:rPr lang="en-US" sz="2400" i="1" kern="100">
                              <a:latin typeface="Cambria Math" panose="02040503050406030204" pitchFamily="18" charset="0"/>
                              <a:ea typeface="Aptos" panose="020B0004020202020204" pitchFamily="34" charset="0"/>
                              <a:cs typeface="Arial" panose="020B0604020202020204" pitchFamily="34" charset="0"/>
                            </a:rPr>
                            <m:t>Recall</m:t>
                          </m:r>
                        </m:den>
                      </m:f>
                    </m:oMath>
                  </m:oMathPara>
                </a14:m>
                <a:endParaRPr lang="en-US" sz="2400" i="1" kern="100" dirty="0">
                  <a:latin typeface="+mj-lt"/>
                  <a:ea typeface="Aptos" panose="020B00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19B3349B-D575-F601-4368-8759520D3B56}"/>
                  </a:ext>
                </a:extLst>
              </p:cNvPr>
              <p:cNvSpPr txBox="1">
                <a:spLocks noRot="1" noChangeAspect="1" noMove="1" noResize="1" noEditPoints="1" noAdjustHandles="1" noChangeArrowheads="1" noChangeShapeType="1" noTextEdit="1"/>
              </p:cNvSpPr>
              <p:nvPr/>
            </p:nvSpPr>
            <p:spPr>
              <a:xfrm>
                <a:off x="361508" y="1466292"/>
                <a:ext cx="3997842" cy="5305042"/>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B19B391-2894-49CF-9622-0389370C34A0}"/>
              </a:ext>
            </a:extLst>
          </p:cNvPr>
          <p:cNvSpPr txBox="1"/>
          <p:nvPr/>
        </p:nvSpPr>
        <p:spPr>
          <a:xfrm>
            <a:off x="454541" y="1132272"/>
            <a:ext cx="6161566" cy="369332"/>
          </a:xfrm>
          <a:prstGeom prst="rect">
            <a:avLst/>
          </a:prstGeom>
          <a:noFill/>
        </p:spPr>
        <p:txBody>
          <a:bodyPr wrap="square">
            <a:spAutoFit/>
          </a:bodyPr>
          <a:lstStyle/>
          <a:p>
            <a:r>
              <a:rPr lang="en-US" b="1" dirty="0">
                <a:latin typeface="29LT Bukra" panose="00000800000000000000" pitchFamily="50" charset="-78"/>
                <a:cs typeface="29LT Bukra" panose="00000800000000000000" pitchFamily="50" charset="-78"/>
              </a:rPr>
              <a:t>Key Metrics:</a:t>
            </a:r>
            <a:endParaRPr lang="en-US" dirty="0">
              <a:latin typeface="29LT Bukra" panose="00000800000000000000" pitchFamily="50" charset="-78"/>
              <a:cs typeface="29LT Bukra" panose="00000800000000000000" pitchFamily="50" charset="-78"/>
            </a:endParaRPr>
          </a:p>
        </p:txBody>
      </p:sp>
      <p:sp>
        <p:nvSpPr>
          <p:cNvPr id="16" name="TextBox 15">
            <a:extLst>
              <a:ext uri="{FF2B5EF4-FFF2-40B4-BE49-F238E27FC236}">
                <a16:creationId xmlns:a16="http://schemas.microsoft.com/office/drawing/2014/main" id="{236B272E-59FC-3B13-BC8A-562F51149BE0}"/>
              </a:ext>
            </a:extLst>
          </p:cNvPr>
          <p:cNvSpPr txBox="1"/>
          <p:nvPr/>
        </p:nvSpPr>
        <p:spPr>
          <a:xfrm>
            <a:off x="4199861" y="1195775"/>
            <a:ext cx="8077199" cy="2805063"/>
          </a:xfrm>
          <a:prstGeom prst="rect">
            <a:avLst/>
          </a:prstGeom>
          <a:noFill/>
        </p:spPr>
        <p:txBody>
          <a:bodyPr wrap="square">
            <a:spAutoFit/>
          </a:bodyPr>
          <a:lstStyle/>
          <a:p>
            <a:pPr>
              <a:lnSpc>
                <a:spcPct val="150000"/>
              </a:lnSpc>
            </a:pPr>
            <a:r>
              <a:rPr lang="en-US" sz="2400" b="1" dirty="0">
                <a:solidFill>
                  <a:srgbClr val="FF0000"/>
                </a:solidFill>
                <a:latin typeface="+mj-lt"/>
                <a:cs typeface="29LT Bukra" panose="00000800000000000000" pitchFamily="50" charset="-78"/>
              </a:rPr>
              <a:t>Confusion Matrix :</a:t>
            </a:r>
            <a:endParaRPr lang="en-US" sz="2400" dirty="0">
              <a:solidFill>
                <a:srgbClr val="FF0000"/>
              </a:solidFill>
              <a:latin typeface="+mj-lt"/>
              <a:cs typeface="29LT Bukra" panose="00000800000000000000" pitchFamily="50" charset="-78"/>
            </a:endParaRPr>
          </a:p>
          <a:p>
            <a:pPr marL="342900" indent="-342900">
              <a:lnSpc>
                <a:spcPct val="150000"/>
              </a:lnSpc>
              <a:buFont typeface="Arial" panose="020B0604020202020204" pitchFamily="34" charset="0"/>
              <a:buChar char="•"/>
            </a:pPr>
            <a:r>
              <a:rPr lang="en-US" sz="2400" b="1" dirty="0">
                <a:latin typeface="+mj-lt"/>
                <a:cs typeface="29LT Bukra" panose="00000800000000000000" pitchFamily="50" charset="-78"/>
              </a:rPr>
              <a:t>TP (True Positive):</a:t>
            </a:r>
            <a:r>
              <a:rPr lang="en-US" sz="2400" dirty="0">
                <a:latin typeface="+mj-lt"/>
                <a:cs typeface="29LT Bukra" panose="00000800000000000000" pitchFamily="50" charset="-78"/>
              </a:rPr>
              <a:t> Attack correctly detected</a:t>
            </a:r>
          </a:p>
          <a:p>
            <a:pPr marL="342900" indent="-342900">
              <a:lnSpc>
                <a:spcPct val="150000"/>
              </a:lnSpc>
              <a:buFont typeface="Arial" panose="020B0604020202020204" pitchFamily="34" charset="0"/>
              <a:buChar char="•"/>
            </a:pPr>
            <a:r>
              <a:rPr lang="en-US" sz="2400" b="1" dirty="0">
                <a:latin typeface="+mj-lt"/>
                <a:cs typeface="29LT Bukra" panose="00000800000000000000" pitchFamily="50" charset="-78"/>
              </a:rPr>
              <a:t>TN (True Negative):</a:t>
            </a:r>
            <a:r>
              <a:rPr lang="en-US" sz="2400" dirty="0">
                <a:latin typeface="+mj-lt"/>
                <a:cs typeface="29LT Bukra" panose="00000800000000000000" pitchFamily="50" charset="-78"/>
              </a:rPr>
              <a:t> Normal traffic correctly identified</a:t>
            </a:r>
          </a:p>
          <a:p>
            <a:pPr marL="342900" indent="-342900">
              <a:lnSpc>
                <a:spcPct val="150000"/>
              </a:lnSpc>
              <a:buFont typeface="Arial" panose="020B0604020202020204" pitchFamily="34" charset="0"/>
              <a:buChar char="•"/>
            </a:pPr>
            <a:r>
              <a:rPr lang="en-US" sz="2400" b="1" dirty="0">
                <a:latin typeface="+mj-lt"/>
                <a:cs typeface="29LT Bukra" panose="00000800000000000000" pitchFamily="50" charset="-78"/>
              </a:rPr>
              <a:t>FP (False Positive):</a:t>
            </a:r>
            <a:r>
              <a:rPr lang="en-US" sz="2400" dirty="0">
                <a:latin typeface="+mj-lt"/>
                <a:cs typeface="29LT Bukra" panose="00000800000000000000" pitchFamily="50" charset="-78"/>
              </a:rPr>
              <a:t> Normal traffic wrongly flagged as an attack</a:t>
            </a:r>
          </a:p>
          <a:p>
            <a:pPr marL="342900" indent="-342900">
              <a:lnSpc>
                <a:spcPct val="150000"/>
              </a:lnSpc>
              <a:buFont typeface="Arial" panose="020B0604020202020204" pitchFamily="34" charset="0"/>
              <a:buChar char="•"/>
            </a:pPr>
            <a:r>
              <a:rPr lang="en-US" sz="2400" b="1" dirty="0">
                <a:latin typeface="+mj-lt"/>
                <a:cs typeface="29LT Bukra" panose="00000800000000000000" pitchFamily="50" charset="-78"/>
              </a:rPr>
              <a:t>FN (False Negative):</a:t>
            </a:r>
            <a:r>
              <a:rPr lang="en-US" sz="2400" dirty="0">
                <a:latin typeface="+mj-lt"/>
                <a:cs typeface="29LT Bukra" panose="00000800000000000000" pitchFamily="50" charset="-78"/>
              </a:rPr>
              <a:t> Attack missed and treated as normal</a:t>
            </a:r>
          </a:p>
        </p:txBody>
      </p:sp>
      <p:graphicFrame>
        <p:nvGraphicFramePr>
          <p:cNvPr id="2" name="Table 1">
            <a:extLst>
              <a:ext uri="{FF2B5EF4-FFF2-40B4-BE49-F238E27FC236}">
                <a16:creationId xmlns:a16="http://schemas.microsoft.com/office/drawing/2014/main" id="{16D6CA44-E2DA-529E-0447-693BEC84F9B6}"/>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84388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08B1B-BEA9-2F7B-BDDC-A6EF8E3FC493}"/>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0598B81E-5BD5-6C19-216B-E61E5A91E276}"/>
              </a:ext>
            </a:extLst>
          </p:cNvPr>
          <p:cNvGrpSpPr/>
          <p:nvPr/>
        </p:nvGrpSpPr>
        <p:grpSpPr>
          <a:xfrm>
            <a:off x="0" y="299932"/>
            <a:ext cx="12192000" cy="600102"/>
            <a:chOff x="0" y="299932"/>
            <a:chExt cx="12192000" cy="600102"/>
          </a:xfrm>
        </p:grpSpPr>
        <p:sp>
          <p:nvSpPr>
            <p:cNvPr id="47" name="object 35">
              <a:extLst>
                <a:ext uri="{FF2B5EF4-FFF2-40B4-BE49-F238E27FC236}">
                  <a16:creationId xmlns:a16="http://schemas.microsoft.com/office/drawing/2014/main" id="{AF858CCB-54DA-5C75-EC9D-B272DFF8B147}"/>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9" name="TextBox 48">
              <a:extLst>
                <a:ext uri="{FF2B5EF4-FFF2-40B4-BE49-F238E27FC236}">
                  <a16:creationId xmlns:a16="http://schemas.microsoft.com/office/drawing/2014/main" id="{6B1CBF0C-CACB-5A3A-4213-B93DAEB465F1}"/>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Introduction(2/3)</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2" name="Group 1">
            <a:extLst>
              <a:ext uri="{FF2B5EF4-FFF2-40B4-BE49-F238E27FC236}">
                <a16:creationId xmlns:a16="http://schemas.microsoft.com/office/drawing/2014/main" id="{142C2B0D-E3A1-EC65-4CF9-102801831991}"/>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5AE19762-780A-B6AE-1B92-C0DB7EF331A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37BA890D-5687-784B-B189-A1A3938ECFD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42" name="Picture 41" descr="A graph of a number of devices&#10;&#10;Description automatically generated with medium confidence">
            <a:extLst>
              <a:ext uri="{FF2B5EF4-FFF2-40B4-BE49-F238E27FC236}">
                <a16:creationId xmlns:a16="http://schemas.microsoft.com/office/drawing/2014/main" id="{A8A9E081-91EE-ADF1-2906-A53D4F4A6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739" y="2321168"/>
            <a:ext cx="6371747" cy="3136263"/>
          </a:xfrm>
          <a:prstGeom prst="rect">
            <a:avLst/>
          </a:prstGeom>
        </p:spPr>
      </p:pic>
      <p:sp>
        <p:nvSpPr>
          <p:cNvPr id="44" name="TextBox 43">
            <a:extLst>
              <a:ext uri="{FF2B5EF4-FFF2-40B4-BE49-F238E27FC236}">
                <a16:creationId xmlns:a16="http://schemas.microsoft.com/office/drawing/2014/main" id="{8C51C1C2-495E-A0F5-DC62-37E5AE83EDD9}"/>
              </a:ext>
            </a:extLst>
          </p:cNvPr>
          <p:cNvSpPr txBox="1"/>
          <p:nvPr/>
        </p:nvSpPr>
        <p:spPr>
          <a:xfrm>
            <a:off x="7944279" y="6327236"/>
            <a:ext cx="5717010" cy="230832"/>
          </a:xfrm>
          <a:prstGeom prst="rect">
            <a:avLst/>
          </a:prstGeom>
          <a:noFill/>
        </p:spPr>
        <p:txBody>
          <a:bodyPr wrap="square">
            <a:spAutoFit/>
          </a:bodyPr>
          <a:lstStyle>
            <a:defPPr>
              <a:defRPr lang="en-US"/>
            </a:defPPr>
            <a:lvl1pPr>
              <a:defRPr sz="900" b="1"/>
            </a:lvl1pPr>
          </a:lstStyle>
          <a:p>
            <a:r>
              <a:rPr lang="en-US" dirty="0">
                <a:hlinkClick r:id="rId4"/>
              </a:rPr>
              <a:t>IoT: Number of devices worldwide from 2015 to 2025 ‏</a:t>
            </a:r>
          </a:p>
        </p:txBody>
      </p:sp>
      <p:sp>
        <p:nvSpPr>
          <p:cNvPr id="6" name="TextBox 5">
            <a:extLst>
              <a:ext uri="{FF2B5EF4-FFF2-40B4-BE49-F238E27FC236}">
                <a16:creationId xmlns:a16="http://schemas.microsoft.com/office/drawing/2014/main" id="{37C42189-E109-9A83-DBCC-6B3B397C7E8A}"/>
              </a:ext>
            </a:extLst>
          </p:cNvPr>
          <p:cNvSpPr txBox="1"/>
          <p:nvPr/>
        </p:nvSpPr>
        <p:spPr>
          <a:xfrm>
            <a:off x="643095" y="1400569"/>
            <a:ext cx="6262350" cy="461665"/>
          </a:xfrm>
          <a:prstGeom prst="rect">
            <a:avLst/>
          </a:prstGeom>
          <a:noFill/>
        </p:spPr>
        <p:txBody>
          <a:bodyPr wrap="square">
            <a:spAutoFit/>
          </a:bodyPr>
          <a:lstStyle/>
          <a:p>
            <a:pPr marL="342900" indent="-342900">
              <a:buFont typeface="Arial" panose="020B0604020202020204" pitchFamily="34" charset="0"/>
              <a:buChar char="•"/>
            </a:pPr>
            <a:r>
              <a:rPr lang="en-US" sz="2400" i="1" dirty="0">
                <a:solidFill>
                  <a:schemeClr val="accent2"/>
                </a:solidFill>
                <a:latin typeface="29LT Bukra" panose="00000800000000000000" pitchFamily="50" charset="-78"/>
                <a:cs typeface="29LT Bukra" panose="00000800000000000000" pitchFamily="50" charset="-78"/>
              </a:rPr>
              <a:t>It’s not the future, it’s now. </a:t>
            </a:r>
          </a:p>
        </p:txBody>
      </p:sp>
      <p:sp>
        <p:nvSpPr>
          <p:cNvPr id="10" name="TextBox 9">
            <a:extLst>
              <a:ext uri="{FF2B5EF4-FFF2-40B4-BE49-F238E27FC236}">
                <a16:creationId xmlns:a16="http://schemas.microsoft.com/office/drawing/2014/main" id="{45D7C680-4300-689E-42B2-1E6E3CEFF591}"/>
              </a:ext>
            </a:extLst>
          </p:cNvPr>
          <p:cNvSpPr txBox="1"/>
          <p:nvPr/>
        </p:nvSpPr>
        <p:spPr>
          <a:xfrm>
            <a:off x="430682" y="5898551"/>
            <a:ext cx="9065010" cy="400110"/>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FF0000"/>
                </a:solidFill>
                <a:latin typeface="29LT Bukra" panose="00000800000000000000" pitchFamily="50" charset="-78"/>
                <a:cs typeface="29LT Bukra" panose="00000800000000000000" pitchFamily="50" charset="-78"/>
              </a:rPr>
              <a:t>But with great connectivity comes a hidden threat</a:t>
            </a:r>
            <a:r>
              <a:rPr lang="en-US" sz="2000" dirty="0">
                <a:latin typeface="29LT Bukra" panose="00000800000000000000" pitchFamily="50" charset="-78"/>
                <a:cs typeface="29LT Bukra" panose="00000800000000000000" pitchFamily="50" charset="-78"/>
              </a:rPr>
              <a:t>.</a:t>
            </a:r>
            <a:endParaRPr lang="en-US" sz="2000" dirty="0"/>
          </a:p>
        </p:txBody>
      </p:sp>
      <p:graphicFrame>
        <p:nvGraphicFramePr>
          <p:cNvPr id="7" name="Table 6">
            <a:extLst>
              <a:ext uri="{FF2B5EF4-FFF2-40B4-BE49-F238E27FC236}">
                <a16:creationId xmlns:a16="http://schemas.microsoft.com/office/drawing/2014/main" id="{D42F6AA0-AE02-0031-9B8E-0D00728436F4}"/>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727419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95027-16F3-6BA5-AC5E-531F90B0926B}"/>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3C468597-025A-D5CE-4960-9FB328FC32F0}"/>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2F16890A-6F0A-5025-9BB5-BF711B8A2E57}"/>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0590D07E-F8B2-99B0-01FD-FC7E258AF3F9}"/>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Performance(3/18)</a:t>
              </a:r>
            </a:p>
          </p:txBody>
        </p:sp>
      </p:grpSp>
      <p:grpSp>
        <p:nvGrpSpPr>
          <p:cNvPr id="12" name="Group 11">
            <a:extLst>
              <a:ext uri="{FF2B5EF4-FFF2-40B4-BE49-F238E27FC236}">
                <a16:creationId xmlns:a16="http://schemas.microsoft.com/office/drawing/2014/main" id="{961959A5-01CE-629E-F90D-7D433744A2B5}"/>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D67F98C4-9064-BF9E-7755-04BD8BEB407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A46E3C41-CF1F-18E9-D92C-FF30BBA2FE7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297EA359-8ACF-E47E-7AA2-A479EC324953}"/>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94A4AB0E-6626-3ED1-57C0-89A08205B80B}"/>
              </a:ext>
            </a:extLst>
          </p:cNvPr>
          <p:cNvSpPr/>
          <p:nvPr/>
        </p:nvSpPr>
        <p:spPr>
          <a:xfrm>
            <a:off x="572004" y="1879834"/>
            <a:ext cx="1110027"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E0382D55-2FC1-9E47-93ED-BE19417D161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5529681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DE0FD-B148-3CFD-C87C-1BA2C88D03CB}"/>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DFC3E27C-4120-E122-9D67-6795DA5FE3C1}"/>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965ABFDB-2F22-028A-BE71-700836F8F8B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95C1A794-1BA4-EA48-1DF3-BCE522A1FF0E}"/>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Performance(4/18)</a:t>
              </a:r>
            </a:p>
          </p:txBody>
        </p:sp>
      </p:grpSp>
      <p:grpSp>
        <p:nvGrpSpPr>
          <p:cNvPr id="12" name="Group 11">
            <a:extLst>
              <a:ext uri="{FF2B5EF4-FFF2-40B4-BE49-F238E27FC236}">
                <a16:creationId xmlns:a16="http://schemas.microsoft.com/office/drawing/2014/main" id="{0468F769-ED09-FF90-A38E-3FA10C152DCC}"/>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C973284-E60F-8E1C-7F5A-1565FD5E915A}"/>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43B91328-817A-57BC-B91D-4A70928B294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434794C0-1159-696C-E7A7-F5DA783C6A45}"/>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3D5D2997-F5C7-F14A-197A-EA03A055E1FB}"/>
              </a:ext>
            </a:extLst>
          </p:cNvPr>
          <p:cNvSpPr/>
          <p:nvPr/>
        </p:nvSpPr>
        <p:spPr>
          <a:xfrm>
            <a:off x="1613995" y="1901099"/>
            <a:ext cx="2139298"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A45B1866-E021-D6BF-6661-2111A33F18C0}"/>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798099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4947A-A6F9-117B-E006-2B1CB107E45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6AA466CA-9FED-4B2D-6187-EDACBCB661A3}"/>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D78FDD77-0EEE-F959-6CFE-14E69486ED8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125414DA-53B9-0ABD-AED8-DAF1DC9978A4}"/>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Performance(5/18)</a:t>
              </a:r>
            </a:p>
          </p:txBody>
        </p:sp>
      </p:grpSp>
      <p:grpSp>
        <p:nvGrpSpPr>
          <p:cNvPr id="12" name="Group 11">
            <a:extLst>
              <a:ext uri="{FF2B5EF4-FFF2-40B4-BE49-F238E27FC236}">
                <a16:creationId xmlns:a16="http://schemas.microsoft.com/office/drawing/2014/main" id="{D1559B2A-ACF0-3D77-3BD4-2F270E0F467F}"/>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FB350700-9277-A714-AB60-AD8F4C40B2B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9188BF68-D28B-6E41-3A18-E80863A3DF5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F2055B95-B938-A360-6314-1371327DC26C}"/>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662524B2-AC31-99A8-9437-2A40B9F023E6}"/>
              </a:ext>
            </a:extLst>
          </p:cNvPr>
          <p:cNvSpPr/>
          <p:nvPr/>
        </p:nvSpPr>
        <p:spPr>
          <a:xfrm>
            <a:off x="3740506" y="1800539"/>
            <a:ext cx="2256257"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5A9E943-E73B-FD02-38C4-DEC22817F22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545624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D97A-E44B-678D-E98C-ADC2095429B7}"/>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9A6D6B48-0480-02EC-F70F-3139FD9EA689}"/>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089D64C5-130A-BBDD-23A3-C223D501A58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85B006E7-C10F-DDCF-5804-0079D7C4F184}"/>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Performance(6/18)</a:t>
              </a:r>
            </a:p>
          </p:txBody>
        </p:sp>
      </p:grpSp>
      <p:grpSp>
        <p:nvGrpSpPr>
          <p:cNvPr id="12" name="Group 11">
            <a:extLst>
              <a:ext uri="{FF2B5EF4-FFF2-40B4-BE49-F238E27FC236}">
                <a16:creationId xmlns:a16="http://schemas.microsoft.com/office/drawing/2014/main" id="{756BBFBE-9C90-069E-9127-806E2734FFAA}"/>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41C23619-1821-7221-D6EB-7A304BD8B1C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29C89E54-6C66-3E55-27F4-A9F5E5210AB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4B1D4E73-DE19-C6AD-CECC-D3899CC54815}"/>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002E8B6C-E263-FFC0-61E9-B75EFDD3C6CA}"/>
              </a:ext>
            </a:extLst>
          </p:cNvPr>
          <p:cNvSpPr/>
          <p:nvPr/>
        </p:nvSpPr>
        <p:spPr>
          <a:xfrm>
            <a:off x="6040686" y="1837098"/>
            <a:ext cx="1699816"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DCAA4599-187B-CA4F-0ACB-01D8F557D7E0}"/>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992182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D5D33-7CF0-64A7-A693-053EBE71FB8F}"/>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B06A6F5D-1C1D-F214-9634-874E7BCC473A}"/>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A9A3C38A-66B9-B97B-5268-47CA827E63C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D8CBF4BD-FBB0-5481-118C-958B6A737C4D}"/>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Performance(7/18)</a:t>
              </a:r>
            </a:p>
          </p:txBody>
        </p:sp>
      </p:grpSp>
      <p:grpSp>
        <p:nvGrpSpPr>
          <p:cNvPr id="12" name="Group 11">
            <a:extLst>
              <a:ext uri="{FF2B5EF4-FFF2-40B4-BE49-F238E27FC236}">
                <a16:creationId xmlns:a16="http://schemas.microsoft.com/office/drawing/2014/main" id="{8B4F3F11-906E-DCDD-2F0D-F89304489839}"/>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38324B11-0F23-4794-6AB2-E54B41836E3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1F7C35C-35D0-38C2-6A75-F8AEA057938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A5822BA6-C4B2-7D5B-69EF-F671B43FF572}"/>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F117A0A9-5A1B-5C5B-68E7-CE418AF957BC}"/>
              </a:ext>
            </a:extLst>
          </p:cNvPr>
          <p:cNvSpPr/>
          <p:nvPr/>
        </p:nvSpPr>
        <p:spPr>
          <a:xfrm>
            <a:off x="7691074" y="1847731"/>
            <a:ext cx="1782535"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4199B6B-EA13-F08D-11E2-D688DAFD12BF}"/>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231082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780BC-2764-8C1E-9AF9-E60A081A7023}"/>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0219099-1690-1853-67A8-1D45A55FCC08}"/>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AB446C26-13F5-7478-DC2E-025230F177F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97446AC6-F4B1-9344-6979-A9BEBD35D185}"/>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Performance(8/18)</a:t>
              </a:r>
            </a:p>
          </p:txBody>
        </p:sp>
      </p:grpSp>
      <p:grpSp>
        <p:nvGrpSpPr>
          <p:cNvPr id="12" name="Group 11">
            <a:extLst>
              <a:ext uri="{FF2B5EF4-FFF2-40B4-BE49-F238E27FC236}">
                <a16:creationId xmlns:a16="http://schemas.microsoft.com/office/drawing/2014/main" id="{77524957-0C81-4268-2B7A-0F8F9BAE1619}"/>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285DFA97-F123-0BA3-E224-D638653C345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F29C8E5-98ED-54CC-C741-EF39CFF9490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1841B078-9E68-E2B9-4C74-4EC9DC71B494}"/>
              </a:ext>
            </a:extLst>
          </p:cNvPr>
          <p:cNvPicPr>
            <a:picLocks noChangeAspect="1"/>
          </p:cNvPicPr>
          <p:nvPr/>
        </p:nvPicPr>
        <p:blipFill>
          <a:blip r:embed="rId3"/>
          <a:srcRect b="51826"/>
          <a:stretch/>
        </p:blipFill>
        <p:spPr>
          <a:xfrm>
            <a:off x="678334" y="1351336"/>
            <a:ext cx="10835331" cy="4206651"/>
          </a:xfrm>
          <a:prstGeom prst="rect">
            <a:avLst/>
          </a:prstGeom>
        </p:spPr>
      </p:pic>
      <p:sp>
        <p:nvSpPr>
          <p:cNvPr id="7" name="Rectangle 6">
            <a:extLst>
              <a:ext uri="{FF2B5EF4-FFF2-40B4-BE49-F238E27FC236}">
                <a16:creationId xmlns:a16="http://schemas.microsoft.com/office/drawing/2014/main" id="{8C5522DC-8055-12F4-C339-9FAD3084D591}"/>
              </a:ext>
            </a:extLst>
          </p:cNvPr>
          <p:cNvSpPr/>
          <p:nvPr/>
        </p:nvSpPr>
        <p:spPr>
          <a:xfrm>
            <a:off x="9503352" y="1928098"/>
            <a:ext cx="1894750" cy="4206651"/>
          </a:xfrm>
          <a:prstGeom prst="rect">
            <a:avLst/>
          </a:prstGeom>
          <a:noFill/>
          <a:ln w="7620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59674539-49DE-1477-C6E6-C27F8948AE73}"/>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001406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A177-146D-3614-9FC0-1B0526E79AD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46F8F6C-AF40-5F10-1F39-80A48CE0F1AC}"/>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9C2AC1C2-C48B-DBA9-33C3-4E887261A91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6F4BE2CD-5B5C-CC28-D477-699C625EB046}"/>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Performance(9/18)</a:t>
              </a:r>
            </a:p>
          </p:txBody>
        </p:sp>
      </p:grpSp>
      <p:grpSp>
        <p:nvGrpSpPr>
          <p:cNvPr id="12" name="Group 11">
            <a:extLst>
              <a:ext uri="{FF2B5EF4-FFF2-40B4-BE49-F238E27FC236}">
                <a16:creationId xmlns:a16="http://schemas.microsoft.com/office/drawing/2014/main" id="{9562A5EA-1E65-C19E-73B3-7D5711E0BD8D}"/>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6347CDFB-D1E6-041C-F6CD-DD65E81D089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559B2B20-816D-FE4C-AA0B-873670A2BB6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3" name="Picture 2">
            <a:extLst>
              <a:ext uri="{FF2B5EF4-FFF2-40B4-BE49-F238E27FC236}">
                <a16:creationId xmlns:a16="http://schemas.microsoft.com/office/drawing/2014/main" id="{7C4660FE-DE3D-BADB-A159-40D82D4D25C5}"/>
              </a:ext>
            </a:extLst>
          </p:cNvPr>
          <p:cNvPicPr>
            <a:picLocks noChangeAspect="1"/>
          </p:cNvPicPr>
          <p:nvPr/>
        </p:nvPicPr>
        <p:blipFill>
          <a:blip r:embed="rId3"/>
          <a:srcRect t="50577"/>
          <a:stretch/>
        </p:blipFill>
        <p:spPr>
          <a:xfrm>
            <a:off x="869723" y="977109"/>
            <a:ext cx="4570605" cy="1820474"/>
          </a:xfrm>
          <a:prstGeom prst="rect">
            <a:avLst/>
          </a:prstGeom>
        </p:spPr>
      </p:pic>
      <p:pic>
        <p:nvPicPr>
          <p:cNvPr id="4" name="Picture 3">
            <a:extLst>
              <a:ext uri="{FF2B5EF4-FFF2-40B4-BE49-F238E27FC236}">
                <a16:creationId xmlns:a16="http://schemas.microsoft.com/office/drawing/2014/main" id="{2790DAC0-BCC5-9B00-ECEB-A3FAC425CC0B}"/>
              </a:ext>
            </a:extLst>
          </p:cNvPr>
          <p:cNvPicPr>
            <a:picLocks noChangeAspect="1"/>
          </p:cNvPicPr>
          <p:nvPr/>
        </p:nvPicPr>
        <p:blipFill>
          <a:blip r:embed="rId4"/>
          <a:stretch>
            <a:fillRect/>
          </a:stretch>
        </p:blipFill>
        <p:spPr>
          <a:xfrm>
            <a:off x="869723" y="2674348"/>
            <a:ext cx="4570606" cy="4179461"/>
          </a:xfrm>
          <a:prstGeom prst="rect">
            <a:avLst/>
          </a:prstGeom>
        </p:spPr>
      </p:pic>
      <p:pic>
        <p:nvPicPr>
          <p:cNvPr id="5" name="Picture 4">
            <a:extLst>
              <a:ext uri="{FF2B5EF4-FFF2-40B4-BE49-F238E27FC236}">
                <a16:creationId xmlns:a16="http://schemas.microsoft.com/office/drawing/2014/main" id="{804D1E9D-ACCA-502E-DFA0-C1993C03F957}"/>
              </a:ext>
            </a:extLst>
          </p:cNvPr>
          <p:cNvPicPr>
            <a:picLocks noChangeAspect="1"/>
          </p:cNvPicPr>
          <p:nvPr/>
        </p:nvPicPr>
        <p:blipFill>
          <a:blip r:embed="rId5"/>
          <a:stretch>
            <a:fillRect/>
          </a:stretch>
        </p:blipFill>
        <p:spPr>
          <a:xfrm>
            <a:off x="6658567" y="4888452"/>
            <a:ext cx="4444344" cy="1846504"/>
          </a:xfrm>
          <a:prstGeom prst="rect">
            <a:avLst/>
          </a:prstGeom>
        </p:spPr>
      </p:pic>
      <p:pic>
        <p:nvPicPr>
          <p:cNvPr id="6" name="Picture 5">
            <a:extLst>
              <a:ext uri="{FF2B5EF4-FFF2-40B4-BE49-F238E27FC236}">
                <a16:creationId xmlns:a16="http://schemas.microsoft.com/office/drawing/2014/main" id="{DAF62261-3131-421F-A1AF-07DA2E4726C2}"/>
              </a:ext>
            </a:extLst>
          </p:cNvPr>
          <p:cNvPicPr>
            <a:picLocks noChangeAspect="1"/>
          </p:cNvPicPr>
          <p:nvPr/>
        </p:nvPicPr>
        <p:blipFill>
          <a:blip r:embed="rId6"/>
          <a:srcRect t="8157"/>
          <a:stretch/>
        </p:blipFill>
        <p:spPr>
          <a:xfrm>
            <a:off x="6709176" y="2925525"/>
            <a:ext cx="4418610" cy="1786039"/>
          </a:xfrm>
          <a:prstGeom prst="rect">
            <a:avLst/>
          </a:prstGeom>
        </p:spPr>
      </p:pic>
      <p:pic>
        <p:nvPicPr>
          <p:cNvPr id="7" name="Picture 6">
            <a:extLst>
              <a:ext uri="{FF2B5EF4-FFF2-40B4-BE49-F238E27FC236}">
                <a16:creationId xmlns:a16="http://schemas.microsoft.com/office/drawing/2014/main" id="{624127E2-790B-428A-F792-DF681D94B2D7}"/>
              </a:ext>
            </a:extLst>
          </p:cNvPr>
          <p:cNvPicPr>
            <a:picLocks noChangeAspect="1"/>
          </p:cNvPicPr>
          <p:nvPr/>
        </p:nvPicPr>
        <p:blipFill>
          <a:blip r:embed="rId7"/>
          <a:stretch>
            <a:fillRect/>
          </a:stretch>
        </p:blipFill>
        <p:spPr>
          <a:xfrm>
            <a:off x="6751673" y="937211"/>
            <a:ext cx="4444343" cy="1912599"/>
          </a:xfrm>
          <a:prstGeom prst="rect">
            <a:avLst/>
          </a:prstGeom>
        </p:spPr>
      </p:pic>
      <p:graphicFrame>
        <p:nvGraphicFramePr>
          <p:cNvPr id="2" name="Table 1">
            <a:extLst>
              <a:ext uri="{FF2B5EF4-FFF2-40B4-BE49-F238E27FC236}">
                <a16:creationId xmlns:a16="http://schemas.microsoft.com/office/drawing/2014/main" id="{B7CE46D9-C87F-266E-EF1B-8AD9D9C14B9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722627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FF34E-14FF-2DC4-9572-9052470B2148}"/>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15A5D21-19D9-EFD7-B37F-733F81A97784}"/>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DDDE1B11-F49A-5FEF-02AD-E746B96BBD3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53208954-4A06-333B-470D-154B51E316D2}"/>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Performance(10/18)</a:t>
              </a:r>
            </a:p>
          </p:txBody>
        </p:sp>
      </p:grpSp>
      <p:grpSp>
        <p:nvGrpSpPr>
          <p:cNvPr id="2" name="Group 1">
            <a:extLst>
              <a:ext uri="{FF2B5EF4-FFF2-40B4-BE49-F238E27FC236}">
                <a16:creationId xmlns:a16="http://schemas.microsoft.com/office/drawing/2014/main" id="{F16BCA30-B307-6B8D-B5BF-107F72F105D9}"/>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8631733A-A346-FE93-6F09-63E1C3AB5F2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49F5F385-F1EA-FA99-C164-BF81C428A56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70E85D4A-F097-873E-F806-A64A3DF1F31C}"/>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descr="A chart of a graph&#10;&#10;AI-generated content may be incorrect.">
            <a:extLst>
              <a:ext uri="{FF2B5EF4-FFF2-40B4-BE49-F238E27FC236}">
                <a16:creationId xmlns:a16="http://schemas.microsoft.com/office/drawing/2014/main" id="{D4977AC8-9FC3-F933-8764-925159617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554" y="965409"/>
            <a:ext cx="5734594" cy="5779749"/>
          </a:xfrm>
          <a:prstGeom prst="rect">
            <a:avLst/>
          </a:prstGeom>
        </p:spPr>
      </p:pic>
      <p:sp>
        <p:nvSpPr>
          <p:cNvPr id="10" name="TextBox 9">
            <a:extLst>
              <a:ext uri="{FF2B5EF4-FFF2-40B4-BE49-F238E27FC236}">
                <a16:creationId xmlns:a16="http://schemas.microsoft.com/office/drawing/2014/main" id="{63015B01-E1DC-8713-5A33-D378F6A62AA1}"/>
              </a:ext>
            </a:extLst>
          </p:cNvPr>
          <p:cNvSpPr txBox="1"/>
          <p:nvPr/>
        </p:nvSpPr>
        <p:spPr>
          <a:xfrm>
            <a:off x="146010" y="1310850"/>
            <a:ext cx="5016540"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Feature selection analysis    </a:t>
            </a:r>
          </a:p>
        </p:txBody>
      </p:sp>
      <p:graphicFrame>
        <p:nvGraphicFramePr>
          <p:cNvPr id="8" name="Table 7">
            <a:extLst>
              <a:ext uri="{FF2B5EF4-FFF2-40B4-BE49-F238E27FC236}">
                <a16:creationId xmlns:a16="http://schemas.microsoft.com/office/drawing/2014/main" id="{B3F06F88-946B-4A21-9106-1F00345231D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864556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A4B0D-1D72-7062-75BA-368339D07822}"/>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D390425-AF26-1468-D572-73C004C1A8AC}"/>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6E7771E6-9A26-0024-7409-7C9C3C39807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801D8635-23FE-58D8-85B4-2BF40E1AC04F}"/>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Performance(11/18)</a:t>
              </a:r>
            </a:p>
          </p:txBody>
        </p:sp>
      </p:grpSp>
      <p:grpSp>
        <p:nvGrpSpPr>
          <p:cNvPr id="2" name="Group 1">
            <a:extLst>
              <a:ext uri="{FF2B5EF4-FFF2-40B4-BE49-F238E27FC236}">
                <a16:creationId xmlns:a16="http://schemas.microsoft.com/office/drawing/2014/main" id="{5A192467-8282-3814-B27F-EBBEE3514000}"/>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0A55BDBB-F3FB-58B2-E9DF-5F4D3090238B}"/>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08EE9317-2E26-9818-71EE-47C7EB45FC6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EB35476E-820D-DF4F-B4E2-8E08EC889AC3}"/>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descr="A chart of a graph&#10;&#10;AI-generated content may be incorrect.">
            <a:extLst>
              <a:ext uri="{FF2B5EF4-FFF2-40B4-BE49-F238E27FC236}">
                <a16:creationId xmlns:a16="http://schemas.microsoft.com/office/drawing/2014/main" id="{7F9C6F04-A478-AB54-278F-8B767E8C7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554" y="965409"/>
            <a:ext cx="5734594" cy="5779749"/>
          </a:xfrm>
          <a:prstGeom prst="rect">
            <a:avLst/>
          </a:prstGeom>
        </p:spPr>
      </p:pic>
      <p:sp>
        <p:nvSpPr>
          <p:cNvPr id="10" name="TextBox 9">
            <a:extLst>
              <a:ext uri="{FF2B5EF4-FFF2-40B4-BE49-F238E27FC236}">
                <a16:creationId xmlns:a16="http://schemas.microsoft.com/office/drawing/2014/main" id="{056C765C-30D6-0B0A-973B-65100A73B489}"/>
              </a:ext>
            </a:extLst>
          </p:cNvPr>
          <p:cNvSpPr txBox="1"/>
          <p:nvPr/>
        </p:nvSpPr>
        <p:spPr>
          <a:xfrm>
            <a:off x="146010" y="1310850"/>
            <a:ext cx="5016540"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Feature selection analysis    </a:t>
            </a:r>
          </a:p>
        </p:txBody>
      </p:sp>
      <p:sp>
        <p:nvSpPr>
          <p:cNvPr id="7" name="Rounded Rectangle 6">
            <a:extLst>
              <a:ext uri="{FF2B5EF4-FFF2-40B4-BE49-F238E27FC236}">
                <a16:creationId xmlns:a16="http://schemas.microsoft.com/office/drawing/2014/main" id="{7BC479A6-0F46-1A23-6120-9B185CB551DC}"/>
              </a:ext>
            </a:extLst>
          </p:cNvPr>
          <p:cNvSpPr/>
          <p:nvPr/>
        </p:nvSpPr>
        <p:spPr>
          <a:xfrm>
            <a:off x="5388429" y="5843604"/>
            <a:ext cx="2253343" cy="852566"/>
          </a:xfrm>
          <a:prstGeom prst="roundRect">
            <a:avLst/>
          </a:prstGeom>
          <a:solidFill>
            <a:schemeClr val="lt1">
              <a:alpha val="13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EG" dirty="0"/>
          </a:p>
        </p:txBody>
      </p:sp>
      <p:sp>
        <p:nvSpPr>
          <p:cNvPr id="11" name="Rounded Rectangle 10">
            <a:extLst>
              <a:ext uri="{FF2B5EF4-FFF2-40B4-BE49-F238E27FC236}">
                <a16:creationId xmlns:a16="http://schemas.microsoft.com/office/drawing/2014/main" id="{E4793D60-47B1-C7A8-E886-0C4DC702A8A2}"/>
              </a:ext>
            </a:extLst>
          </p:cNvPr>
          <p:cNvSpPr/>
          <p:nvPr/>
        </p:nvSpPr>
        <p:spPr>
          <a:xfrm>
            <a:off x="4490357" y="932086"/>
            <a:ext cx="7160795" cy="4766576"/>
          </a:xfrm>
          <a:prstGeom prst="roundRect">
            <a:avLst/>
          </a:prstGeom>
          <a:solidFill>
            <a:schemeClr val="lt1">
              <a:alpha val="68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G" dirty="0"/>
          </a:p>
        </p:txBody>
      </p:sp>
      <p:pic>
        <p:nvPicPr>
          <p:cNvPr id="6" name="Picture 5" descr="A chart of a graph&#10;&#10;AI-generated content may be incorrect.">
            <a:extLst>
              <a:ext uri="{FF2B5EF4-FFF2-40B4-BE49-F238E27FC236}">
                <a16:creationId xmlns:a16="http://schemas.microsoft.com/office/drawing/2014/main" id="{472AD5E8-B7B2-CEDC-7889-16C7D36107E2}"/>
              </a:ext>
            </a:extLst>
          </p:cNvPr>
          <p:cNvPicPr>
            <a:picLocks noChangeAspect="1"/>
          </p:cNvPicPr>
          <p:nvPr/>
        </p:nvPicPr>
        <p:blipFill>
          <a:blip r:embed="rId2">
            <a:extLst>
              <a:ext uri="{28A0092B-C50C-407E-A947-70E740481C1C}">
                <a14:useLocalDpi xmlns:a14="http://schemas.microsoft.com/office/drawing/2010/main" val="0"/>
              </a:ext>
            </a:extLst>
          </a:blip>
          <a:srcRect t="84333" r="65097"/>
          <a:stretch>
            <a:fillRect/>
          </a:stretch>
        </p:blipFill>
        <p:spPr>
          <a:xfrm>
            <a:off x="489383" y="1772515"/>
            <a:ext cx="7479434" cy="3383715"/>
          </a:xfrm>
          <a:prstGeom prst="rect">
            <a:avLst/>
          </a:prstGeom>
        </p:spPr>
      </p:pic>
      <p:sp>
        <p:nvSpPr>
          <p:cNvPr id="14" name="Rounded Rectangle 13">
            <a:extLst>
              <a:ext uri="{FF2B5EF4-FFF2-40B4-BE49-F238E27FC236}">
                <a16:creationId xmlns:a16="http://schemas.microsoft.com/office/drawing/2014/main" id="{45230996-73C4-38A3-0507-E3540F16E4A5}"/>
              </a:ext>
            </a:extLst>
          </p:cNvPr>
          <p:cNvSpPr/>
          <p:nvPr/>
        </p:nvSpPr>
        <p:spPr>
          <a:xfrm>
            <a:off x="7754067" y="5502734"/>
            <a:ext cx="3687535" cy="1240498"/>
          </a:xfrm>
          <a:prstGeom prst="roundRect">
            <a:avLst/>
          </a:prstGeom>
          <a:solidFill>
            <a:schemeClr val="lt1">
              <a:alpha val="83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G" dirty="0"/>
          </a:p>
        </p:txBody>
      </p:sp>
      <p:cxnSp>
        <p:nvCxnSpPr>
          <p:cNvPr id="16" name="Straight Arrow Connector 15">
            <a:extLst>
              <a:ext uri="{FF2B5EF4-FFF2-40B4-BE49-F238E27FC236}">
                <a16:creationId xmlns:a16="http://schemas.microsoft.com/office/drawing/2014/main" id="{1082486A-2F68-CCE0-3D42-77C014108262}"/>
              </a:ext>
            </a:extLst>
          </p:cNvPr>
          <p:cNvCxnSpPr>
            <a:cxnSpLocks/>
            <a:stCxn id="7" idx="1"/>
            <a:endCxn id="6" idx="2"/>
          </p:cNvCxnSpPr>
          <p:nvPr/>
        </p:nvCxnSpPr>
        <p:spPr>
          <a:xfrm flipH="1" flipV="1">
            <a:off x="4229100" y="5156230"/>
            <a:ext cx="1159329" cy="11136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a:extLst>
              <a:ext uri="{FF2B5EF4-FFF2-40B4-BE49-F238E27FC236}">
                <a16:creationId xmlns:a16="http://schemas.microsoft.com/office/drawing/2014/main" id="{C6C0D7F8-F6E2-7479-C59B-C9BA1E442313}"/>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8009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80DB-C8E2-C3A6-0B6B-E2FB7215680C}"/>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161B6B6-0D51-61A4-5B4C-87E079B1C7BC}"/>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90626F47-FD18-1904-7690-FE6623DD39F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123F9C9F-5205-B99F-8300-CC6AAA86E0C3}"/>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Performance(12/18)</a:t>
              </a:r>
            </a:p>
          </p:txBody>
        </p:sp>
      </p:grpSp>
      <p:grpSp>
        <p:nvGrpSpPr>
          <p:cNvPr id="2" name="Group 1">
            <a:extLst>
              <a:ext uri="{FF2B5EF4-FFF2-40B4-BE49-F238E27FC236}">
                <a16:creationId xmlns:a16="http://schemas.microsoft.com/office/drawing/2014/main" id="{1288D433-D703-4814-27F5-2B0EC27F93CB}"/>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236543DD-2F70-5A41-8F11-E1F219DE6AC2}"/>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B299F52C-91D5-A932-7B41-31C0A50CE63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E1FAC1DB-7C02-EC71-5BC3-03B91F03448A}"/>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B515A116-A5B9-90CF-EAC9-ED20E9EBEB6B}"/>
              </a:ext>
            </a:extLst>
          </p:cNvPr>
          <p:cNvPicPr>
            <a:picLocks noChangeAspect="1"/>
          </p:cNvPicPr>
          <p:nvPr/>
        </p:nvPicPr>
        <p:blipFill>
          <a:blip r:embed="rId2"/>
          <a:stretch>
            <a:fillRect/>
          </a:stretch>
        </p:blipFill>
        <p:spPr>
          <a:xfrm>
            <a:off x="1154275" y="2091916"/>
            <a:ext cx="9342276" cy="4358782"/>
          </a:xfrm>
          <a:prstGeom prst="rect">
            <a:avLst/>
          </a:prstGeom>
        </p:spPr>
      </p:pic>
      <p:sp>
        <p:nvSpPr>
          <p:cNvPr id="8" name="TextBox 7">
            <a:extLst>
              <a:ext uri="{FF2B5EF4-FFF2-40B4-BE49-F238E27FC236}">
                <a16:creationId xmlns:a16="http://schemas.microsoft.com/office/drawing/2014/main" id="{F5BEB6A9-8971-C460-B0C0-AC30716A1166}"/>
              </a:ext>
            </a:extLst>
          </p:cNvPr>
          <p:cNvSpPr txBox="1"/>
          <p:nvPr/>
        </p:nvSpPr>
        <p:spPr>
          <a:xfrm>
            <a:off x="146010" y="1560162"/>
            <a:ext cx="5016540" cy="461665"/>
          </a:xfrm>
          <a:prstGeom prst="rect">
            <a:avLst/>
          </a:prstGeom>
          <a:noFill/>
        </p:spPr>
        <p:txBody>
          <a:bodyPr wrap="square">
            <a:spAutoFit/>
          </a:bodyPr>
          <a:lstStyle/>
          <a:p>
            <a:r>
              <a:rPr lang="en-US" sz="2400" dirty="0">
                <a:solidFill>
                  <a:schemeClr val="accent2"/>
                </a:solidFill>
                <a:latin typeface="29LT Bukra" panose="00000800000000000000" pitchFamily="50" charset="-78"/>
                <a:cs typeface="29LT Bukra" panose="00000800000000000000" pitchFamily="50" charset="-78"/>
              </a:rPr>
              <a:t>Feature selection analysis    </a:t>
            </a:r>
          </a:p>
        </p:txBody>
      </p:sp>
      <p:graphicFrame>
        <p:nvGraphicFramePr>
          <p:cNvPr id="7" name="Table 6">
            <a:extLst>
              <a:ext uri="{FF2B5EF4-FFF2-40B4-BE49-F238E27FC236}">
                <a16:creationId xmlns:a16="http://schemas.microsoft.com/office/drawing/2014/main" id="{40737A1B-7D61-8118-927E-A04850AB7B7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82058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1310F-80F1-84D6-0078-28763A40196B}"/>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7543DDD4-AD90-8A3F-CE5D-EA8547228FDB}"/>
              </a:ext>
            </a:extLst>
          </p:cNvPr>
          <p:cNvGrpSpPr/>
          <p:nvPr/>
        </p:nvGrpSpPr>
        <p:grpSpPr>
          <a:xfrm>
            <a:off x="0" y="299932"/>
            <a:ext cx="12192000" cy="600102"/>
            <a:chOff x="0" y="299932"/>
            <a:chExt cx="12192000" cy="600102"/>
          </a:xfrm>
        </p:grpSpPr>
        <p:sp>
          <p:nvSpPr>
            <p:cNvPr id="47" name="object 35">
              <a:extLst>
                <a:ext uri="{FF2B5EF4-FFF2-40B4-BE49-F238E27FC236}">
                  <a16:creationId xmlns:a16="http://schemas.microsoft.com/office/drawing/2014/main" id="{E8249D74-C6BC-D606-16D8-DB140865462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9" name="TextBox 48">
              <a:extLst>
                <a:ext uri="{FF2B5EF4-FFF2-40B4-BE49-F238E27FC236}">
                  <a16:creationId xmlns:a16="http://schemas.microsoft.com/office/drawing/2014/main" id="{E9207CF3-3910-DADE-A874-26CEF3FF9453}"/>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Introduction(3/3)</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2" name="Group 1">
            <a:extLst>
              <a:ext uri="{FF2B5EF4-FFF2-40B4-BE49-F238E27FC236}">
                <a16:creationId xmlns:a16="http://schemas.microsoft.com/office/drawing/2014/main" id="{D8883723-1009-C2FB-99B6-56BDAD774CB7}"/>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3B245799-C1B6-485B-F721-3FEED079045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24589514-048E-9D6D-DE31-E4162AB62D1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8" name="Picture 7" descr="A diagram of a machine learning&#10;&#10;Description automatically generated">
            <a:extLst>
              <a:ext uri="{FF2B5EF4-FFF2-40B4-BE49-F238E27FC236}">
                <a16:creationId xmlns:a16="http://schemas.microsoft.com/office/drawing/2014/main" id="{0BD239BE-E75B-C977-7777-E9BD77A49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417" y="975677"/>
            <a:ext cx="5404668" cy="5191637"/>
          </a:xfrm>
          <a:prstGeom prst="rect">
            <a:avLst/>
          </a:prstGeom>
        </p:spPr>
      </p:pic>
      <p:sp>
        <p:nvSpPr>
          <p:cNvPr id="10" name="TextBox 9">
            <a:extLst>
              <a:ext uri="{FF2B5EF4-FFF2-40B4-BE49-F238E27FC236}">
                <a16:creationId xmlns:a16="http://schemas.microsoft.com/office/drawing/2014/main" id="{216A083D-FF00-A847-346B-0C1918E11984}"/>
              </a:ext>
            </a:extLst>
          </p:cNvPr>
          <p:cNvSpPr txBox="1"/>
          <p:nvPr/>
        </p:nvSpPr>
        <p:spPr>
          <a:xfrm>
            <a:off x="6812783" y="6327236"/>
            <a:ext cx="5404668" cy="230832"/>
          </a:xfrm>
          <a:prstGeom prst="rect">
            <a:avLst/>
          </a:prstGeom>
          <a:noFill/>
        </p:spPr>
        <p:txBody>
          <a:bodyPr wrap="square">
            <a:spAutoFit/>
          </a:bodyPr>
          <a:lstStyle/>
          <a:p>
            <a:r>
              <a:rPr lang="en-US" sz="900" b="1" dirty="0"/>
              <a:t>Towards Integration of Blockchain and Machine Learning Technologies for Security in Smart Cities*</a:t>
            </a:r>
          </a:p>
        </p:txBody>
      </p:sp>
      <p:sp>
        <p:nvSpPr>
          <p:cNvPr id="6" name="TextBox 5">
            <a:extLst>
              <a:ext uri="{FF2B5EF4-FFF2-40B4-BE49-F238E27FC236}">
                <a16:creationId xmlns:a16="http://schemas.microsoft.com/office/drawing/2014/main" id="{144668DB-13F0-FDF7-63B9-88EC6D63D94C}"/>
              </a:ext>
            </a:extLst>
          </p:cNvPr>
          <p:cNvSpPr txBox="1"/>
          <p:nvPr/>
        </p:nvSpPr>
        <p:spPr>
          <a:xfrm>
            <a:off x="146010" y="1408291"/>
            <a:ext cx="6154614"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29LT Bukra" panose="00000800000000000000" pitchFamily="50" charset="-78"/>
                <a:cs typeface="29LT Bukra" panose="00000800000000000000" pitchFamily="50" charset="-78"/>
              </a:rPr>
              <a:t>DDoS attacks</a:t>
            </a:r>
            <a:r>
              <a:rPr lang="en-US" dirty="0">
                <a:latin typeface="29LT Bukra" panose="00000800000000000000" pitchFamily="50" charset="-78"/>
                <a:cs typeface="29LT Bukra" panose="00000800000000000000" pitchFamily="50" charset="-78"/>
              </a:rPr>
              <a:t> can disrupt entire  networks with </a:t>
            </a:r>
            <a:r>
              <a:rPr lang="en-US" b="1" u="sng" dirty="0">
                <a:solidFill>
                  <a:schemeClr val="accent2"/>
                </a:solidFill>
                <a:latin typeface="29LT Bukra" panose="00000800000000000000" pitchFamily="50" charset="-78"/>
                <a:cs typeface="29LT Bukra" panose="00000800000000000000" pitchFamily="50" charset="-78"/>
              </a:rPr>
              <a:t>massive traffic floods.</a:t>
            </a:r>
          </a:p>
        </p:txBody>
      </p:sp>
      <p:sp>
        <p:nvSpPr>
          <p:cNvPr id="7" name="Rectangle 1">
            <a:extLst>
              <a:ext uri="{FF2B5EF4-FFF2-40B4-BE49-F238E27FC236}">
                <a16:creationId xmlns:a16="http://schemas.microsoft.com/office/drawing/2014/main" id="{E7055A45-4A5C-D5EB-C8EB-B80FC0D00E44}"/>
              </a:ext>
            </a:extLst>
          </p:cNvPr>
          <p:cNvSpPr>
            <a:spLocks noChangeArrowheads="1"/>
          </p:cNvSpPr>
          <p:nvPr/>
        </p:nvSpPr>
        <p:spPr bwMode="auto">
          <a:xfrm>
            <a:off x="0" y="3536907"/>
            <a:ext cx="9033468" cy="130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This work proposes a </a:t>
            </a:r>
            <a:r>
              <a:rPr kumimoji="0" lang="en-US" altLang="en-US" sz="1800"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solution based </a:t>
            </a:r>
            <a:r>
              <a:rPr kumimoji="0" lang="en-US" altLang="en-US" sz="1800"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a:t>
            </a:r>
          </a:p>
          <a:p>
            <a:pPr lvl="1" eaLnBrk="0" fontAlgn="base" hangingPunct="0">
              <a:lnSpc>
                <a:spcPct val="150000"/>
              </a:lnSpc>
              <a:spcBef>
                <a:spcPct val="0"/>
              </a:spcBef>
              <a:spcAft>
                <a:spcPct val="0"/>
              </a:spcAft>
            </a:pPr>
            <a:r>
              <a:rPr kumimoji="0" lang="en-US" altLang="en-US"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1- Machine Learning</a:t>
            </a:r>
            <a:r>
              <a:rPr kumimoji="0" lang="en-US" altLang="en-US"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for lightweight anomaly detection</a:t>
            </a:r>
          </a:p>
          <a:p>
            <a:pPr lvl="1" eaLnBrk="0" fontAlgn="base" hangingPunct="0">
              <a:lnSpc>
                <a:spcPct val="150000"/>
              </a:lnSpc>
              <a:spcBef>
                <a:spcPct val="0"/>
              </a:spcBef>
              <a:spcAft>
                <a:spcPct val="0"/>
              </a:spcAft>
            </a:pPr>
            <a:r>
              <a:rPr lang="en-US" altLang="en-US" dirty="0">
                <a:latin typeface="29LT Bukra" panose="00000800000000000000" pitchFamily="50" charset="-78"/>
                <a:cs typeface="29LT Bukra" panose="00000800000000000000" pitchFamily="50" charset="-78"/>
              </a:rPr>
              <a:t>2- </a:t>
            </a:r>
            <a:r>
              <a:rPr kumimoji="0" lang="en-US" altLang="en-US" b="1"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Blockchain</a:t>
            </a:r>
            <a:r>
              <a:rPr kumimoji="0" lang="en-US" altLang="en-US" b="0" i="0" u="none" strike="noStrike" cap="none" normalizeH="0" baseline="0" dirty="0">
                <a:ln>
                  <a:noFill/>
                </a:ln>
                <a:solidFill>
                  <a:schemeClr val="tx1"/>
                </a:solidFill>
                <a:effectLst/>
                <a:latin typeface="29LT Bukra" panose="00000800000000000000" pitchFamily="50" charset="-78"/>
                <a:cs typeface="29LT Bukra" panose="00000800000000000000" pitchFamily="50" charset="-78"/>
              </a:rPr>
              <a:t> for decentralized management</a:t>
            </a:r>
          </a:p>
        </p:txBody>
      </p:sp>
      <p:sp>
        <p:nvSpPr>
          <p:cNvPr id="12" name="TextBox 11">
            <a:extLst>
              <a:ext uri="{FF2B5EF4-FFF2-40B4-BE49-F238E27FC236}">
                <a16:creationId xmlns:a16="http://schemas.microsoft.com/office/drawing/2014/main" id="{2A02E810-3DD6-62CF-1EBF-5DD123AFF2E9}"/>
              </a:ext>
            </a:extLst>
          </p:cNvPr>
          <p:cNvSpPr txBox="1"/>
          <p:nvPr/>
        </p:nvSpPr>
        <p:spPr>
          <a:xfrm>
            <a:off x="293033" y="5398905"/>
            <a:ext cx="6154614" cy="888705"/>
          </a:xfrm>
          <a:prstGeom prst="rect">
            <a:avLst/>
          </a:prstGeom>
          <a:noFill/>
        </p:spPr>
        <p:txBody>
          <a:bodyPr wrap="square">
            <a:spAutoFit/>
          </a:bodyPr>
          <a:lstStyle/>
          <a:p>
            <a:pPr marR="0" lvl="0" algn="ctr" defTabSz="914400" rtl="0" eaLnBrk="0" fontAlgn="base" latinLnBrk="0" hangingPunct="0">
              <a:lnSpc>
                <a:spcPct val="150000"/>
              </a:lnSpc>
              <a:spcBef>
                <a:spcPct val="0"/>
              </a:spcBef>
              <a:spcAft>
                <a:spcPct val="0"/>
              </a:spcAft>
              <a:buClrTx/>
              <a:buSzTx/>
              <a:tabLst/>
            </a:pPr>
            <a:r>
              <a:rPr kumimoji="0" lang="en-US" altLang="en-US" sz="1800" b="0" i="0" u="none" strike="noStrike" cap="none" normalizeH="0" baseline="0" dirty="0">
                <a:ln>
                  <a:noFill/>
                </a:ln>
                <a:solidFill>
                  <a:srgbClr val="FF0000"/>
                </a:solidFill>
                <a:effectLst/>
                <a:latin typeface="29LT Bukra" panose="00000800000000000000" pitchFamily="50" charset="-78"/>
                <a:cs typeface="29LT Bukra" panose="00000800000000000000" pitchFamily="50" charset="-78"/>
              </a:rPr>
              <a:t>Together, they offer a </a:t>
            </a:r>
            <a:r>
              <a:rPr kumimoji="0" lang="en-US" altLang="en-US" sz="1800" b="1" i="0" u="none" strike="noStrike" cap="none" normalizeH="0" baseline="0" dirty="0">
                <a:ln>
                  <a:noFill/>
                </a:ln>
                <a:solidFill>
                  <a:srgbClr val="FF0000"/>
                </a:solidFill>
                <a:effectLst/>
                <a:latin typeface="29LT Bukra" panose="00000800000000000000" pitchFamily="50" charset="-78"/>
                <a:cs typeface="29LT Bukra" panose="00000800000000000000" pitchFamily="50" charset="-78"/>
              </a:rPr>
              <a:t>scalable and resilient IoT security framework</a:t>
            </a:r>
            <a:r>
              <a:rPr kumimoji="0" lang="en-US" altLang="en-US" sz="1800" b="0" i="0" u="none" strike="noStrike" cap="none" normalizeH="0" baseline="0" dirty="0">
                <a:ln>
                  <a:noFill/>
                </a:ln>
                <a:solidFill>
                  <a:srgbClr val="FF0000"/>
                </a:solidFill>
                <a:effectLst/>
                <a:latin typeface="29LT Bukra" panose="00000800000000000000" pitchFamily="50" charset="-78"/>
                <a:cs typeface="29LT Bukra" panose="00000800000000000000" pitchFamily="50" charset="-78"/>
              </a:rPr>
              <a:t>.</a:t>
            </a:r>
          </a:p>
        </p:txBody>
      </p:sp>
      <p:graphicFrame>
        <p:nvGraphicFramePr>
          <p:cNvPr id="9" name="Table 8">
            <a:extLst>
              <a:ext uri="{FF2B5EF4-FFF2-40B4-BE49-F238E27FC236}">
                <a16:creationId xmlns:a16="http://schemas.microsoft.com/office/drawing/2014/main" id="{8689215C-BF5A-2463-D79F-80193A28383C}"/>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886886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1B840-1F36-C429-3CF2-6882946234BD}"/>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BA67EA1E-585A-B2A5-19FE-31E47F2268E5}"/>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F7022929-040B-FAA8-CC59-CE153D51BBB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D13B45F6-301C-377A-58BF-BD2F88B56D9E}"/>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Performance(13/18)</a:t>
              </a:r>
            </a:p>
          </p:txBody>
        </p:sp>
      </p:grpSp>
      <p:grpSp>
        <p:nvGrpSpPr>
          <p:cNvPr id="2" name="Group 1">
            <a:extLst>
              <a:ext uri="{FF2B5EF4-FFF2-40B4-BE49-F238E27FC236}">
                <a16:creationId xmlns:a16="http://schemas.microsoft.com/office/drawing/2014/main" id="{BEC5582C-4E0C-F762-C41D-ABD2A867B30A}"/>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6AA1F97E-4AB0-77DD-CB93-C210743263BA}"/>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94D8CA28-6BFD-B9FD-123F-2F3BAC385F5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12ADCE41-8F84-174D-D03A-97DC22A56653}"/>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0BD0938C-A530-B605-269A-F58728873715}"/>
              </a:ext>
            </a:extLst>
          </p:cNvPr>
          <p:cNvSpPr txBox="1"/>
          <p:nvPr/>
        </p:nvSpPr>
        <p:spPr>
          <a:xfrm>
            <a:off x="1550373" y="2058005"/>
            <a:ext cx="6152606" cy="369332"/>
          </a:xfrm>
          <a:prstGeom prst="rect">
            <a:avLst/>
          </a:prstGeom>
          <a:noFill/>
        </p:spPr>
        <p:txBody>
          <a:bodyPr wrap="square">
            <a:spAutoFit/>
          </a:bodyPr>
          <a:lstStyle/>
          <a:p>
            <a:r>
              <a:rPr lang="en-US" dirty="0">
                <a:solidFill>
                  <a:srgbClr val="FF0000"/>
                </a:solidFill>
                <a:latin typeface="29LT Bukra" panose="00000800000000000000" pitchFamily="50" charset="-78"/>
                <a:cs typeface="29LT Bukra" panose="00000800000000000000" pitchFamily="50" charset="-78"/>
              </a:rPr>
              <a:t>1- Efficiency Based on Execution Time</a:t>
            </a:r>
          </a:p>
        </p:txBody>
      </p:sp>
      <p:sp>
        <p:nvSpPr>
          <p:cNvPr id="15" name="TextBox 14">
            <a:extLst>
              <a:ext uri="{FF2B5EF4-FFF2-40B4-BE49-F238E27FC236}">
                <a16:creationId xmlns:a16="http://schemas.microsoft.com/office/drawing/2014/main" id="{A00C719C-96A8-D421-CA63-EB7933B8C4AF}"/>
              </a:ext>
            </a:extLst>
          </p:cNvPr>
          <p:cNvSpPr txBox="1"/>
          <p:nvPr/>
        </p:nvSpPr>
        <p:spPr>
          <a:xfrm>
            <a:off x="346166" y="1326404"/>
            <a:ext cx="7896496" cy="523220"/>
          </a:xfrm>
          <a:prstGeom prst="rect">
            <a:avLst/>
          </a:prstGeom>
          <a:noFill/>
        </p:spPr>
        <p:txBody>
          <a:bodyPr wrap="square">
            <a:spAutoFit/>
          </a:bodyPr>
          <a:lstStyle/>
          <a:p>
            <a:r>
              <a:rPr lang="en-US" sz="2800" dirty="0">
                <a:solidFill>
                  <a:schemeClr val="accent2"/>
                </a:solidFill>
                <a:latin typeface="29LT Bukra" panose="00000800000000000000" pitchFamily="50" charset="-78"/>
                <a:cs typeface="29LT Bukra" panose="00000800000000000000" pitchFamily="50" charset="-78"/>
              </a:rPr>
              <a:t>Efficiency Analysis of ML Models</a:t>
            </a:r>
          </a:p>
        </p:txBody>
      </p:sp>
      <p:pic>
        <p:nvPicPr>
          <p:cNvPr id="17" name="Picture 16" descr="A graph with black and purple squares&#10;&#10;AI-generated content may be incorrect.">
            <a:extLst>
              <a:ext uri="{FF2B5EF4-FFF2-40B4-BE49-F238E27FC236}">
                <a16:creationId xmlns:a16="http://schemas.microsoft.com/office/drawing/2014/main" id="{37CAD65B-5E12-2266-821F-3DA1FCE16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584" y="2675992"/>
            <a:ext cx="6561661" cy="3914209"/>
          </a:xfrm>
          <a:prstGeom prst="rect">
            <a:avLst/>
          </a:prstGeom>
        </p:spPr>
      </p:pic>
      <p:graphicFrame>
        <p:nvGraphicFramePr>
          <p:cNvPr id="6" name="Table 5">
            <a:extLst>
              <a:ext uri="{FF2B5EF4-FFF2-40B4-BE49-F238E27FC236}">
                <a16:creationId xmlns:a16="http://schemas.microsoft.com/office/drawing/2014/main" id="{0D92214B-DE8B-FE63-0B10-17D7B0ABB23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716447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B9D51-E8D4-D3B7-E7DF-40F1A61E7A6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48E52BD0-1780-12D2-25B6-ED387E1266F7}"/>
              </a:ext>
            </a:extLst>
          </p:cNvPr>
          <p:cNvGrpSpPr/>
          <p:nvPr/>
        </p:nvGrpSpPr>
        <p:grpSpPr>
          <a:xfrm>
            <a:off x="0" y="299932"/>
            <a:ext cx="12192000" cy="988993"/>
            <a:chOff x="0" y="299932"/>
            <a:chExt cx="12192000" cy="988993"/>
          </a:xfrm>
        </p:grpSpPr>
        <p:sp>
          <p:nvSpPr>
            <p:cNvPr id="18" name="object 35">
              <a:extLst>
                <a:ext uri="{FF2B5EF4-FFF2-40B4-BE49-F238E27FC236}">
                  <a16:creationId xmlns:a16="http://schemas.microsoft.com/office/drawing/2014/main" id="{509A7C2B-F3FF-92B5-B1F6-16CC9F11D0F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FCE83AE2-297B-A9D3-0605-E84A93B2663A}"/>
                </a:ext>
              </a:extLst>
            </p:cNvPr>
            <p:cNvSpPr txBox="1"/>
            <p:nvPr/>
          </p:nvSpPr>
          <p:spPr>
            <a:xfrm>
              <a:off x="146010" y="334818"/>
              <a:ext cx="7847616" cy="954107"/>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Performance(14/18)</a:t>
              </a:r>
            </a:p>
            <a:p>
              <a:endPar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2" name="Group 1">
            <a:extLst>
              <a:ext uri="{FF2B5EF4-FFF2-40B4-BE49-F238E27FC236}">
                <a16:creationId xmlns:a16="http://schemas.microsoft.com/office/drawing/2014/main" id="{62E68542-CAB6-D064-B283-D686FB56C415}"/>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08F7C581-6E9F-3E7D-939D-3DB6C8CBDCB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05BCD8E8-D4BE-48B4-249E-34225C2B67B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946D8181-49F2-A561-33DF-6271767B0386}"/>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descr="A graph with numbers and a line&#10;&#10;AI-generated content may be incorrect.">
            <a:extLst>
              <a:ext uri="{FF2B5EF4-FFF2-40B4-BE49-F238E27FC236}">
                <a16:creationId xmlns:a16="http://schemas.microsoft.com/office/drawing/2014/main" id="{8D0665B3-5BEB-CA80-62DD-F869C8C3C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496" y="2242671"/>
            <a:ext cx="6643007" cy="4634656"/>
          </a:xfrm>
          <a:prstGeom prst="rect">
            <a:avLst/>
          </a:prstGeom>
        </p:spPr>
      </p:pic>
      <p:sp>
        <p:nvSpPr>
          <p:cNvPr id="5" name="TextBox 4">
            <a:extLst>
              <a:ext uri="{FF2B5EF4-FFF2-40B4-BE49-F238E27FC236}">
                <a16:creationId xmlns:a16="http://schemas.microsoft.com/office/drawing/2014/main" id="{AA33F449-931F-D62A-BE3A-65E96BF3E2D7}"/>
              </a:ext>
            </a:extLst>
          </p:cNvPr>
          <p:cNvSpPr txBox="1"/>
          <p:nvPr/>
        </p:nvSpPr>
        <p:spPr>
          <a:xfrm>
            <a:off x="333103" y="1175117"/>
            <a:ext cx="7896496" cy="523220"/>
          </a:xfrm>
          <a:prstGeom prst="rect">
            <a:avLst/>
          </a:prstGeom>
          <a:noFill/>
        </p:spPr>
        <p:txBody>
          <a:bodyPr wrap="square">
            <a:spAutoFit/>
          </a:bodyPr>
          <a:lstStyle/>
          <a:p>
            <a:r>
              <a:rPr lang="en-US" sz="2800" dirty="0">
                <a:solidFill>
                  <a:schemeClr val="accent2"/>
                </a:solidFill>
                <a:latin typeface="29LT Bukra" panose="00000800000000000000" pitchFamily="50" charset="-78"/>
                <a:cs typeface="29LT Bukra" panose="00000800000000000000" pitchFamily="50" charset="-78"/>
              </a:rPr>
              <a:t>Efficiency Analysis of ML Models</a:t>
            </a:r>
          </a:p>
        </p:txBody>
      </p:sp>
      <p:sp>
        <p:nvSpPr>
          <p:cNvPr id="6" name="TextBox 5">
            <a:extLst>
              <a:ext uri="{FF2B5EF4-FFF2-40B4-BE49-F238E27FC236}">
                <a16:creationId xmlns:a16="http://schemas.microsoft.com/office/drawing/2014/main" id="{6F061E55-C07E-0280-6104-2AA16162B786}"/>
              </a:ext>
            </a:extLst>
          </p:cNvPr>
          <p:cNvSpPr txBox="1"/>
          <p:nvPr/>
        </p:nvSpPr>
        <p:spPr>
          <a:xfrm>
            <a:off x="1205048" y="1785838"/>
            <a:ext cx="6152606" cy="369332"/>
          </a:xfrm>
          <a:prstGeom prst="rect">
            <a:avLst/>
          </a:prstGeom>
          <a:noFill/>
        </p:spPr>
        <p:txBody>
          <a:bodyPr wrap="square">
            <a:spAutoFit/>
          </a:bodyPr>
          <a:lstStyle>
            <a:defPPr>
              <a:defRPr lang="en-US"/>
            </a:defPPr>
            <a:lvl1pPr>
              <a:defRPr>
                <a:solidFill>
                  <a:srgbClr val="FF0000"/>
                </a:solidFill>
                <a:latin typeface="29LT Bukra" panose="00000800000000000000" pitchFamily="50" charset="-78"/>
                <a:cs typeface="29LT Bukra" panose="00000800000000000000" pitchFamily="50" charset="-78"/>
              </a:defRPr>
            </a:lvl1pPr>
          </a:lstStyle>
          <a:p>
            <a:r>
              <a:rPr lang="en-US" dirty="0"/>
              <a:t>2- Efficiency Based on Feature Selection</a:t>
            </a:r>
          </a:p>
        </p:txBody>
      </p:sp>
      <p:graphicFrame>
        <p:nvGraphicFramePr>
          <p:cNvPr id="7" name="Table 6">
            <a:extLst>
              <a:ext uri="{FF2B5EF4-FFF2-40B4-BE49-F238E27FC236}">
                <a16:creationId xmlns:a16="http://schemas.microsoft.com/office/drawing/2014/main" id="{65F0F7D3-BE8A-C902-D6C3-F4D58424832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5357517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4B36F-133F-E066-E399-8545E93FCA96}"/>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5618E02-64DE-73B9-404A-225E4E31C237}"/>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9F6272FC-B534-1EC1-9B88-021D6379C9C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B2E5A783-F9F1-5FA9-66ED-1B5CEDD4E70F}"/>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Performance(15/18)</a:t>
              </a:r>
            </a:p>
          </p:txBody>
        </p:sp>
      </p:grpSp>
      <p:grpSp>
        <p:nvGrpSpPr>
          <p:cNvPr id="2" name="Group 1">
            <a:extLst>
              <a:ext uri="{FF2B5EF4-FFF2-40B4-BE49-F238E27FC236}">
                <a16:creationId xmlns:a16="http://schemas.microsoft.com/office/drawing/2014/main" id="{774AB07E-675B-4D1C-A3D4-10CCA5A36784}"/>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F1476671-7175-D3F8-8863-0017CFE3B13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72C25DA4-B917-BAB2-54C9-5DC397EDD16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3E7E71F6-7753-2A16-2A15-4133610A795C}"/>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7170B7DE-5C02-DD73-FCB5-D3EF69CD60BB}"/>
              </a:ext>
            </a:extLst>
          </p:cNvPr>
          <p:cNvPicPr>
            <a:picLocks noChangeAspect="1"/>
          </p:cNvPicPr>
          <p:nvPr/>
        </p:nvPicPr>
        <p:blipFill>
          <a:blip r:embed="rId2"/>
          <a:stretch>
            <a:fillRect/>
          </a:stretch>
        </p:blipFill>
        <p:spPr>
          <a:xfrm>
            <a:off x="2388541" y="1195775"/>
            <a:ext cx="6768521" cy="5543448"/>
          </a:xfrm>
          <a:prstGeom prst="rect">
            <a:avLst/>
          </a:prstGeom>
        </p:spPr>
      </p:pic>
      <p:sp>
        <p:nvSpPr>
          <p:cNvPr id="5" name="Rectangle 4">
            <a:extLst>
              <a:ext uri="{FF2B5EF4-FFF2-40B4-BE49-F238E27FC236}">
                <a16:creationId xmlns:a16="http://schemas.microsoft.com/office/drawing/2014/main" id="{0D8A3426-128A-9282-7C5F-175D325796C5}"/>
              </a:ext>
            </a:extLst>
          </p:cNvPr>
          <p:cNvSpPr/>
          <p:nvPr/>
        </p:nvSpPr>
        <p:spPr>
          <a:xfrm>
            <a:off x="2246811" y="4963886"/>
            <a:ext cx="7289075" cy="17753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E3C7BE-5A5C-FB3A-3738-AE73547A6119}"/>
              </a:ext>
            </a:extLst>
          </p:cNvPr>
          <p:cNvSpPr/>
          <p:nvPr/>
        </p:nvSpPr>
        <p:spPr>
          <a:xfrm>
            <a:off x="2126974" y="1120456"/>
            <a:ext cx="1391478" cy="576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3DFFBE-AB49-9709-6090-FFCA5A4E44A0}"/>
              </a:ext>
            </a:extLst>
          </p:cNvPr>
          <p:cNvSpPr txBox="1"/>
          <p:nvPr/>
        </p:nvSpPr>
        <p:spPr>
          <a:xfrm>
            <a:off x="146010" y="975353"/>
            <a:ext cx="11455440" cy="707886"/>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Comparison Analysis of ML Models based on feature selection and normalized efficiency </a:t>
            </a:r>
          </a:p>
        </p:txBody>
      </p:sp>
      <p:graphicFrame>
        <p:nvGraphicFramePr>
          <p:cNvPr id="7" name="Table 6">
            <a:extLst>
              <a:ext uri="{FF2B5EF4-FFF2-40B4-BE49-F238E27FC236}">
                <a16:creationId xmlns:a16="http://schemas.microsoft.com/office/drawing/2014/main" id="{945F0F72-21BE-1428-F0FE-CFF2D31ED769}"/>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230244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9F9F1-18C0-4F50-9392-C6BEDAF0F596}"/>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54FFD148-6486-36C6-7E8F-647B30861F0E}"/>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7C1CD1AF-AA90-19F3-6471-4573F212D37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7DF1DD6A-755D-9765-1913-25851BABBECF}"/>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Performance(16/18)</a:t>
              </a:r>
            </a:p>
          </p:txBody>
        </p:sp>
      </p:grpSp>
      <p:grpSp>
        <p:nvGrpSpPr>
          <p:cNvPr id="2" name="Group 1">
            <a:extLst>
              <a:ext uri="{FF2B5EF4-FFF2-40B4-BE49-F238E27FC236}">
                <a16:creationId xmlns:a16="http://schemas.microsoft.com/office/drawing/2014/main" id="{DAA40C39-C00A-4432-9B57-953B1FA2F707}"/>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0CCB8F30-93A4-41D9-4574-7D6F0A38C287}"/>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B0E7A21D-D22E-31CE-BDAB-8D231B391BA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0BAB1029-0559-1EA0-058B-8A17EC6645A9}"/>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9E7152D8-5689-7A80-CD04-4232157241DB}"/>
              </a:ext>
            </a:extLst>
          </p:cNvPr>
          <p:cNvPicPr>
            <a:picLocks noChangeAspect="1"/>
          </p:cNvPicPr>
          <p:nvPr/>
        </p:nvPicPr>
        <p:blipFill>
          <a:blip r:embed="rId2"/>
          <a:stretch>
            <a:fillRect/>
          </a:stretch>
        </p:blipFill>
        <p:spPr>
          <a:xfrm>
            <a:off x="2388541" y="1195775"/>
            <a:ext cx="6768521" cy="5543448"/>
          </a:xfrm>
          <a:prstGeom prst="rect">
            <a:avLst/>
          </a:prstGeom>
        </p:spPr>
      </p:pic>
      <p:sp>
        <p:nvSpPr>
          <p:cNvPr id="6" name="Oval 5">
            <a:extLst>
              <a:ext uri="{FF2B5EF4-FFF2-40B4-BE49-F238E27FC236}">
                <a16:creationId xmlns:a16="http://schemas.microsoft.com/office/drawing/2014/main" id="{7AE862F2-78B3-A4CD-D4A8-3B83F4954168}"/>
              </a:ext>
            </a:extLst>
          </p:cNvPr>
          <p:cNvSpPr/>
          <p:nvPr/>
        </p:nvSpPr>
        <p:spPr>
          <a:xfrm>
            <a:off x="5590903" y="1971275"/>
            <a:ext cx="796834" cy="50160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289CD7-1143-EE5B-1D02-BC3F9A18FDE8}"/>
              </a:ext>
            </a:extLst>
          </p:cNvPr>
          <p:cNvSpPr/>
          <p:nvPr/>
        </p:nvSpPr>
        <p:spPr>
          <a:xfrm>
            <a:off x="2126974" y="1120456"/>
            <a:ext cx="1391478" cy="576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256ECF2-FC33-B850-F58C-52D957F4B057}"/>
              </a:ext>
            </a:extLst>
          </p:cNvPr>
          <p:cNvSpPr txBox="1"/>
          <p:nvPr/>
        </p:nvSpPr>
        <p:spPr>
          <a:xfrm>
            <a:off x="146010" y="975353"/>
            <a:ext cx="11455440" cy="707886"/>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Comparison Analysis of ML Models based on feature selection and normalized efficiency </a:t>
            </a:r>
          </a:p>
        </p:txBody>
      </p:sp>
      <p:graphicFrame>
        <p:nvGraphicFramePr>
          <p:cNvPr id="7" name="Table 6">
            <a:extLst>
              <a:ext uri="{FF2B5EF4-FFF2-40B4-BE49-F238E27FC236}">
                <a16:creationId xmlns:a16="http://schemas.microsoft.com/office/drawing/2014/main" id="{85F458D8-C7E9-E7AC-DCF3-78817E7C9D7D}"/>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533213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7221-079D-F242-1240-35D0F6B26A2B}"/>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796DD0C9-9172-2198-E81A-ED067C434A25}"/>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F4D404BA-8A86-D4FD-76B9-EB52B12820C7}"/>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D97E119A-C169-5399-194A-A9A62058BC9D}"/>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Performance(17/18)</a:t>
              </a:r>
            </a:p>
          </p:txBody>
        </p:sp>
      </p:grpSp>
      <p:grpSp>
        <p:nvGrpSpPr>
          <p:cNvPr id="2" name="Group 1">
            <a:extLst>
              <a:ext uri="{FF2B5EF4-FFF2-40B4-BE49-F238E27FC236}">
                <a16:creationId xmlns:a16="http://schemas.microsoft.com/office/drawing/2014/main" id="{61B2EE49-F2EC-6595-79F6-8CB684FE1120}"/>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ECD5B823-19C9-560F-72A7-C50B5F745042}"/>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7C477503-F412-CEA2-1ABB-C04B463FF48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5653535C-875B-EB3A-F02E-59EBFDD492FC}"/>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1DCB0E67-A036-935C-DE7A-EEE1117A1CB6}"/>
              </a:ext>
            </a:extLst>
          </p:cNvPr>
          <p:cNvPicPr>
            <a:picLocks noChangeAspect="1"/>
          </p:cNvPicPr>
          <p:nvPr/>
        </p:nvPicPr>
        <p:blipFill>
          <a:blip r:embed="rId2"/>
          <a:stretch>
            <a:fillRect/>
          </a:stretch>
        </p:blipFill>
        <p:spPr>
          <a:xfrm>
            <a:off x="2388541" y="1195775"/>
            <a:ext cx="6768521" cy="5543448"/>
          </a:xfrm>
          <a:prstGeom prst="rect">
            <a:avLst/>
          </a:prstGeom>
        </p:spPr>
      </p:pic>
      <p:sp>
        <p:nvSpPr>
          <p:cNvPr id="10" name="Rectangle: Rounded Corners 9">
            <a:extLst>
              <a:ext uri="{FF2B5EF4-FFF2-40B4-BE49-F238E27FC236}">
                <a16:creationId xmlns:a16="http://schemas.microsoft.com/office/drawing/2014/main" id="{0484F6AF-423E-A00B-AA01-49F71B583530}"/>
              </a:ext>
            </a:extLst>
          </p:cNvPr>
          <p:cNvSpPr/>
          <p:nvPr/>
        </p:nvSpPr>
        <p:spPr>
          <a:xfrm>
            <a:off x="7889966" y="2076994"/>
            <a:ext cx="1267096" cy="4662224"/>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93D96F-D524-399E-3562-08D34FE8D314}"/>
              </a:ext>
            </a:extLst>
          </p:cNvPr>
          <p:cNvSpPr/>
          <p:nvPr/>
        </p:nvSpPr>
        <p:spPr>
          <a:xfrm>
            <a:off x="2126974" y="1120456"/>
            <a:ext cx="1391478" cy="5764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15E1A86A-A0C3-DF2E-E223-7CE35D6660D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061387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4B5F7-BA3E-F81F-A954-DC616FC9E57A}"/>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1338190-2D2D-0992-0EB4-F4E10C9D2909}"/>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35643425-139B-A7CA-BB85-8CC7AFB416E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9411CB01-3411-6237-A684-4D18B6021359}"/>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ML Models and Performance(18/18)</a:t>
              </a:r>
            </a:p>
          </p:txBody>
        </p:sp>
      </p:grpSp>
      <p:grpSp>
        <p:nvGrpSpPr>
          <p:cNvPr id="2" name="Group 1">
            <a:extLst>
              <a:ext uri="{FF2B5EF4-FFF2-40B4-BE49-F238E27FC236}">
                <a16:creationId xmlns:a16="http://schemas.microsoft.com/office/drawing/2014/main" id="{306E1EF5-566A-7D02-B024-02115E28BC91}"/>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13F363C9-FA3C-8912-00D0-09A0A0294BF2}"/>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BE18BB19-5D49-CAE1-F4FC-D8E1E7689A9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9FC79684-AE2E-79F4-0DEF-08ED8F499E55}"/>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077A4D2A-ACAF-B773-776A-5639EEF0AE48}"/>
              </a:ext>
            </a:extLst>
          </p:cNvPr>
          <p:cNvGraphicFramePr>
            <a:graphicFrameLocks noGrp="1"/>
          </p:cNvGraphicFramePr>
          <p:nvPr>
            <p:extLst>
              <p:ext uri="{D42A27DB-BD31-4B8C-83A1-F6EECF244321}">
                <p14:modId xmlns:p14="http://schemas.microsoft.com/office/powerpoint/2010/main" val="2615673413"/>
              </p:ext>
            </p:extLst>
          </p:nvPr>
        </p:nvGraphicFramePr>
        <p:xfrm>
          <a:off x="146010" y="5300255"/>
          <a:ext cx="5365115" cy="1494155"/>
        </p:xfrm>
        <a:graphic>
          <a:graphicData uri="http://schemas.openxmlformats.org/drawingml/2006/table">
            <a:tbl>
              <a:tblPr firstRow="1" firstCol="1" bandRow="1">
                <a:tableStyleId>{5C22544A-7EE6-4342-B048-85BDC9FD1C3A}</a:tableStyleId>
              </a:tblPr>
              <a:tblGrid>
                <a:gridCol w="766445">
                  <a:extLst>
                    <a:ext uri="{9D8B030D-6E8A-4147-A177-3AD203B41FA5}">
                      <a16:colId xmlns:a16="http://schemas.microsoft.com/office/drawing/2014/main" val="972831480"/>
                    </a:ext>
                  </a:extLst>
                </a:gridCol>
                <a:gridCol w="766445">
                  <a:extLst>
                    <a:ext uri="{9D8B030D-6E8A-4147-A177-3AD203B41FA5}">
                      <a16:colId xmlns:a16="http://schemas.microsoft.com/office/drawing/2014/main" val="1499465902"/>
                    </a:ext>
                  </a:extLst>
                </a:gridCol>
                <a:gridCol w="845639">
                  <a:extLst>
                    <a:ext uri="{9D8B030D-6E8A-4147-A177-3AD203B41FA5}">
                      <a16:colId xmlns:a16="http://schemas.microsoft.com/office/drawing/2014/main" val="265667744"/>
                    </a:ext>
                  </a:extLst>
                </a:gridCol>
                <a:gridCol w="687251">
                  <a:extLst>
                    <a:ext uri="{9D8B030D-6E8A-4147-A177-3AD203B41FA5}">
                      <a16:colId xmlns:a16="http://schemas.microsoft.com/office/drawing/2014/main" val="1600163697"/>
                    </a:ext>
                  </a:extLst>
                </a:gridCol>
                <a:gridCol w="766445">
                  <a:extLst>
                    <a:ext uri="{9D8B030D-6E8A-4147-A177-3AD203B41FA5}">
                      <a16:colId xmlns:a16="http://schemas.microsoft.com/office/drawing/2014/main" val="1692684013"/>
                    </a:ext>
                  </a:extLst>
                </a:gridCol>
                <a:gridCol w="766445">
                  <a:extLst>
                    <a:ext uri="{9D8B030D-6E8A-4147-A177-3AD203B41FA5}">
                      <a16:colId xmlns:a16="http://schemas.microsoft.com/office/drawing/2014/main" val="3745721379"/>
                    </a:ext>
                  </a:extLst>
                </a:gridCol>
                <a:gridCol w="766445">
                  <a:extLst>
                    <a:ext uri="{9D8B030D-6E8A-4147-A177-3AD203B41FA5}">
                      <a16:colId xmlns:a16="http://schemas.microsoft.com/office/drawing/2014/main" val="2805415168"/>
                    </a:ext>
                  </a:extLst>
                </a:gridCol>
              </a:tblGrid>
              <a:tr h="374015">
                <a:tc>
                  <a:txBody>
                    <a:bodyPr/>
                    <a:lstStyle/>
                    <a:p>
                      <a:pPr marL="0" marR="0" algn="ctr">
                        <a:lnSpc>
                          <a:spcPct val="107000"/>
                        </a:lnSpc>
                      </a:pPr>
                      <a:r>
                        <a:rPr lang="en-US" sz="1100" dirty="0">
                          <a:effectLst/>
                        </a:rPr>
                        <a:t>Model</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Train Acc.</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Test Acc.</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Train Prec.</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Test Prec.</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Train Recall</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Test Recall</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996419298"/>
                  </a:ext>
                </a:extLst>
              </a:tr>
              <a:tr h="186690">
                <a:tc>
                  <a:txBody>
                    <a:bodyPr/>
                    <a:lstStyle/>
                    <a:p>
                      <a:pPr marL="0" marR="0" algn="ctr">
                        <a:lnSpc>
                          <a:spcPct val="107000"/>
                        </a:lnSpc>
                      </a:pPr>
                      <a:r>
                        <a:rPr lang="en-US" sz="1100">
                          <a:effectLst/>
                        </a:rPr>
                        <a:t>LR</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99.12</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99.14</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99.12</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99.14</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99.12</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99.14</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92587914"/>
                  </a:ext>
                </a:extLst>
              </a:tr>
              <a:tr h="186690">
                <a:tc>
                  <a:txBody>
                    <a:bodyPr/>
                    <a:lstStyle/>
                    <a:p>
                      <a:pPr marL="0" marR="0" algn="ctr">
                        <a:lnSpc>
                          <a:spcPct val="107000"/>
                        </a:lnSpc>
                      </a:pPr>
                      <a:r>
                        <a:rPr lang="en-US" sz="1100">
                          <a:effectLst/>
                        </a:rPr>
                        <a:t>KNN</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100</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99.94</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100</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99.94</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100</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99.94</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72456525"/>
                  </a:ext>
                </a:extLst>
              </a:tr>
              <a:tr h="186690">
                <a:tc>
                  <a:txBody>
                    <a:bodyPr/>
                    <a:lstStyle/>
                    <a:p>
                      <a:pPr marL="0" marR="0" algn="ctr">
                        <a:lnSpc>
                          <a:spcPct val="107000"/>
                        </a:lnSpc>
                      </a:pPr>
                      <a:r>
                        <a:rPr lang="en-US" sz="1100" dirty="0">
                          <a:effectLst/>
                        </a:rPr>
                        <a:t>RF</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100</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99.96</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100</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99.96</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100</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99.96</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234263402"/>
                  </a:ext>
                </a:extLst>
              </a:tr>
              <a:tr h="186690">
                <a:tc>
                  <a:txBody>
                    <a:bodyPr/>
                    <a:lstStyle/>
                    <a:p>
                      <a:pPr marL="0" marR="0" algn="ctr">
                        <a:lnSpc>
                          <a:spcPct val="107000"/>
                        </a:lnSpc>
                      </a:pPr>
                      <a:r>
                        <a:rPr lang="en-US" sz="1100">
                          <a:effectLst/>
                        </a:rPr>
                        <a:t>DTree</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99.99</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99.99</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99.99</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99.95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662910528"/>
                  </a:ext>
                </a:extLst>
              </a:tr>
              <a:tr h="186690">
                <a:tc>
                  <a:txBody>
                    <a:bodyPr/>
                    <a:lstStyle/>
                    <a:p>
                      <a:pPr marL="0" marR="0" algn="ctr">
                        <a:lnSpc>
                          <a:spcPct val="107000"/>
                        </a:lnSpc>
                      </a:pPr>
                      <a:r>
                        <a:rPr lang="en-US" sz="1100">
                          <a:effectLst/>
                        </a:rPr>
                        <a:t>LDA</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98.87</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98.87</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98.87</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81876273"/>
                  </a:ext>
                </a:extLst>
              </a:tr>
              <a:tr h="186690">
                <a:tc>
                  <a:txBody>
                    <a:bodyPr/>
                    <a:lstStyle/>
                    <a:p>
                      <a:pPr marL="0" marR="0" algn="ctr">
                        <a:lnSpc>
                          <a:spcPct val="107000"/>
                        </a:lnSpc>
                      </a:pPr>
                      <a:r>
                        <a:rPr lang="en-US" sz="1100">
                          <a:effectLst/>
                        </a:rPr>
                        <a:t>NB</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96.35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96.2</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96.41</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96.27</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a:effectLst/>
                        </a:rPr>
                        <a:t>96.35</a:t>
                      </a:r>
                      <a:endParaRPr lang="en-US" sz="11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lnSpc>
                          <a:spcPct val="107000"/>
                        </a:lnSpc>
                      </a:pPr>
                      <a:r>
                        <a:rPr lang="en-US" sz="1100" dirty="0">
                          <a:effectLst/>
                        </a:rPr>
                        <a:t>96.2</a:t>
                      </a:r>
                      <a:endParaRPr lang="en-US" sz="11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751345600"/>
                  </a:ext>
                </a:extLst>
              </a:tr>
            </a:tbl>
          </a:graphicData>
        </a:graphic>
      </p:graphicFrame>
      <p:pic>
        <p:nvPicPr>
          <p:cNvPr id="6145" name="Picture 5" descr="Output image">
            <a:extLst>
              <a:ext uri="{FF2B5EF4-FFF2-40B4-BE49-F238E27FC236}">
                <a16:creationId xmlns:a16="http://schemas.microsoft.com/office/drawing/2014/main" id="{A4DF4454-EFBA-017B-03F9-64C7ECB04B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485" y="1168016"/>
            <a:ext cx="3282223" cy="21183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A5959141-0CC6-B85D-AD7A-9F9239111CC4}"/>
              </a:ext>
            </a:extLst>
          </p:cNvPr>
          <p:cNvSpPr>
            <a:spLocks noChangeArrowheads="1"/>
          </p:cNvSpPr>
          <p:nvPr/>
        </p:nvSpPr>
        <p:spPr bwMode="auto">
          <a:xfrm>
            <a:off x="-480449" y="4853979"/>
            <a:ext cx="4396927"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a:t>
            </a:r>
            <a:r>
              <a:rPr kumimoji="0" lang="en-US" altLang="en-US" sz="11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Comparison accuracy of various ML models </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rgbClr val="000000"/>
                </a:solidFill>
                <a:effectLst/>
                <a:ea typeface="Times New Roman" panose="02020603050405020304" pitchFamily="18" charset="0"/>
              </a:rPr>
              <a:t>Machine Learning Model </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on </a:t>
            </a:r>
            <a:r>
              <a:rPr kumimoji="0" lang="en-US" altLang="en-US" sz="1200" b="0" i="0" u="none" strike="noStrike" cap="none" normalizeH="0" baseline="0" dirty="0">
                <a:ln>
                  <a:noFill/>
                </a:ln>
                <a:solidFill>
                  <a:srgbClr val="000000"/>
                </a:solidFill>
                <a:effectLst/>
                <a:ea typeface="Times New Roman" panose="02020603050405020304" pitchFamily="18" charset="0"/>
              </a:rPr>
              <a:t>CICD-DoS2019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8FAF8056-113F-979E-93E5-E9477EA0AB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6010" y="1255300"/>
            <a:ext cx="5856757" cy="3632002"/>
          </a:xfrm>
          <a:prstGeom prst="rect">
            <a:avLst/>
          </a:prstGeom>
          <a:noFill/>
          <a:ln>
            <a:noFill/>
          </a:ln>
        </p:spPr>
      </p:pic>
      <p:pic>
        <p:nvPicPr>
          <p:cNvPr id="10" name="Picture 9" descr="A group of graphs with different colored lines&#10;&#10;Description automatically generated">
            <a:extLst>
              <a:ext uri="{FF2B5EF4-FFF2-40B4-BE49-F238E27FC236}">
                <a16:creationId xmlns:a16="http://schemas.microsoft.com/office/drawing/2014/main" id="{FDF08E3F-DB79-F3D9-2932-9093688379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06821" y="3391276"/>
            <a:ext cx="5147835" cy="3371681"/>
          </a:xfrm>
          <a:prstGeom prst="rect">
            <a:avLst/>
          </a:prstGeom>
          <a:noFill/>
          <a:ln>
            <a:noFill/>
          </a:ln>
        </p:spPr>
      </p:pic>
      <p:sp>
        <p:nvSpPr>
          <p:cNvPr id="12" name="TextBox 11">
            <a:extLst>
              <a:ext uri="{FF2B5EF4-FFF2-40B4-BE49-F238E27FC236}">
                <a16:creationId xmlns:a16="http://schemas.microsoft.com/office/drawing/2014/main" id="{BB370C9A-AEE0-DD92-AF28-8173A7E26751}"/>
              </a:ext>
            </a:extLst>
          </p:cNvPr>
          <p:cNvSpPr txBox="1"/>
          <p:nvPr/>
        </p:nvSpPr>
        <p:spPr>
          <a:xfrm>
            <a:off x="146010" y="900034"/>
            <a:ext cx="6154614" cy="400110"/>
          </a:xfrm>
          <a:prstGeom prst="rect">
            <a:avLst/>
          </a:prstGeom>
          <a:noFill/>
        </p:spPr>
        <p:txBody>
          <a:bodyPr wrap="square">
            <a:spAutoFit/>
          </a:bodyPr>
          <a:lstStyle/>
          <a:p>
            <a:r>
              <a:rPr lang="en-US" sz="2000" dirty="0">
                <a:solidFill>
                  <a:schemeClr val="accent2"/>
                </a:solidFill>
                <a:latin typeface="29LT Bukra" panose="00000800000000000000" pitchFamily="50" charset="-78"/>
                <a:cs typeface="29LT Bukra" panose="00000800000000000000" pitchFamily="50" charset="-78"/>
              </a:rPr>
              <a:t>DDoS attack  model dataset analysis </a:t>
            </a:r>
          </a:p>
        </p:txBody>
      </p:sp>
      <p:graphicFrame>
        <p:nvGraphicFramePr>
          <p:cNvPr id="7" name="Table 6">
            <a:extLst>
              <a:ext uri="{FF2B5EF4-FFF2-40B4-BE49-F238E27FC236}">
                <a16:creationId xmlns:a16="http://schemas.microsoft.com/office/drawing/2014/main" id="{6FE71B6B-F4BF-7E9E-B348-F12D2C725C03}"/>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3501860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7077B-914C-0FF7-85D9-4DD2F738AAB8}"/>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9A4A411-2E8F-D71C-08FC-88A83B54FF4B}"/>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71315747-E816-3662-7C7B-231F437F1C2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0E3C9BD2-0E4E-9D4E-036B-2B5F49E660CD}"/>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070DEADA-AE8D-5C59-F389-34CB5CCA31BF}"/>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E22C9DEB-9491-2C69-1328-79DA3CCD2C34}"/>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822A1A37-475E-5617-1116-33144197C17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D0484D85-DCBA-5C23-E58B-BF6F9259B897}"/>
              </a:ext>
            </a:extLst>
          </p:cNvPr>
          <p:cNvSpPr txBox="1"/>
          <p:nvPr/>
        </p:nvSpPr>
        <p:spPr>
          <a:xfrm>
            <a:off x="254859" y="965409"/>
            <a:ext cx="10835507" cy="461665"/>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2400" b="1" dirty="0">
                <a:latin typeface="CMU Sans Serif" panose="02000603000000000000" pitchFamily="2" charset="0"/>
              </a:rPr>
              <a:t>Blockchain Integration</a:t>
            </a:r>
          </a:p>
        </p:txBody>
      </p:sp>
      <p:graphicFrame>
        <p:nvGraphicFramePr>
          <p:cNvPr id="2" name="Table 1">
            <a:extLst>
              <a:ext uri="{FF2B5EF4-FFF2-40B4-BE49-F238E27FC236}">
                <a16:creationId xmlns:a16="http://schemas.microsoft.com/office/drawing/2014/main" id="{9B55A3EA-133B-BB81-27E6-272ABFBACAA0}"/>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pic>
        <p:nvPicPr>
          <p:cNvPr id="5" name="Picture 4">
            <a:extLst>
              <a:ext uri="{FF2B5EF4-FFF2-40B4-BE49-F238E27FC236}">
                <a16:creationId xmlns:a16="http://schemas.microsoft.com/office/drawing/2014/main" id="{84E0C1DE-FC6D-EB63-4DE6-014F526B63DF}"/>
              </a:ext>
            </a:extLst>
          </p:cNvPr>
          <p:cNvPicPr>
            <a:picLocks noChangeAspect="1"/>
          </p:cNvPicPr>
          <p:nvPr/>
        </p:nvPicPr>
        <p:blipFill>
          <a:blip r:embed="rId3"/>
          <a:stretch>
            <a:fillRect/>
          </a:stretch>
        </p:blipFill>
        <p:spPr>
          <a:xfrm>
            <a:off x="5506693" y="983098"/>
            <a:ext cx="5787850" cy="5787850"/>
          </a:xfrm>
          <a:prstGeom prst="rect">
            <a:avLst/>
          </a:prstGeom>
        </p:spPr>
      </p:pic>
      <p:sp>
        <p:nvSpPr>
          <p:cNvPr id="10" name="Rectangle 9">
            <a:extLst>
              <a:ext uri="{FF2B5EF4-FFF2-40B4-BE49-F238E27FC236}">
                <a16:creationId xmlns:a16="http://schemas.microsoft.com/office/drawing/2014/main" id="{2ACDBD08-ED60-4DFA-CB10-1B6902D98994}"/>
              </a:ext>
            </a:extLst>
          </p:cNvPr>
          <p:cNvSpPr/>
          <p:nvPr/>
        </p:nvSpPr>
        <p:spPr>
          <a:xfrm>
            <a:off x="6270171" y="2724539"/>
            <a:ext cx="3191070" cy="3974841"/>
          </a:xfrm>
          <a:prstGeom prst="rect">
            <a:avLst/>
          </a:prstGeom>
          <a:solidFill>
            <a:schemeClr val="bg1">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
        <p:nvSpPr>
          <p:cNvPr id="11" name="Rectangle 10">
            <a:extLst>
              <a:ext uri="{FF2B5EF4-FFF2-40B4-BE49-F238E27FC236}">
                <a16:creationId xmlns:a16="http://schemas.microsoft.com/office/drawing/2014/main" id="{377BD00F-52DD-70FC-DE93-10F1D88066D6}"/>
              </a:ext>
            </a:extLst>
          </p:cNvPr>
          <p:cNvSpPr/>
          <p:nvPr/>
        </p:nvSpPr>
        <p:spPr>
          <a:xfrm>
            <a:off x="7865706" y="5035420"/>
            <a:ext cx="3191070" cy="1663960"/>
          </a:xfrm>
          <a:prstGeom prst="rect">
            <a:avLst/>
          </a:prstGeom>
          <a:solidFill>
            <a:schemeClr val="bg1">
              <a:alpha val="8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G" dirty="0"/>
          </a:p>
        </p:txBody>
      </p:sp>
    </p:spTree>
    <p:extLst>
      <p:ext uri="{BB962C8B-B14F-4D97-AF65-F5344CB8AC3E}">
        <p14:creationId xmlns:p14="http://schemas.microsoft.com/office/powerpoint/2010/main" val="41181008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517FB-7EB5-D79F-CFA1-737E05E8605C}"/>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FE89ACBA-5255-B2D8-CF9F-FC307AAE0481}"/>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5C8E1C10-57D8-3A0C-97B4-B8B184BDA68B}"/>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9A144FD9-C0A8-60FA-3EB2-616EB245E147}"/>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Integration(1/8)</a:t>
              </a:r>
            </a:p>
          </p:txBody>
        </p:sp>
      </p:grpSp>
      <p:grpSp>
        <p:nvGrpSpPr>
          <p:cNvPr id="12" name="Group 11">
            <a:extLst>
              <a:ext uri="{FF2B5EF4-FFF2-40B4-BE49-F238E27FC236}">
                <a16:creationId xmlns:a16="http://schemas.microsoft.com/office/drawing/2014/main" id="{37901689-ED2C-A02D-4D99-EB859E5E82F3}"/>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DB31F2A1-DDA2-CF12-4A77-C3E37A8B3769}"/>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74C8F223-10D5-E59B-C900-BB841CEB3D46}"/>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20D755EE-3B67-35A4-1920-BF571A7150E3}"/>
              </a:ext>
            </a:extLst>
          </p:cNvPr>
          <p:cNvSpPr txBox="1"/>
          <p:nvPr/>
        </p:nvSpPr>
        <p:spPr>
          <a:xfrm>
            <a:off x="126836" y="965409"/>
            <a:ext cx="11468962" cy="5736186"/>
          </a:xfrm>
          <a:prstGeom prst="rect">
            <a:avLst/>
          </a:prstGeom>
          <a:solidFill>
            <a:srgbClr val="FEDEEC"/>
          </a:solidFill>
        </p:spPr>
        <p:txBody>
          <a:bodyPr wrap="square">
            <a:spAutoFit/>
          </a:bodyPr>
          <a:lstStyle/>
          <a:p>
            <a:pPr marL="285750" indent="-285750">
              <a:lnSpc>
                <a:spcPct val="150000"/>
              </a:lnSpc>
              <a:buFont typeface="Wingdings" panose="05000000000000000000" pitchFamily="2" charset="2"/>
              <a:buChar char="v"/>
            </a:pPr>
            <a:r>
              <a:rPr lang="en-US" sz="1600" dirty="0">
                <a:latin typeface="29LT Bukra" panose="00000800000000000000" pitchFamily="50" charset="-78"/>
                <a:cs typeface="29LT Bukra" panose="00000800000000000000" pitchFamily="50" charset="-78"/>
              </a:rPr>
              <a:t> </a:t>
            </a:r>
            <a:r>
              <a:rPr lang="en-US" sz="1600" b="1" dirty="0">
                <a:solidFill>
                  <a:srgbClr val="FF0000"/>
                </a:solidFill>
                <a:latin typeface="29LT Bukra" panose="00000800000000000000" pitchFamily="50" charset="-78"/>
                <a:cs typeface="29LT Bukra" panose="00000800000000000000" pitchFamily="50" charset="-78"/>
              </a:rPr>
              <a:t>Why Blockchain?</a:t>
            </a:r>
            <a:br>
              <a:rPr lang="en-US" sz="1600" dirty="0">
                <a:latin typeface="29LT Bukra" panose="00000800000000000000" pitchFamily="50" charset="-78"/>
                <a:cs typeface="29LT Bukra" panose="00000800000000000000" pitchFamily="50" charset="-78"/>
              </a:rPr>
            </a:br>
            <a:r>
              <a:rPr lang="en-US" sz="1600" dirty="0">
                <a:latin typeface="29LT Bukra" panose="00000800000000000000" pitchFamily="50" charset="-78"/>
                <a:cs typeface="29LT Bukra" panose="00000800000000000000" pitchFamily="50" charset="-78"/>
              </a:rPr>
              <a:t>Ensures trust, integrity, and tamper-resistance; removes centralized authorities and single points of failure.</a:t>
            </a:r>
          </a:p>
          <a:p>
            <a:pPr marL="285750" indent="-285750">
              <a:lnSpc>
                <a:spcPct val="150000"/>
              </a:lnSpc>
              <a:buFont typeface="Wingdings" panose="05000000000000000000" pitchFamily="2" charset="2"/>
              <a:buChar char="v"/>
            </a:pPr>
            <a:r>
              <a:rPr lang="en-US" sz="1600" dirty="0">
                <a:latin typeface="29LT Bukra" panose="00000800000000000000" pitchFamily="50" charset="-78"/>
                <a:cs typeface="29LT Bukra" panose="00000800000000000000" pitchFamily="50" charset="-78"/>
              </a:rPr>
              <a:t> </a:t>
            </a:r>
            <a:r>
              <a:rPr lang="en-US" sz="1600" b="1" dirty="0">
                <a:solidFill>
                  <a:srgbClr val="FF0000"/>
                </a:solidFill>
                <a:latin typeface="29LT Bukra" panose="00000800000000000000" pitchFamily="50" charset="-78"/>
                <a:cs typeface="29LT Bukra" panose="00000800000000000000" pitchFamily="50" charset="-78"/>
              </a:rPr>
              <a:t>System Role</a:t>
            </a:r>
            <a:br>
              <a:rPr lang="en-US" sz="1600" dirty="0">
                <a:latin typeface="29LT Bukra" panose="00000800000000000000" pitchFamily="50" charset="-78"/>
                <a:cs typeface="29LT Bukra" panose="00000800000000000000" pitchFamily="50" charset="-78"/>
              </a:rPr>
            </a:br>
            <a:r>
              <a:rPr lang="en-US" sz="1600" dirty="0">
                <a:latin typeface="29LT Bukra" panose="00000800000000000000" pitchFamily="50" charset="-78"/>
                <a:cs typeface="29LT Bukra" panose="00000800000000000000" pitchFamily="50" charset="-78"/>
              </a:rPr>
              <a:t>Logs verified DDoS alerts immutably, supports distributed event validation, and enables secure, transparent node communication.</a:t>
            </a:r>
          </a:p>
          <a:p>
            <a:pPr marL="285750" indent="-285750">
              <a:lnSpc>
                <a:spcPct val="150000"/>
              </a:lnSpc>
              <a:buFont typeface="Wingdings" panose="05000000000000000000" pitchFamily="2" charset="2"/>
              <a:buChar char="v"/>
            </a:pPr>
            <a:r>
              <a:rPr lang="en-US" sz="1600" dirty="0">
                <a:latin typeface="29LT Bukra" panose="00000800000000000000" pitchFamily="50" charset="-78"/>
                <a:cs typeface="29LT Bukra" panose="00000800000000000000" pitchFamily="50" charset="-78"/>
              </a:rPr>
              <a:t> </a:t>
            </a:r>
            <a:r>
              <a:rPr lang="en-US" sz="1600" b="1" dirty="0">
                <a:solidFill>
                  <a:srgbClr val="FF0000"/>
                </a:solidFill>
                <a:latin typeface="29LT Bukra" panose="00000800000000000000" pitchFamily="50" charset="-78"/>
                <a:cs typeface="29LT Bukra" panose="00000800000000000000" pitchFamily="50" charset="-78"/>
              </a:rPr>
              <a:t>Design Overview</a:t>
            </a:r>
            <a:br>
              <a:rPr lang="en-US" sz="1600" dirty="0">
                <a:latin typeface="29LT Bukra" panose="00000800000000000000" pitchFamily="50" charset="-78"/>
                <a:cs typeface="29LT Bukra" panose="00000800000000000000" pitchFamily="50" charset="-78"/>
              </a:rPr>
            </a:br>
            <a:r>
              <a:rPr lang="en-US" sz="1600" dirty="0">
                <a:latin typeface="29LT Bukra" panose="00000800000000000000" pitchFamily="50" charset="-78"/>
                <a:cs typeface="29LT Bukra" panose="00000800000000000000" pitchFamily="50" charset="-78"/>
              </a:rPr>
              <a:t>Uses a </a:t>
            </a:r>
            <a:r>
              <a:rPr lang="en-US" sz="1600" b="1" dirty="0">
                <a:latin typeface="29LT Bukra" panose="00000800000000000000" pitchFamily="50" charset="-78"/>
                <a:cs typeface="29LT Bukra" panose="00000800000000000000" pitchFamily="50" charset="-78"/>
              </a:rPr>
              <a:t>permissioned blockchain</a:t>
            </a:r>
            <a:r>
              <a:rPr lang="en-US" sz="1600" dirty="0">
                <a:latin typeface="29LT Bukra" panose="00000800000000000000" pitchFamily="50" charset="-78"/>
                <a:cs typeface="29LT Bukra" panose="00000800000000000000" pitchFamily="50" charset="-78"/>
              </a:rPr>
              <a:t> at the </a:t>
            </a:r>
            <a:r>
              <a:rPr lang="en-US" sz="1600" b="1" dirty="0">
                <a:latin typeface="29LT Bukra" panose="00000800000000000000" pitchFamily="50" charset="-78"/>
                <a:cs typeface="29LT Bukra" panose="00000800000000000000" pitchFamily="50" charset="-78"/>
              </a:rPr>
              <a:t>base station level</a:t>
            </a:r>
            <a:r>
              <a:rPr lang="en-US" sz="1600" dirty="0">
                <a:latin typeface="29LT Bukra" panose="00000800000000000000" pitchFamily="50" charset="-78"/>
                <a:cs typeface="29LT Bukra" panose="00000800000000000000" pitchFamily="50" charset="-78"/>
              </a:rPr>
              <a:t>; only </a:t>
            </a:r>
            <a:r>
              <a:rPr lang="en-US" sz="1600" b="1" dirty="0">
                <a:latin typeface="29LT Bukra" panose="00000800000000000000" pitchFamily="50" charset="-78"/>
                <a:cs typeface="29LT Bukra" panose="00000800000000000000" pitchFamily="50" charset="-78"/>
              </a:rPr>
              <a:t>trusted base stations</a:t>
            </a:r>
            <a:r>
              <a:rPr lang="en-US" sz="1600" dirty="0">
                <a:latin typeface="29LT Bukra" panose="00000800000000000000" pitchFamily="50" charset="-78"/>
                <a:cs typeface="29LT Bukra" panose="00000800000000000000" pitchFamily="50" charset="-78"/>
              </a:rPr>
              <a:t> mine; </a:t>
            </a:r>
            <a:r>
              <a:rPr lang="en-US" sz="1600" b="1" dirty="0">
                <a:latin typeface="29LT Bukra" panose="00000800000000000000" pitchFamily="50" charset="-78"/>
                <a:cs typeface="29LT Bukra" panose="00000800000000000000" pitchFamily="50" charset="-78"/>
              </a:rPr>
              <a:t>IoT devices</a:t>
            </a:r>
            <a:r>
              <a:rPr lang="en-US" sz="1600" dirty="0">
                <a:latin typeface="29LT Bukra" panose="00000800000000000000" pitchFamily="50" charset="-78"/>
                <a:cs typeface="29LT Bukra" panose="00000800000000000000" pitchFamily="50" charset="-78"/>
              </a:rPr>
              <a:t> serve as </a:t>
            </a:r>
            <a:r>
              <a:rPr lang="en-US" sz="1600" b="1" dirty="0">
                <a:latin typeface="29LT Bukra" panose="00000800000000000000" pitchFamily="50" charset="-78"/>
                <a:cs typeface="29LT Bukra" panose="00000800000000000000" pitchFamily="50" charset="-78"/>
              </a:rPr>
              <a:t>light nodes</a:t>
            </a:r>
            <a:r>
              <a:rPr lang="en-US" sz="1600" dirty="0">
                <a:latin typeface="29LT Bukra" panose="00000800000000000000" pitchFamily="50" charset="-78"/>
                <a:cs typeface="29LT Bukra" panose="00000800000000000000" pitchFamily="50" charset="-78"/>
              </a:rPr>
              <a:t> (data providers only).</a:t>
            </a:r>
          </a:p>
          <a:p>
            <a:pPr marL="285750" indent="-285750">
              <a:lnSpc>
                <a:spcPct val="150000"/>
              </a:lnSpc>
              <a:buFont typeface="Wingdings" panose="05000000000000000000" pitchFamily="2" charset="2"/>
              <a:buChar char="v"/>
            </a:pPr>
            <a:r>
              <a:rPr lang="en-US" sz="1600" b="1" dirty="0">
                <a:solidFill>
                  <a:srgbClr val="FF0000"/>
                </a:solidFill>
                <a:latin typeface="29LT Bukra" panose="00000800000000000000" pitchFamily="50" charset="-78"/>
                <a:cs typeface="29LT Bukra" panose="00000800000000000000" pitchFamily="50" charset="-78"/>
              </a:rPr>
              <a:t>Base Station (Blockchain Controller)</a:t>
            </a:r>
            <a:br>
              <a:rPr lang="en-US" sz="1600" dirty="0">
                <a:latin typeface="29LT Bukra" panose="00000800000000000000" pitchFamily="50" charset="-78"/>
                <a:cs typeface="29LT Bukra" panose="00000800000000000000" pitchFamily="50" charset="-78"/>
              </a:rPr>
            </a:br>
            <a:r>
              <a:rPr lang="en-US" sz="1600" dirty="0">
                <a:latin typeface="29LT Bukra" panose="00000800000000000000" pitchFamily="50" charset="-78"/>
                <a:cs typeface="29LT Bukra" panose="00000800000000000000" pitchFamily="50" charset="-78"/>
              </a:rPr>
              <a:t>Each BS controls its gateways and sensors, acts as a trusted blockchain peer, and maintains </a:t>
            </a:r>
            <a:r>
              <a:rPr lang="en-US" sz="1600" b="1" dirty="0">
                <a:latin typeface="29LT Bukra" panose="00000800000000000000" pitchFamily="50" charset="-78"/>
                <a:cs typeface="29LT Bukra" panose="00000800000000000000" pitchFamily="50" charset="-78"/>
              </a:rPr>
              <a:t>trust scores</a:t>
            </a:r>
            <a:r>
              <a:rPr lang="en-US" sz="1600" dirty="0">
                <a:latin typeface="29LT Bukra" panose="00000800000000000000" pitchFamily="50" charset="-78"/>
                <a:cs typeface="29LT Bukra" panose="00000800000000000000" pitchFamily="50" charset="-78"/>
              </a:rPr>
              <a:t> for all connected sensors.</a:t>
            </a:r>
          </a:p>
          <a:p>
            <a:pPr marL="285750" indent="-285750">
              <a:lnSpc>
                <a:spcPct val="150000"/>
              </a:lnSpc>
              <a:buFont typeface="Wingdings" panose="05000000000000000000" pitchFamily="2" charset="2"/>
              <a:buChar char="v"/>
            </a:pPr>
            <a:r>
              <a:rPr lang="en-US" sz="1600" b="1" dirty="0">
                <a:solidFill>
                  <a:srgbClr val="FF0000"/>
                </a:solidFill>
                <a:latin typeface="29LT Bukra" panose="00000800000000000000" pitchFamily="50" charset="-78"/>
                <a:cs typeface="29LT Bukra" panose="00000800000000000000" pitchFamily="50" charset="-78"/>
              </a:rPr>
              <a:t>Trust Management</a:t>
            </a:r>
            <a:br>
              <a:rPr lang="en-US" sz="1600" dirty="0">
                <a:latin typeface="29LT Bukra" panose="00000800000000000000" pitchFamily="50" charset="-78"/>
                <a:cs typeface="29LT Bukra" panose="00000800000000000000" pitchFamily="50" charset="-78"/>
              </a:rPr>
            </a:br>
            <a:r>
              <a:rPr lang="en-US" sz="1600" dirty="0">
                <a:latin typeface="29LT Bukra" panose="00000800000000000000" pitchFamily="50" charset="-78"/>
                <a:cs typeface="29LT Bukra" panose="00000800000000000000" pitchFamily="50" charset="-78"/>
              </a:rPr>
              <a:t>BS computes average trust scores. These scores affect transaction validation</a:t>
            </a:r>
          </a:p>
          <a:p>
            <a:pPr>
              <a:lnSpc>
                <a:spcPct val="150000"/>
              </a:lnSpc>
            </a:pPr>
            <a:r>
              <a:rPr lang="en-US" sz="1600" b="1" dirty="0">
                <a:latin typeface="29LT Bukra" panose="00000800000000000000" pitchFamily="50" charset="-78"/>
                <a:cs typeface="29LT Bukra" panose="00000800000000000000" pitchFamily="50" charset="-78"/>
              </a:rPr>
              <a:t>	malicious nodes</a:t>
            </a:r>
            <a:r>
              <a:rPr lang="en-US" sz="1600" dirty="0">
                <a:latin typeface="29LT Bukra" panose="00000800000000000000" pitchFamily="50" charset="-78"/>
                <a:cs typeface="29LT Bukra" panose="00000800000000000000" pitchFamily="50" charset="-78"/>
              </a:rPr>
              <a:t> get </a:t>
            </a:r>
            <a:r>
              <a:rPr lang="en-US" sz="1600" b="1" dirty="0">
                <a:latin typeface="29LT Bukra" panose="00000800000000000000" pitchFamily="50" charset="-78"/>
                <a:cs typeface="29LT Bukra" panose="00000800000000000000" pitchFamily="50" charset="-78"/>
              </a:rPr>
              <a:t>lower trust scores</a:t>
            </a:r>
            <a:r>
              <a:rPr lang="en-US" sz="1600" dirty="0">
                <a:latin typeface="29LT Bukra" panose="00000800000000000000" pitchFamily="50" charset="-78"/>
                <a:cs typeface="29LT Bukra" panose="00000800000000000000" pitchFamily="50" charset="-78"/>
              </a:rPr>
              <a:t> and reduced influence.</a:t>
            </a:r>
          </a:p>
        </p:txBody>
      </p:sp>
      <p:graphicFrame>
        <p:nvGraphicFramePr>
          <p:cNvPr id="4" name="Table 3">
            <a:extLst>
              <a:ext uri="{FF2B5EF4-FFF2-40B4-BE49-F238E27FC236}">
                <a16:creationId xmlns:a16="http://schemas.microsoft.com/office/drawing/2014/main" id="{443B6F03-DAFC-FFE3-855F-661592A5536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6619608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D3E93-83E0-F236-3B57-861338C3B672}"/>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7EA51147-0F31-FA1E-AB9F-3A152DF3BB7B}"/>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34BAC7A3-072E-E6D7-3705-A33630D7862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1EF787C6-2877-80B5-5163-10DCA2FDAE65}"/>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Integration(2/8)</a:t>
              </a:r>
            </a:p>
          </p:txBody>
        </p:sp>
      </p:grpSp>
      <p:grpSp>
        <p:nvGrpSpPr>
          <p:cNvPr id="12" name="Group 11">
            <a:extLst>
              <a:ext uri="{FF2B5EF4-FFF2-40B4-BE49-F238E27FC236}">
                <a16:creationId xmlns:a16="http://schemas.microsoft.com/office/drawing/2014/main" id="{3D468B2B-D283-88BD-D6C9-E8BFA0A01D65}"/>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0854840-0870-81D3-0C1B-F44DCA448FC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55B0B82-58D0-5A50-34E7-062EAA9B2E0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D014E70C-C7D9-F531-7285-1C7AE197CE5B}"/>
              </a:ext>
            </a:extLst>
          </p:cNvPr>
          <p:cNvSpPr txBox="1"/>
          <p:nvPr/>
        </p:nvSpPr>
        <p:spPr>
          <a:xfrm>
            <a:off x="705897" y="1195775"/>
            <a:ext cx="6154614" cy="369332"/>
          </a:xfrm>
          <a:prstGeom prst="rect">
            <a:avLst/>
          </a:prstGeom>
          <a:noFill/>
        </p:spPr>
        <p:txBody>
          <a:bodyPr wrap="square">
            <a:spAutoFit/>
          </a:bodyPr>
          <a:lstStyle/>
          <a:p>
            <a:r>
              <a:rPr lang="en-US" b="1" dirty="0">
                <a:latin typeface="29LT Bukra" panose="00000800000000000000" pitchFamily="50" charset="-78"/>
                <a:cs typeface="29LT Bukra" panose="00000800000000000000" pitchFamily="50" charset="-78"/>
              </a:rPr>
              <a:t>Trust Model Architecture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906D73D-3365-8E0A-A2AE-7921FCD1832A}"/>
                  </a:ext>
                </a:extLst>
              </p:cNvPr>
              <p:cNvGraphicFramePr>
                <a:graphicFrameLocks noGrp="1"/>
              </p:cNvGraphicFramePr>
              <p:nvPr>
                <p:extLst>
                  <p:ext uri="{D42A27DB-BD31-4B8C-83A1-F6EECF244321}">
                    <p14:modId xmlns:p14="http://schemas.microsoft.com/office/powerpoint/2010/main" val="3424116801"/>
                  </p:ext>
                </p:extLst>
              </p:nvPr>
            </p:nvGraphicFramePr>
            <p:xfrm>
              <a:off x="953756" y="3131428"/>
              <a:ext cx="10515600" cy="173736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0">
                    <a:tc>
                      <a:txBody>
                        <a:bodyPr/>
                        <a:lstStyle/>
                        <a:p>
                          <a:pPr algn="ctr"/>
                          <a:r>
                            <a:rPr lang="en-US" sz="2400" b="1" dirty="0">
                              <a:latin typeface="+mj-lt"/>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𝑇</m:t>
                                  </m:r>
                                </m:e>
                                <m:sub>
                                  <m:r>
                                    <a:rPr lang="en-US" sz="1800" i="1">
                                      <a:latin typeface="Cambria Math" panose="02040503050406030204" pitchFamily="18" charset="0"/>
                                    </a:rPr>
                                    <m:t>𝑠</m:t>
                                  </m:r>
                                </m:sub>
                              </m:sSub>
                            </m:oMath>
                          </a14:m>
                          <a:r>
                            <a:rPr lang="en-US" dirty="0">
                              <a:latin typeface="+mj-lt"/>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atin typeface="+mj-lt"/>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mj-lt"/>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0">
                    <a:tc>
                      <a:txBody>
                        <a:bodyPr/>
                        <a:lstStyle/>
                        <a:p>
                          <a:pPr algn="ctr"/>
                          <a:r>
                            <a:rPr lang="en-US" sz="2400" b="1" dirty="0">
                              <a:latin typeface="+mj-lt"/>
                              <a:cs typeface="29LT Bukra" panose="00000800000000000000" pitchFamily="50" charset="-78"/>
                            </a:rPr>
                            <a:t> </a:t>
                          </a:r>
                          <a:r>
                            <a:rPr lang="en-US" sz="2400" b="1" kern="1200" dirty="0">
                              <a:solidFill>
                                <a:schemeClr val="tx1"/>
                              </a:solidFill>
                              <a:latin typeface="+mj-lt"/>
                              <a:ea typeface="+mn-ea"/>
                              <a:cs typeface="29LT Bukra" panose="00000800000000000000" pitchFamily="50" charset="-78"/>
                            </a:rPr>
                            <a:t>Gateway</a:t>
                          </a:r>
                          <a:r>
                            <a:rPr lang="en-US" sz="2400" b="1" kern="1200" dirty="0">
                              <a:solidFill>
                                <a:schemeClr val="tx1"/>
                              </a:solidFill>
                              <a:latin typeface="+mn-lt"/>
                              <a:ea typeface="+mn-ea"/>
                              <a:cs typeface="+mn-cs"/>
                            </a:rPr>
                            <a:t> </a:t>
                          </a:r>
                          <a:r>
                            <a:rPr lang="en-US" sz="2400" b="1" dirty="0">
                              <a:latin typeface="+mj-lt"/>
                              <a:cs typeface="29LT Bukra" panose="00000800000000000000" pitchFamily="50" charset="-78"/>
                            </a:rPr>
                            <a:t>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i="1">
                                      <a:latin typeface="Cambria Math" panose="02040503050406030204" pitchFamily="18" charset="0"/>
                                    </a:rPr>
                                    <m:t>𝑠</m:t>
                                  </m:r>
                                  <m:r>
                                    <a:rPr lang="en-US" sz="1800" b="0" i="1" smtClean="0">
                                      <a:latin typeface="Cambria Math" panose="02040503050406030204" pitchFamily="18" charset="0"/>
                                    </a:rPr>
                                    <m:t>𝑡</m:t>
                                  </m:r>
                                </m:sub>
                              </m:sSub>
                            </m:oMath>
                          </a14:m>
                          <a:r>
                            <a:rPr lang="en-US" dirty="0">
                              <a:latin typeface="+mj-lt"/>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Choice>
        <mc:Fallback xmlns="">
          <p:graphicFrame>
            <p:nvGraphicFramePr>
              <p:cNvPr id="7" name="Table 6">
                <a:extLst>
                  <a:ext uri="{FF2B5EF4-FFF2-40B4-BE49-F238E27FC236}">
                    <a16:creationId xmlns:a16="http://schemas.microsoft.com/office/drawing/2014/main" id="{6906D73D-3365-8E0A-A2AE-7921FCD1832A}"/>
                  </a:ext>
                </a:extLst>
              </p:cNvPr>
              <p:cNvGraphicFramePr>
                <a:graphicFrameLocks noGrp="1"/>
              </p:cNvGraphicFramePr>
              <p:nvPr>
                <p:extLst>
                  <p:ext uri="{D42A27DB-BD31-4B8C-83A1-F6EECF244321}">
                    <p14:modId xmlns:p14="http://schemas.microsoft.com/office/powerpoint/2010/main" val="3424116801"/>
                  </p:ext>
                </p:extLst>
              </p:nvPr>
            </p:nvGraphicFramePr>
            <p:xfrm>
              <a:off x="953756" y="3131428"/>
              <a:ext cx="10515600" cy="137160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45720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457200">
                    <a:tc>
                      <a:txBody>
                        <a:bodyPr/>
                        <a:lstStyle/>
                        <a:p>
                          <a:pPr algn="ctr"/>
                          <a:r>
                            <a:rPr lang="en-US" sz="2400" b="1" dirty="0">
                              <a:latin typeface="+mj-lt"/>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107895" r="-332000" b="-128947"/>
                          </a:stretch>
                        </a:blipFill>
                      </a:tcPr>
                    </a:tc>
                    <a:tc>
                      <a:txBody>
                        <a:bodyPr/>
                        <a:lstStyle/>
                        <a:p>
                          <a:pPr algn="ctr"/>
                          <a:r>
                            <a:rPr lang="en-US">
                              <a:latin typeface="+mj-lt"/>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mj-lt"/>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457200">
                    <a:tc>
                      <a:txBody>
                        <a:bodyPr/>
                        <a:lstStyle/>
                        <a:p>
                          <a:pPr algn="ctr"/>
                          <a:r>
                            <a:rPr lang="en-US" sz="2400" b="1" dirty="0">
                              <a:latin typeface="+mj-lt"/>
                              <a:cs typeface="29LT Bukra" panose="00000800000000000000" pitchFamily="50" charset="-78"/>
                            </a:rPr>
                            <a:t> </a:t>
                          </a:r>
                          <a:r>
                            <a:rPr lang="en-US" sz="2400" b="1" kern="1200" dirty="0">
                              <a:solidFill>
                                <a:schemeClr val="tx1"/>
                              </a:solidFill>
                              <a:latin typeface="+mj-lt"/>
                              <a:ea typeface="+mn-ea"/>
                              <a:cs typeface="29LT Bukra" panose="00000800000000000000" pitchFamily="50" charset="-78"/>
                            </a:rPr>
                            <a:t>Gateway</a:t>
                          </a:r>
                          <a:r>
                            <a:rPr lang="en-US" sz="2400" b="1" kern="1200" dirty="0">
                              <a:solidFill>
                                <a:schemeClr val="tx1"/>
                              </a:solidFill>
                              <a:latin typeface="+mn-lt"/>
                              <a:ea typeface="+mn-ea"/>
                              <a:cs typeface="+mn-cs"/>
                            </a:rPr>
                            <a:t> </a:t>
                          </a:r>
                          <a:r>
                            <a:rPr lang="en-US" sz="2400" b="1" dirty="0">
                              <a:latin typeface="+mj-lt"/>
                              <a:cs typeface="29LT Bukra" panose="00000800000000000000" pitchFamily="50" charset="-78"/>
                            </a:rPr>
                            <a:t>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210667" r="-332000" b="-30667"/>
                          </a:stretch>
                        </a:blipFill>
                      </a:tcPr>
                    </a:tc>
                    <a:tc>
                      <a:txBody>
                        <a:bodyPr/>
                        <a:lstStyle/>
                        <a:p>
                          <a:pPr algn="ctr"/>
                          <a:r>
                            <a:rPr lang="en-US" dirty="0">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Fallback>
      </mc:AlternateContent>
      <p:sp>
        <p:nvSpPr>
          <p:cNvPr id="10" name="TextBox 9">
            <a:extLst>
              <a:ext uri="{FF2B5EF4-FFF2-40B4-BE49-F238E27FC236}">
                <a16:creationId xmlns:a16="http://schemas.microsoft.com/office/drawing/2014/main" id="{0F44B42A-B823-C1AA-FDF3-04AD8125ADA1}"/>
              </a:ext>
            </a:extLst>
          </p:cNvPr>
          <p:cNvSpPr txBox="1"/>
          <p:nvPr/>
        </p:nvSpPr>
        <p:spPr>
          <a:xfrm>
            <a:off x="846574" y="2281689"/>
            <a:ext cx="6154614" cy="369332"/>
          </a:xfrm>
          <a:prstGeom prst="rect">
            <a:avLst/>
          </a:prstGeom>
          <a:noFill/>
        </p:spPr>
        <p:txBody>
          <a:bodyPr wrap="square">
            <a:spAutoFit/>
          </a:bodyPr>
          <a:lstStyle/>
          <a:p>
            <a:r>
              <a:rPr lang="en-US" dirty="0">
                <a:latin typeface="29LT Bukra" panose="00000800000000000000" pitchFamily="50" charset="-78"/>
                <a:cs typeface="29LT Bukra" panose="00000800000000000000" pitchFamily="50" charset="-78"/>
              </a:rPr>
              <a:t>Trust Components</a:t>
            </a:r>
          </a:p>
        </p:txBody>
      </p:sp>
      <p:graphicFrame>
        <p:nvGraphicFramePr>
          <p:cNvPr id="2" name="Table 1">
            <a:extLst>
              <a:ext uri="{FF2B5EF4-FFF2-40B4-BE49-F238E27FC236}">
                <a16:creationId xmlns:a16="http://schemas.microsoft.com/office/drawing/2014/main" id="{35B412D4-C625-852F-B0EF-03C832070F7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336365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B043D-F464-025E-6204-809FDFB1ED04}"/>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6A454B63-90C6-D231-826D-24A3A1AEF82B}"/>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991043AC-569A-098A-BC37-D0C55080D10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0CE8F810-F22A-2EBF-B98E-7463200E9160}"/>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Integration(3/8)</a:t>
              </a:r>
            </a:p>
          </p:txBody>
        </p:sp>
      </p:grpSp>
      <p:grpSp>
        <p:nvGrpSpPr>
          <p:cNvPr id="12" name="Group 11">
            <a:extLst>
              <a:ext uri="{FF2B5EF4-FFF2-40B4-BE49-F238E27FC236}">
                <a16:creationId xmlns:a16="http://schemas.microsoft.com/office/drawing/2014/main" id="{5C2C96BA-1281-FA53-C12D-ED8864F8A15B}"/>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DD0460F4-F16F-40E7-AB95-375052B0DDAA}"/>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885C07FD-9DBD-ECBB-2957-F9CA8CCE1EE5}"/>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273E46C3-A813-E47C-0B88-B3F3C24ECB52}"/>
              </a:ext>
            </a:extLst>
          </p:cNvPr>
          <p:cNvSpPr txBox="1"/>
          <p:nvPr/>
        </p:nvSpPr>
        <p:spPr>
          <a:xfrm>
            <a:off x="705897" y="1195775"/>
            <a:ext cx="6154614" cy="369332"/>
          </a:xfrm>
          <a:prstGeom prst="rect">
            <a:avLst/>
          </a:prstGeom>
          <a:noFill/>
        </p:spPr>
        <p:txBody>
          <a:bodyPr wrap="square">
            <a:spAutoFit/>
          </a:bodyPr>
          <a:lstStyle/>
          <a:p>
            <a:r>
              <a:rPr lang="en-US" b="1" dirty="0">
                <a:latin typeface="29LT Bukra" panose="00000800000000000000" pitchFamily="50" charset="-78"/>
                <a:cs typeface="29LT Bukra" panose="00000800000000000000" pitchFamily="50" charset="-78"/>
              </a:rPr>
              <a:t>Trust Model Architecture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39823D1-800E-92ED-2F35-041C7A129BA4}"/>
                  </a:ext>
                </a:extLst>
              </p:cNvPr>
              <p:cNvGraphicFramePr>
                <a:graphicFrameLocks noGrp="1"/>
              </p:cNvGraphicFramePr>
              <p:nvPr>
                <p:extLst>
                  <p:ext uri="{D42A27DB-BD31-4B8C-83A1-F6EECF244321}">
                    <p14:modId xmlns:p14="http://schemas.microsoft.com/office/powerpoint/2010/main" val="497844067"/>
                  </p:ext>
                </p:extLst>
              </p:nvPr>
            </p:nvGraphicFramePr>
            <p:xfrm>
              <a:off x="893466" y="1605998"/>
              <a:ext cx="10515600" cy="137160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0">
                    <a:tc>
                      <a:txBody>
                        <a:bodyPr/>
                        <a:lstStyle/>
                        <a:p>
                          <a:pPr algn="ctr"/>
                          <a:r>
                            <a:rPr lang="en-US" sz="2400" b="1" dirty="0">
                              <a:latin typeface="+mj-lt"/>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𝑻</m:t>
                                  </m:r>
                                </m:e>
                                <m:sub>
                                  <m:r>
                                    <a:rPr lang="en-US" sz="1800" b="1" i="1" smtClean="0">
                                      <a:latin typeface="Cambria Math" panose="02040503050406030204" pitchFamily="18" charset="0"/>
                                    </a:rPr>
                                    <m:t>𝒔</m:t>
                                  </m:r>
                                </m:sub>
                              </m:sSub>
                            </m:oMath>
                          </a14:m>
                          <a:r>
                            <a:rPr lang="en-US" b="1" dirty="0">
                              <a:latin typeface="+mj-lt"/>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a:latin typeface="+mj-lt"/>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latin typeface="+mj-lt"/>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bg1">
                                  <a:lumMod val="95000"/>
                                </a:schemeClr>
                              </a:solidFill>
                              <a:latin typeface="+mj-lt"/>
                              <a:ea typeface="+mn-ea"/>
                              <a:cs typeface="29LT Bukra" panose="00000800000000000000" pitchFamily="50" charset="-78"/>
                            </a:rPr>
                            <a:t>Gateway 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1800" i="1" smtClean="0">
                                      <a:solidFill>
                                        <a:schemeClr val="bg1">
                                          <a:lumMod val="95000"/>
                                        </a:schemeClr>
                                      </a:solidFill>
                                      <a:latin typeface="Cambria Math" panose="02040503050406030204" pitchFamily="18" charset="0"/>
                                    </a:rPr>
                                  </m:ctrlPr>
                                </m:sSubPr>
                                <m:e>
                                  <m:r>
                                    <a:rPr lang="en-US" sz="1800" b="0" i="1" smtClean="0">
                                      <a:solidFill>
                                        <a:schemeClr val="bg1">
                                          <a:lumMod val="95000"/>
                                        </a:schemeClr>
                                      </a:solidFill>
                                      <a:latin typeface="Cambria Math" panose="02040503050406030204" pitchFamily="18" charset="0"/>
                                    </a:rPr>
                                    <m:t>𝑅</m:t>
                                  </m:r>
                                </m:e>
                                <m:sub>
                                  <m:r>
                                    <a:rPr lang="en-US" sz="1800" i="1">
                                      <a:solidFill>
                                        <a:schemeClr val="bg1">
                                          <a:lumMod val="95000"/>
                                        </a:schemeClr>
                                      </a:solidFill>
                                      <a:latin typeface="Cambria Math" panose="02040503050406030204" pitchFamily="18" charset="0"/>
                                    </a:rPr>
                                    <m:t>𝑠</m:t>
                                  </m:r>
                                  <m:r>
                                    <a:rPr lang="en-US" sz="1800" b="0" i="1" smtClean="0">
                                      <a:solidFill>
                                        <a:schemeClr val="bg1">
                                          <a:lumMod val="95000"/>
                                        </a:schemeClr>
                                      </a:solidFill>
                                      <a:latin typeface="Cambria Math" panose="02040503050406030204" pitchFamily="18" charset="0"/>
                                    </a:rPr>
                                    <m:t>𝑡</m:t>
                                  </m:r>
                                </m:sub>
                              </m:sSub>
                            </m:oMath>
                          </a14:m>
                          <a:r>
                            <a:rPr lang="en-US" dirty="0">
                              <a:solidFill>
                                <a:schemeClr val="bg1">
                                  <a:lumMod val="95000"/>
                                </a:schemeClr>
                              </a:solidFill>
                              <a:latin typeface="+mj-lt"/>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bg1">
                                  <a:lumMod val="95000"/>
                                </a:schemeClr>
                              </a:solidFill>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bg1">
                                  <a:lumMod val="95000"/>
                                </a:schemeClr>
                              </a:solidFill>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Choice>
        <mc:Fallback xmlns="">
          <p:graphicFrame>
            <p:nvGraphicFramePr>
              <p:cNvPr id="7" name="Table 6">
                <a:extLst>
                  <a:ext uri="{FF2B5EF4-FFF2-40B4-BE49-F238E27FC236}">
                    <a16:creationId xmlns:a16="http://schemas.microsoft.com/office/drawing/2014/main" id="{139823D1-800E-92ED-2F35-041C7A129BA4}"/>
                  </a:ext>
                </a:extLst>
              </p:cNvPr>
              <p:cNvGraphicFramePr>
                <a:graphicFrameLocks noGrp="1"/>
              </p:cNvGraphicFramePr>
              <p:nvPr>
                <p:extLst>
                  <p:ext uri="{D42A27DB-BD31-4B8C-83A1-F6EECF244321}">
                    <p14:modId xmlns:p14="http://schemas.microsoft.com/office/powerpoint/2010/main" val="497844067"/>
                  </p:ext>
                </p:extLst>
              </p:nvPr>
            </p:nvGraphicFramePr>
            <p:xfrm>
              <a:off x="893466" y="1605998"/>
              <a:ext cx="10515600" cy="137160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45720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457200">
                    <a:tc>
                      <a:txBody>
                        <a:bodyPr/>
                        <a:lstStyle/>
                        <a:p>
                          <a:pPr algn="ctr"/>
                          <a:r>
                            <a:rPr lang="en-US" sz="2400" b="1" dirty="0">
                              <a:latin typeface="+mj-lt"/>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109211" r="-332000" b="-127632"/>
                          </a:stretch>
                        </a:blipFill>
                      </a:tcPr>
                    </a:tc>
                    <a:tc>
                      <a:txBody>
                        <a:bodyPr/>
                        <a:lstStyle/>
                        <a:p>
                          <a:pPr algn="ctr"/>
                          <a:r>
                            <a:rPr lang="en-US" b="1">
                              <a:latin typeface="+mj-lt"/>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latin typeface="+mj-lt"/>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bg1">
                                  <a:lumMod val="95000"/>
                                </a:schemeClr>
                              </a:solidFill>
                              <a:latin typeface="+mj-lt"/>
                              <a:ea typeface="+mn-ea"/>
                              <a:cs typeface="29LT Bukra" panose="00000800000000000000" pitchFamily="50" charset="-78"/>
                            </a:rPr>
                            <a:t>Gateway 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212000" r="-332000" b="-29333"/>
                          </a:stretch>
                        </a:blipFill>
                      </a:tcPr>
                    </a:tc>
                    <a:tc>
                      <a:txBody>
                        <a:bodyPr/>
                        <a:lstStyle/>
                        <a:p>
                          <a:pPr algn="ctr"/>
                          <a:r>
                            <a:rPr lang="en-US" dirty="0">
                              <a:solidFill>
                                <a:schemeClr val="bg1">
                                  <a:lumMod val="95000"/>
                                </a:schemeClr>
                              </a:solidFill>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bg1">
                                  <a:lumMod val="95000"/>
                                </a:schemeClr>
                              </a:solidFill>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04DB518-7BFB-918F-3449-E06056A9E5E9}"/>
                  </a:ext>
                </a:extLst>
              </p:cNvPr>
              <p:cNvSpPr txBox="1"/>
              <p:nvPr/>
            </p:nvSpPr>
            <p:spPr>
              <a:xfrm>
                <a:off x="705897" y="4249476"/>
                <a:ext cx="7532915" cy="11396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latin typeface="Cambria Math" panose="02040503050406030204" pitchFamily="18" charset="0"/>
                            </a:rPr>
                          </m:ctrlPr>
                        </m:sSubSupPr>
                        <m:e>
                          <m:r>
                            <a:rPr lang="en-US" sz="2000" b="1" i="1">
                              <a:latin typeface="Cambria Math" panose="02040503050406030204" pitchFamily="18" charset="0"/>
                            </a:rPr>
                            <m:t>𝑻</m:t>
                          </m:r>
                        </m:e>
                        <m:sub>
                          <m:r>
                            <a:rPr lang="en-US" sz="2000" b="1" i="1">
                              <a:latin typeface="Cambria Math" panose="02040503050406030204" pitchFamily="18" charset="0"/>
                            </a:rPr>
                            <m:t>𝒔</m:t>
                          </m:r>
                        </m:sub>
                        <m:sup>
                          <m:r>
                            <a:rPr lang="en-US" sz="2000" b="1" i="1">
                              <a:latin typeface="Cambria Math" panose="02040503050406030204" pitchFamily="18" charset="0"/>
                            </a:rPr>
                            <m:t>𝒏𝒆𝒘</m:t>
                          </m:r>
                        </m:sup>
                      </m:sSubSup>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m>
                            <m:mPr>
                              <m:plcHide m:val="on"/>
                              <m:mcs>
                                <m:mc>
                                  <m:mcPr>
                                    <m:count m:val="2"/>
                                    <m:mcJc m:val="center"/>
                                  </m:mcPr>
                                </m:mc>
                              </m:mcs>
                              <m:ctrlPr>
                                <a:rPr lang="en-US" sz="2000" b="1" i="1">
                                  <a:latin typeface="Cambria Math" panose="02040503050406030204" pitchFamily="18" charset="0"/>
                                </a:rPr>
                              </m:ctrlPr>
                            </m:mPr>
                            <m:mr>
                              <m:e>
                                <m:r>
                                  <a:rPr lang="en-US" sz="2000" b="1" i="1">
                                    <a:latin typeface="Cambria Math" panose="02040503050406030204" pitchFamily="18" charset="0"/>
                                  </a:rPr>
                                  <m:t>𝒎𝒂𝒙</m:t>
                                </m:r>
                                <m:r>
                                  <a:rPr lang="en-US" sz="2000" b="1" i="1">
                                    <a:latin typeface="Cambria Math" panose="02040503050406030204" pitchFamily="18" charset="0"/>
                                  </a:rPr>
                                  <m:t>(</m:t>
                                </m:r>
                                <m:r>
                                  <a:rPr lang="en-US" sz="2000" b="1" i="1">
                                    <a:latin typeface="Cambria Math" panose="02040503050406030204" pitchFamily="18" charset="0"/>
                                  </a:rPr>
                                  <m:t>𝟎</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𝑻</m:t>
                                    </m:r>
                                  </m:e>
                                  <m:sub>
                                    <m:r>
                                      <a:rPr lang="en-US" sz="2000" b="1" i="1">
                                        <a:latin typeface="Cambria Math" panose="02040503050406030204" pitchFamily="18" charset="0"/>
                                      </a:rPr>
                                      <m:t>𝒔</m:t>
                                    </m:r>
                                  </m:sub>
                                </m:sSub>
                                <m:r>
                                  <a:rPr lang="en-US" sz="2000" b="1" i="1">
                                    <a:latin typeface="Cambria Math" panose="02040503050406030204" pitchFamily="18" charset="0"/>
                                  </a:rPr>
                                  <m:t>−</m:t>
                                </m:r>
                                <m:r>
                                  <a:rPr lang="en-US" sz="2000" b="1" i="1">
                                    <a:latin typeface="Cambria Math" panose="02040503050406030204" pitchFamily="18" charset="0"/>
                                  </a:rPr>
                                  <m:t>𝜶</m:t>
                                </m:r>
                                <m:r>
                                  <a:rPr lang="en-US" sz="2000" b="1" i="1">
                                    <a:latin typeface="Cambria Math" panose="02040503050406030204" pitchFamily="18" charset="0"/>
                                  </a:rPr>
                                  <m:t>𝒄</m:t>
                                </m:r>
                                <m:r>
                                  <a:rPr lang="en-US" sz="2000" b="1" i="1">
                                    <a:latin typeface="Cambria Math" panose="02040503050406030204" pitchFamily="18" charset="0"/>
                                  </a:rPr>
                                  <m:t>),</m:t>
                                </m:r>
                              </m:e>
                              <m:e>
                                <m:r>
                                  <a:rPr lang="en-US" sz="2000" b="1" i="1">
                                    <a:latin typeface="Cambria Math" panose="02040503050406030204" pitchFamily="18" charset="0"/>
                                  </a:rPr>
                                  <m:t>𝒄</m:t>
                                </m:r>
                                <m:r>
                                  <a:rPr lang="en-US" sz="2000" b="1" i="1" smtClean="0">
                                    <a:latin typeface="Cambria Math" panose="02040503050406030204" pitchFamily="18" charset="0"/>
                                  </a:rPr>
                                  <m:t>&gt;</m:t>
                                </m:r>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𝒉</m:t>
                                    </m:r>
                                  </m:sub>
                                </m:sSub>
                                <m:r>
                                  <a:rPr lang="en-US" sz="2000" b="1" i="1">
                                    <a:latin typeface="Cambria Math" panose="02040503050406030204" pitchFamily="18" charset="0"/>
                                  </a:rPr>
                                  <m:t>(</m:t>
                                </m:r>
                                <m:r>
                                  <m:rPr>
                                    <m:nor/>
                                  </m:rPr>
                                  <a:rPr lang="en-US" sz="2000" b="1"/>
                                  <m:t>high</m:t>
                                </m:r>
                                <m:r>
                                  <m:rPr>
                                    <m:nor/>
                                  </m:rPr>
                                  <a:rPr lang="en-US" sz="2000" b="1" i="1"/>
                                  <m:t>−</m:t>
                                </m:r>
                                <m:r>
                                  <m:rPr>
                                    <m:nor/>
                                  </m:rPr>
                                  <a:rPr lang="en-US" sz="2000" b="1"/>
                                  <m:t>confidence</m:t>
                                </m:r>
                                <m:r>
                                  <m:rPr>
                                    <m:nor/>
                                  </m:rPr>
                                  <a:rPr lang="en-US" sz="2000" b="1"/>
                                  <m:t> </m:t>
                                </m:r>
                                <m:r>
                                  <m:rPr>
                                    <m:nor/>
                                  </m:rPr>
                                  <a:rPr lang="en-US" sz="2000" b="1"/>
                                  <m:t>anomaly</m:t>
                                </m:r>
                                <m:r>
                                  <a:rPr lang="en-US" sz="2000" b="1" i="1">
                                    <a:latin typeface="Cambria Math" panose="02040503050406030204" pitchFamily="18" charset="0"/>
                                  </a:rPr>
                                  <m:t>)</m:t>
                                </m:r>
                              </m:e>
                            </m:mr>
                            <m:mr>
                              <m:e>
                                <m:r>
                                  <a:rPr lang="en-US" sz="2000" b="1" i="1">
                                    <a:latin typeface="Cambria Math" panose="02040503050406030204" pitchFamily="18" charset="0"/>
                                  </a:rPr>
                                  <m:t>𝒎𝒊𝒏</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𝑻</m:t>
                                    </m:r>
                                  </m:e>
                                  <m:sub>
                                    <m:r>
                                      <a:rPr lang="en-US" sz="2000" b="1" i="1">
                                        <a:latin typeface="Cambria Math" panose="02040503050406030204" pitchFamily="18" charset="0"/>
                                      </a:rPr>
                                      <m:t>𝒔</m:t>
                                    </m:r>
                                  </m:sub>
                                </m:sSub>
                                <m:r>
                                  <a:rPr lang="en-US" sz="2000" b="1" i="1">
                                    <a:latin typeface="Cambria Math" panose="02040503050406030204" pitchFamily="18" charset="0"/>
                                  </a:rPr>
                                  <m:t>+</m:t>
                                </m:r>
                                <m:r>
                                  <a:rPr lang="en-US" sz="2000" b="1" i="1">
                                    <a:latin typeface="Cambria Math" panose="02040503050406030204" pitchFamily="18" charset="0"/>
                                  </a:rPr>
                                  <m:t>𝜷</m:t>
                                </m:r>
                                <m:r>
                                  <a:rPr lang="en-US" sz="2000" b="1" i="1">
                                    <a:latin typeface="Cambria Math" panose="02040503050406030204" pitchFamily="18" charset="0"/>
                                  </a:rPr>
                                  <m:t>),</m:t>
                                </m:r>
                              </m:e>
                              <m:e>
                                <m:r>
                                  <a:rPr lang="en-US" sz="2000" b="1" i="1" smtClean="0">
                                    <a:latin typeface="Cambria Math" panose="02040503050406030204" pitchFamily="18" charset="0"/>
                                  </a:rPr>
                                  <m:t>𝒄</m:t>
                                </m:r>
                                <m:r>
                                  <a:rPr lang="en-US" sz="2000" b="1" i="1" smtClean="0">
                                    <a:latin typeface="Cambria Math" panose="02040503050406030204" pitchFamily="18" charset="0"/>
                                  </a:rPr>
                                  <m:t>&lt;</m:t>
                                </m:r>
                                <m:sSub>
                                  <m:sSubPr>
                                    <m:ctrlPr>
                                      <a:rPr lang="en-US" sz="2000" b="1" i="1">
                                        <a:latin typeface="Cambria Math" panose="02040503050406030204" pitchFamily="18" charset="0"/>
                                      </a:rPr>
                                    </m:ctrlPr>
                                  </m:sSubPr>
                                  <m:e>
                                    <m:r>
                                      <a:rPr lang="en-US" sz="2000" b="1" i="1">
                                        <a:latin typeface="Cambria Math" panose="02040503050406030204" pitchFamily="18" charset="0"/>
                                      </a:rPr>
                                      <m:t>𝝉</m:t>
                                    </m:r>
                                  </m:e>
                                  <m:sub>
                                    <m:r>
                                      <a:rPr lang="en-US" sz="2000" b="1" i="1">
                                        <a:latin typeface="Cambria Math" panose="02040503050406030204" pitchFamily="18" charset="0"/>
                                      </a:rPr>
                                      <m:t>𝒍</m:t>
                                    </m:r>
                                  </m:sub>
                                </m:sSub>
                                <m:r>
                                  <a:rPr lang="en-US" sz="2000" b="1" i="1" smtClean="0">
                                    <a:latin typeface="Cambria Math" panose="02040503050406030204" pitchFamily="18" charset="0"/>
                                  </a:rPr>
                                  <m:t> </m:t>
                                </m:r>
                                <m:r>
                                  <a:rPr lang="en-US" sz="2000" b="1" i="1">
                                    <a:latin typeface="Cambria Math" panose="02040503050406030204" pitchFamily="18" charset="0"/>
                                  </a:rPr>
                                  <m:t>(</m:t>
                                </m:r>
                                <m:r>
                                  <m:rPr>
                                    <m:nor/>
                                  </m:rPr>
                                  <a:rPr lang="en-US" sz="2000" b="1"/>
                                  <m:t>low</m:t>
                                </m:r>
                                <m:r>
                                  <m:rPr>
                                    <m:nor/>
                                  </m:rPr>
                                  <a:rPr lang="en-US" sz="2000" b="1" i="1"/>
                                  <m:t>−</m:t>
                                </m:r>
                                <m:r>
                                  <m:rPr>
                                    <m:nor/>
                                  </m:rPr>
                                  <a:rPr lang="en-US" sz="2000" b="1"/>
                                  <m:t>confidence</m:t>
                                </m:r>
                                <m:r>
                                  <m:rPr>
                                    <m:nor/>
                                  </m:rPr>
                                  <a:rPr lang="en-US" sz="2000" b="1"/>
                                  <m:t> </m:t>
                                </m:r>
                                <m:r>
                                  <m:rPr>
                                    <m:nor/>
                                  </m:rPr>
                                  <a:rPr lang="en-US" sz="2000" b="1"/>
                                  <m:t>anomaly</m:t>
                                </m:r>
                                <m:r>
                                  <a:rPr lang="en-US" sz="2000" b="1" i="1">
                                    <a:latin typeface="Cambria Math" panose="02040503050406030204" pitchFamily="18" charset="0"/>
                                  </a:rPr>
                                  <m:t>)</m:t>
                                </m:r>
                              </m:e>
                            </m:mr>
                            <m:mr>
                              <m:e>
                                <m:sSub>
                                  <m:sSubPr>
                                    <m:ctrlPr>
                                      <a:rPr lang="en-US" sz="2000" b="1" i="1">
                                        <a:latin typeface="Cambria Math" panose="02040503050406030204" pitchFamily="18" charset="0"/>
                                      </a:rPr>
                                    </m:ctrlPr>
                                  </m:sSubPr>
                                  <m:e>
                                    <m:r>
                                      <a:rPr lang="en-US" sz="2000" b="1" i="1">
                                        <a:latin typeface="Cambria Math" panose="02040503050406030204" pitchFamily="18" charset="0"/>
                                      </a:rPr>
                                      <m:t>𝑻</m:t>
                                    </m:r>
                                  </m:e>
                                  <m:sub>
                                    <m:r>
                                      <a:rPr lang="en-US" sz="2000" b="1" i="1">
                                        <a:latin typeface="Cambria Math" panose="02040503050406030204" pitchFamily="18" charset="0"/>
                                      </a:rPr>
                                      <m:t>𝒔</m:t>
                                    </m:r>
                                  </m:sub>
                                </m:sSub>
                                <m:r>
                                  <a:rPr lang="en-US" sz="2000" b="1" i="1">
                                    <a:latin typeface="Cambria Math" panose="02040503050406030204" pitchFamily="18" charset="0"/>
                                  </a:rPr>
                                  <m:t>,</m:t>
                                </m:r>
                              </m:e>
                              <m:e>
                                <m:r>
                                  <m:rPr>
                                    <m:nor/>
                                  </m:rPr>
                                  <a:rPr lang="en-US" sz="2000" b="1"/>
                                  <m:t>otherwise</m:t>
                                </m:r>
                              </m:e>
                            </m:mr>
                          </m:m>
                        </m:e>
                      </m:d>
                    </m:oMath>
                  </m:oMathPara>
                </a14:m>
                <a:endParaRPr lang="en-US" b="1" dirty="0"/>
              </a:p>
            </p:txBody>
          </p:sp>
        </mc:Choice>
        <mc:Fallback xmlns="">
          <p:sp>
            <p:nvSpPr>
              <p:cNvPr id="16" name="TextBox 15">
                <a:extLst>
                  <a:ext uri="{FF2B5EF4-FFF2-40B4-BE49-F238E27FC236}">
                    <a16:creationId xmlns:a16="http://schemas.microsoft.com/office/drawing/2014/main" id="{304DB518-7BFB-918F-3449-E06056A9E5E9}"/>
                  </a:ext>
                </a:extLst>
              </p:cNvPr>
              <p:cNvSpPr txBox="1">
                <a:spLocks noRot="1" noChangeAspect="1" noMove="1" noResize="1" noEditPoints="1" noAdjustHandles="1" noChangeArrowheads="1" noChangeShapeType="1" noTextEdit="1"/>
              </p:cNvSpPr>
              <p:nvPr/>
            </p:nvSpPr>
            <p:spPr>
              <a:xfrm>
                <a:off x="705897" y="4249476"/>
                <a:ext cx="7532915" cy="1139671"/>
              </a:xfrm>
              <a:prstGeom prst="rect">
                <a:avLst/>
              </a:prstGeom>
              <a:blipFill>
                <a:blip r:embed="rId4"/>
                <a:stretch>
                  <a:fillRect l="-12795" t="-232967" b="-32967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A1B70EE-DF33-5DCE-5D08-B9EE110F88B7}"/>
              </a:ext>
            </a:extLst>
          </p:cNvPr>
          <p:cNvSpPr txBox="1"/>
          <p:nvPr/>
        </p:nvSpPr>
        <p:spPr>
          <a:xfrm>
            <a:off x="136908" y="3074355"/>
            <a:ext cx="7292591" cy="923330"/>
          </a:xfrm>
          <a:prstGeom prst="rect">
            <a:avLst/>
          </a:prstGeom>
          <a:noFill/>
        </p:spPr>
        <p:txBody>
          <a:bodyPr wrap="square">
            <a:spAutoFit/>
          </a:bodyPr>
          <a:lstStyle/>
          <a:p>
            <a:r>
              <a:rPr lang="en-US" dirty="0">
                <a:solidFill>
                  <a:schemeClr val="accent2"/>
                </a:solidFill>
                <a:latin typeface="29LT Bukra" panose="00000800000000000000" pitchFamily="50" charset="-78"/>
                <a:cs typeface="29LT Bukra" panose="00000800000000000000" pitchFamily="50" charset="-78"/>
              </a:rPr>
              <a:t>Trust Update Rules</a:t>
            </a:r>
          </a:p>
          <a:p>
            <a:endParaRPr lang="en-US" dirty="0">
              <a:solidFill>
                <a:schemeClr val="accent2"/>
              </a:solidFill>
              <a:latin typeface="29LT Bukra" panose="00000800000000000000" pitchFamily="50" charset="-78"/>
              <a:cs typeface="29LT Bukra" panose="00000800000000000000" pitchFamily="50" charset="-78"/>
            </a:endParaRPr>
          </a:p>
          <a:p>
            <a:r>
              <a:rPr lang="en-US" dirty="0">
                <a:solidFill>
                  <a:srgbClr val="FF0000"/>
                </a:solidFill>
                <a:latin typeface="29LT Bukra" panose="00000800000000000000" pitchFamily="50" charset="-78"/>
                <a:cs typeface="29LT Bukra" panose="00000800000000000000" pitchFamily="50" charset="-78"/>
              </a:rPr>
              <a:t> 1-  Sensor Trust Adjustment: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9971FB-D107-7C02-A805-B321F57D3A2D}"/>
                  </a:ext>
                </a:extLst>
              </p:cNvPr>
              <p:cNvSpPr txBox="1"/>
              <p:nvPr/>
            </p:nvSpPr>
            <p:spPr>
              <a:xfrm>
                <a:off x="1469570" y="6125144"/>
                <a:ext cx="8377813" cy="646331"/>
              </a:xfrm>
              <a:prstGeom prst="rect">
                <a:avLst/>
              </a:prstGeom>
              <a:noFill/>
            </p:spPr>
            <p:txBody>
              <a:bodyPr wrap="square">
                <a:spAutoFit/>
              </a:bodyPr>
              <a:lstStyle/>
              <a:p>
                <a:pPr lvl="0" eaLnBrk="0" fontAlgn="base" hangingPunct="0">
                  <a:spcBef>
                    <a:spcPct val="0"/>
                  </a:spcBef>
                  <a:spcAft>
                    <a:spcPct val="0"/>
                  </a:spcAft>
                  <a:buFontTx/>
                  <a:buChar char="•"/>
                </a:pPr>
                <a:r>
                  <a:rPr kumimoji="0" lang="en-US" altLang="en-US" b="0" i="0" u="none" strike="noStrike" cap="none" normalizeH="0" baseline="0" dirty="0">
                    <a:ln>
                      <a:noFill/>
                    </a:ln>
                    <a:solidFill>
                      <a:schemeClr val="tx1"/>
                    </a:solidFill>
                    <a:effectLst/>
                    <a:latin typeface="+mj-lt"/>
                  </a:rPr>
                  <a:t>High/Low Thresholds: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h</m:t>
                        </m:r>
                      </m:sub>
                    </m:sSub>
                  </m:oMath>
                </a14:m>
                <a:r>
                  <a:rPr kumimoji="0" lang="en-US" altLang="en-US" b="0" i="0" u="none" strike="noStrike" cap="none" normalizeH="0" baseline="0" dirty="0">
                    <a:ln>
                      <a:noFill/>
                    </a:ln>
                    <a:solidFill>
                      <a:schemeClr val="tx1"/>
                    </a:solidFill>
                    <a:effectLst/>
                    <a:latin typeface="+mj-lt"/>
                  </a:rPr>
                  <a:t> = 0.7,</a:t>
                </a:r>
                <a:r>
                  <a:rPr lang="en-US" dirty="0">
                    <a:latin typeface="+mj-lt"/>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𝑙</m:t>
                        </m:r>
                      </m:sub>
                    </m:sSub>
                  </m:oMath>
                </a14:m>
                <a:r>
                  <a:rPr kumimoji="0" lang="en-US" altLang="en-US" b="0" i="0" u="none" strike="noStrike" cap="none" normalizeH="0" baseline="0" dirty="0">
                    <a:ln>
                      <a:noFill/>
                    </a:ln>
                    <a:solidFill>
                      <a:schemeClr val="tx1"/>
                    </a:solidFill>
                    <a:effectLst/>
                    <a:latin typeface="+mj-lt"/>
                  </a:rPr>
                  <a:t> = 0.3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mj-lt"/>
                  </a:rPr>
                  <a:t>Penalty: α = 0.1, Recovery: β = 0.01</a:t>
                </a:r>
              </a:p>
            </p:txBody>
          </p:sp>
        </mc:Choice>
        <mc:Fallback xmlns="">
          <p:sp>
            <p:nvSpPr>
              <p:cNvPr id="21" name="TextBox 20">
                <a:extLst>
                  <a:ext uri="{FF2B5EF4-FFF2-40B4-BE49-F238E27FC236}">
                    <a16:creationId xmlns:a16="http://schemas.microsoft.com/office/drawing/2014/main" id="{AE9971FB-D107-7C02-A805-B321F57D3A2D}"/>
                  </a:ext>
                </a:extLst>
              </p:cNvPr>
              <p:cNvSpPr txBox="1">
                <a:spLocks noRot="1" noChangeAspect="1" noMove="1" noResize="1" noEditPoints="1" noAdjustHandles="1" noChangeArrowheads="1" noChangeShapeType="1" noTextEdit="1"/>
              </p:cNvSpPr>
              <p:nvPr/>
            </p:nvSpPr>
            <p:spPr>
              <a:xfrm>
                <a:off x="1469570" y="6125144"/>
                <a:ext cx="8377813" cy="646331"/>
              </a:xfrm>
              <a:prstGeom prst="rect">
                <a:avLst/>
              </a:prstGeom>
              <a:blipFill>
                <a:blip r:embed="rId5"/>
                <a:stretch>
                  <a:fillRect l="-582" t="-5660" b="-14151"/>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D424B32F-2DFD-CC0D-CB2F-840E9521202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25996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6555F-7CD0-C81D-7244-87FF076560A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F6E8998-158C-C5A0-9C42-A93CF77A55BB}"/>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26CED920-905F-3890-ED61-11C741CC179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2FC33984-732B-DCE3-BDD1-F0412685175C}"/>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339C67B5-ACBC-F7F4-67BD-D47C24B6EDEE}"/>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FFED46C1-4373-EC1E-CEB9-B846E35E943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C506EB1E-E297-D6F3-A99B-BCF5A091542A}"/>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83A2C8D5-819F-DFE0-34A9-5F88B3371CE0}"/>
              </a:ext>
            </a:extLst>
          </p:cNvPr>
          <p:cNvSpPr txBox="1"/>
          <p:nvPr/>
        </p:nvSpPr>
        <p:spPr>
          <a:xfrm>
            <a:off x="450801" y="1300934"/>
            <a:ext cx="10835507" cy="3624069"/>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Introduction</a:t>
            </a:r>
          </a:p>
          <a:p>
            <a:pPr marL="800100" lvl="1" indent="-342900">
              <a:spcAft>
                <a:spcPts val="900"/>
              </a:spcAft>
              <a:buFont typeface="Wingdings" panose="05000000000000000000" pitchFamily="2" charset="2"/>
              <a:buChar char="Ø"/>
            </a:pPr>
            <a:r>
              <a:rPr lang="en-US" sz="3200" b="1" dirty="0">
                <a:latin typeface="CMU Sans Serif" panose="02000603000000000000" pitchFamily="2" charset="0"/>
              </a:rPr>
              <a:t>Problem Statement</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Literature Review</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Research Gap</a:t>
            </a:r>
          </a:p>
          <a:p>
            <a:pPr marL="800100" lvl="1" indent="-342900">
              <a:spcAft>
                <a:spcPts val="900"/>
              </a:spcAft>
              <a:buFont typeface="Wingdings" panose="05000000000000000000" pitchFamily="2" charset="2"/>
              <a:buChar char="Ø"/>
            </a:pPr>
            <a:r>
              <a:rPr lang="en-US" sz="3200" b="1" dirty="0">
                <a:solidFill>
                  <a:schemeClr val="bg1">
                    <a:lumMod val="85000"/>
                  </a:schemeClr>
                </a:solidFill>
                <a:latin typeface="CMU Sans Serif" panose="02000603000000000000" pitchFamily="2" charset="0"/>
              </a:rPr>
              <a:t>Motivation</a:t>
            </a:r>
          </a:p>
          <a:p>
            <a:pPr>
              <a:spcAft>
                <a:spcPts val="900"/>
              </a:spcAft>
            </a:pPr>
            <a:endParaRPr lang="en-US" sz="3200" b="1" dirty="0">
              <a:solidFill>
                <a:schemeClr val="bg1">
                  <a:lumMod val="85000"/>
                </a:schemeClr>
              </a:solidFill>
              <a:latin typeface="CMU Sans Serif" panose="02000603000000000000" pitchFamily="2" charset="0"/>
            </a:endParaRPr>
          </a:p>
        </p:txBody>
      </p:sp>
      <p:graphicFrame>
        <p:nvGraphicFramePr>
          <p:cNvPr id="2" name="Table 1">
            <a:extLst>
              <a:ext uri="{FF2B5EF4-FFF2-40B4-BE49-F238E27FC236}">
                <a16:creationId xmlns:a16="http://schemas.microsoft.com/office/drawing/2014/main" id="{9218AB6C-4603-DEC5-740A-2DE956ADE2BA}"/>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131863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7B553-3941-32BB-635A-EB1B74DB5D6F}"/>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4011803D-61EE-2412-3F3F-F3D4F208426D}"/>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FB5510F5-7CB7-7AFD-D687-D12AD3EF90D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3F560E49-AD8B-458C-AB15-4CEA436074CE}"/>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Integration(4/8)</a:t>
              </a:r>
            </a:p>
          </p:txBody>
        </p:sp>
      </p:grpSp>
      <p:grpSp>
        <p:nvGrpSpPr>
          <p:cNvPr id="12" name="Group 11">
            <a:extLst>
              <a:ext uri="{FF2B5EF4-FFF2-40B4-BE49-F238E27FC236}">
                <a16:creationId xmlns:a16="http://schemas.microsoft.com/office/drawing/2014/main" id="{302DE436-E4F1-2D5A-5EA6-FA66E73571F4}"/>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778C638C-22D1-8FBB-35E1-1F35EA98B51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7E3445C7-FFED-D10A-10DC-25C87B516DB3}"/>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892439F7-88C2-9C28-8103-C8775A095AFF}"/>
              </a:ext>
            </a:extLst>
          </p:cNvPr>
          <p:cNvSpPr txBox="1"/>
          <p:nvPr/>
        </p:nvSpPr>
        <p:spPr>
          <a:xfrm>
            <a:off x="705897" y="1195775"/>
            <a:ext cx="6154614" cy="369332"/>
          </a:xfrm>
          <a:prstGeom prst="rect">
            <a:avLst/>
          </a:prstGeom>
          <a:noFill/>
        </p:spPr>
        <p:txBody>
          <a:bodyPr wrap="square">
            <a:spAutoFit/>
          </a:bodyPr>
          <a:lstStyle/>
          <a:p>
            <a:r>
              <a:rPr lang="en-US" b="1" dirty="0">
                <a:latin typeface="29LT Bukra" panose="00000800000000000000" pitchFamily="50" charset="-78"/>
                <a:cs typeface="29LT Bukra" panose="00000800000000000000" pitchFamily="50" charset="-78"/>
              </a:rPr>
              <a:t>Trust Model Architecture</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8DDC20E-DEBA-FD16-C00F-9D4F2D5A0E21}"/>
                  </a:ext>
                </a:extLst>
              </p:cNvPr>
              <p:cNvGraphicFramePr>
                <a:graphicFrameLocks noGrp="1"/>
              </p:cNvGraphicFramePr>
              <p:nvPr>
                <p:extLst>
                  <p:ext uri="{D42A27DB-BD31-4B8C-83A1-F6EECF244321}">
                    <p14:modId xmlns:p14="http://schemas.microsoft.com/office/powerpoint/2010/main" val="3280584720"/>
                  </p:ext>
                </p:extLst>
              </p:nvPr>
            </p:nvGraphicFramePr>
            <p:xfrm>
              <a:off x="838200" y="1663251"/>
              <a:ext cx="10515600" cy="137160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0">
                    <a:tc>
                      <a:txBody>
                        <a:bodyPr/>
                        <a:lstStyle/>
                        <a:p>
                          <a:pPr algn="ctr"/>
                          <a:r>
                            <a:rPr lang="en-US" sz="2400" b="1" kern="1200" dirty="0">
                              <a:solidFill>
                                <a:schemeClr val="bg1">
                                  <a:lumMod val="95000"/>
                                </a:schemeClr>
                              </a:solidFill>
                              <a:latin typeface="+mj-lt"/>
                              <a:ea typeface="+mn-ea"/>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2400" b="1" i="1" kern="1200" smtClean="0">
                                      <a:solidFill>
                                        <a:schemeClr val="bg1">
                                          <a:lumMod val="95000"/>
                                        </a:schemeClr>
                                      </a:solidFill>
                                      <a:latin typeface="Cambria Math" panose="02040503050406030204" pitchFamily="18" charset="0"/>
                                      <a:ea typeface="+mn-ea"/>
                                    </a:rPr>
                                  </m:ctrlPr>
                                </m:sSubPr>
                                <m:e>
                                  <m:r>
                                    <a:rPr lang="en-US" sz="2400" b="1" kern="1200">
                                      <a:solidFill>
                                        <a:schemeClr val="bg1">
                                          <a:lumMod val="95000"/>
                                        </a:schemeClr>
                                      </a:solidFill>
                                      <a:latin typeface="Cambria Math" panose="02040503050406030204" pitchFamily="18" charset="0"/>
                                      <a:ea typeface="+mn-ea"/>
                                    </a:rPr>
                                    <m:t>𝑇</m:t>
                                  </m:r>
                                </m:e>
                                <m:sub>
                                  <m:r>
                                    <a:rPr lang="en-US" sz="2400" b="1" kern="1200">
                                      <a:solidFill>
                                        <a:schemeClr val="bg1">
                                          <a:lumMod val="95000"/>
                                        </a:schemeClr>
                                      </a:solidFill>
                                      <a:latin typeface="Cambria Math" panose="02040503050406030204" pitchFamily="18" charset="0"/>
                                      <a:ea typeface="+mn-ea"/>
                                    </a:rPr>
                                    <m:t>𝑠</m:t>
                                  </m:r>
                                </m:sub>
                              </m:sSub>
                            </m:oMath>
                          </a14:m>
                          <a:r>
                            <a:rPr lang="en-US" sz="2400" b="1" kern="1200" dirty="0">
                              <a:solidFill>
                                <a:schemeClr val="bg1">
                                  <a:lumMod val="95000"/>
                                </a:schemeClr>
                              </a:solidFill>
                              <a:latin typeface="+mj-lt"/>
                              <a:ea typeface="+mn-ea"/>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chemeClr val="bg1">
                                  <a:lumMod val="95000"/>
                                </a:schemeClr>
                              </a:solidFill>
                              <a:latin typeface="+mj-lt"/>
                              <a:ea typeface="+mn-ea"/>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chemeClr val="bg1">
                                  <a:lumMod val="95000"/>
                                </a:schemeClr>
                              </a:solidFill>
                              <a:latin typeface="+mj-lt"/>
                              <a:ea typeface="+mn-ea"/>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0">
                    <a:tc>
                      <a:txBody>
                        <a:bodyPr/>
                        <a:lstStyle/>
                        <a:p>
                          <a:pPr algn="ctr"/>
                          <a:r>
                            <a:rPr lang="en-US" sz="2400" b="1" kern="1200" dirty="0">
                              <a:solidFill>
                                <a:schemeClr val="tx1"/>
                              </a:solidFill>
                              <a:latin typeface="+mn-lt"/>
                              <a:ea typeface="+mn-ea"/>
                              <a:cs typeface="29LT Bukra" panose="00000800000000000000" pitchFamily="50" charset="-78"/>
                            </a:rPr>
                            <a:t>Gateway 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𝑹</m:t>
                                  </m:r>
                                </m:e>
                                <m:sub>
                                  <m:r>
                                    <a:rPr lang="en-US" sz="1800" b="1" i="1" smtClean="0">
                                      <a:latin typeface="Cambria Math" panose="02040503050406030204" pitchFamily="18" charset="0"/>
                                    </a:rPr>
                                    <m:t>𝒔𝒕</m:t>
                                  </m:r>
                                </m:sub>
                              </m:sSub>
                            </m:oMath>
                          </a14:m>
                          <a:r>
                            <a:rPr lang="en-US" b="1" dirty="0">
                              <a:latin typeface="+mj-lt"/>
                              <a:cs typeface="29LT Bukra" panose="00000800000000000000" pitchFamily="50" charset="-78"/>
                            </a:rPr>
                            <a:t> ∈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Choice>
        <mc:Fallback xmlns="">
          <p:graphicFrame>
            <p:nvGraphicFramePr>
              <p:cNvPr id="7" name="Table 6">
                <a:extLst>
                  <a:ext uri="{FF2B5EF4-FFF2-40B4-BE49-F238E27FC236}">
                    <a16:creationId xmlns:a16="http://schemas.microsoft.com/office/drawing/2014/main" id="{38DDC20E-DEBA-FD16-C00F-9D4F2D5A0E21}"/>
                  </a:ext>
                </a:extLst>
              </p:cNvPr>
              <p:cNvGraphicFramePr>
                <a:graphicFrameLocks noGrp="1"/>
              </p:cNvGraphicFramePr>
              <p:nvPr>
                <p:extLst>
                  <p:ext uri="{D42A27DB-BD31-4B8C-83A1-F6EECF244321}">
                    <p14:modId xmlns:p14="http://schemas.microsoft.com/office/powerpoint/2010/main" val="3280584720"/>
                  </p:ext>
                </p:extLst>
              </p:nvPr>
            </p:nvGraphicFramePr>
            <p:xfrm>
              <a:off x="838200" y="1663251"/>
              <a:ext cx="10515600" cy="1371600"/>
            </p:xfrm>
            <a:graphic>
              <a:graphicData uri="http://schemas.openxmlformats.org/drawingml/2006/table">
                <a:tbl>
                  <a:tblPr/>
                  <a:tblGrid>
                    <a:gridCol w="2628900">
                      <a:extLst>
                        <a:ext uri="{9D8B030D-6E8A-4147-A177-3AD203B41FA5}">
                          <a16:colId xmlns:a16="http://schemas.microsoft.com/office/drawing/2014/main" val="2973402751"/>
                        </a:ext>
                      </a:extLst>
                    </a:gridCol>
                    <a:gridCol w="1828381">
                      <a:extLst>
                        <a:ext uri="{9D8B030D-6E8A-4147-A177-3AD203B41FA5}">
                          <a16:colId xmlns:a16="http://schemas.microsoft.com/office/drawing/2014/main" val="2105827463"/>
                        </a:ext>
                      </a:extLst>
                    </a:gridCol>
                    <a:gridCol w="1688123">
                      <a:extLst>
                        <a:ext uri="{9D8B030D-6E8A-4147-A177-3AD203B41FA5}">
                          <a16:colId xmlns:a16="http://schemas.microsoft.com/office/drawing/2014/main" val="21812881"/>
                        </a:ext>
                      </a:extLst>
                    </a:gridCol>
                    <a:gridCol w="4370196">
                      <a:extLst>
                        <a:ext uri="{9D8B030D-6E8A-4147-A177-3AD203B41FA5}">
                          <a16:colId xmlns:a16="http://schemas.microsoft.com/office/drawing/2014/main" val="941016816"/>
                        </a:ext>
                      </a:extLst>
                    </a:gridCol>
                  </a:tblGrid>
                  <a:tr h="457200">
                    <a:tc>
                      <a:txBody>
                        <a:bodyPr/>
                        <a:lstStyle/>
                        <a:p>
                          <a:pPr algn="ctr"/>
                          <a:r>
                            <a:rPr lang="en-US" sz="2400" b="1" dirty="0">
                              <a:latin typeface="+mj-lt"/>
                              <a:cs typeface="29LT Bukra" panose="00000800000000000000" pitchFamily="50" charset="-78"/>
                            </a:rPr>
                            <a:t>Trust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Initial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2400" b="1" dirty="0">
                              <a:latin typeface="+mj-lt"/>
                              <a:cs typeface="29LT Bukra" panose="00000800000000000000" pitchFamily="50" charset="-78"/>
                            </a:rPr>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653195846"/>
                      </a:ext>
                    </a:extLst>
                  </a:tr>
                  <a:tr h="457200">
                    <a:tc>
                      <a:txBody>
                        <a:bodyPr/>
                        <a:lstStyle/>
                        <a:p>
                          <a:pPr algn="ctr"/>
                          <a:r>
                            <a:rPr lang="en-US" sz="2400" b="1" kern="1200" dirty="0">
                              <a:solidFill>
                                <a:schemeClr val="bg1">
                                  <a:lumMod val="95000"/>
                                </a:schemeClr>
                              </a:solidFill>
                              <a:latin typeface="+mj-lt"/>
                              <a:ea typeface="+mn-ea"/>
                              <a:cs typeface="29LT Bukra" panose="00000800000000000000" pitchFamily="50" charset="-78"/>
                            </a:rPr>
                            <a:t>Sensor Trust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107895" r="-332000" b="-128947"/>
                          </a:stretch>
                        </a:blipFill>
                      </a:tcPr>
                    </a:tc>
                    <a:tc>
                      <a:txBody>
                        <a:bodyPr/>
                        <a:lstStyle/>
                        <a:p>
                          <a:pPr algn="ctr"/>
                          <a:r>
                            <a:rPr lang="en-US" sz="2400" b="1" kern="1200" dirty="0">
                              <a:solidFill>
                                <a:schemeClr val="bg1">
                                  <a:lumMod val="95000"/>
                                </a:schemeClr>
                              </a:solidFill>
                              <a:latin typeface="+mj-lt"/>
                              <a:ea typeface="+mn-ea"/>
                              <a:cs typeface="29LT Bukra" panose="00000800000000000000" pitchFamily="50" charset="-78"/>
                            </a:rPr>
                            <a:t>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kern="1200" dirty="0">
                              <a:solidFill>
                                <a:schemeClr val="bg1">
                                  <a:lumMod val="95000"/>
                                </a:schemeClr>
                              </a:solidFill>
                              <a:latin typeface="+mj-lt"/>
                              <a:ea typeface="+mn-ea"/>
                              <a:cs typeface="29LT Bukra" panose="00000800000000000000" pitchFamily="50" charset="-78"/>
                            </a:rPr>
                            <a:t>Reflects IoT sensor behavior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6568322"/>
                      </a:ext>
                    </a:extLst>
                  </a:tr>
                  <a:tr h="457200">
                    <a:tc>
                      <a:txBody>
                        <a:bodyPr/>
                        <a:lstStyle/>
                        <a:p>
                          <a:pPr algn="ctr"/>
                          <a:r>
                            <a:rPr lang="en-US" sz="2400" b="1" kern="1200" dirty="0">
                              <a:solidFill>
                                <a:schemeClr val="tx1"/>
                              </a:solidFill>
                              <a:latin typeface="+mn-lt"/>
                              <a:ea typeface="+mn-ea"/>
                              <a:cs typeface="29LT Bukra" panose="00000800000000000000" pitchFamily="50" charset="-78"/>
                            </a:rPr>
                            <a:t>Gateway Reliability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4333" t="-210667" r="-332000" b="-30667"/>
                          </a:stretch>
                        </a:blipFill>
                      </a:tcPr>
                    </a:tc>
                    <a:tc>
                      <a:txBody>
                        <a:bodyPr/>
                        <a:lstStyle/>
                        <a:p>
                          <a:pPr algn="ctr"/>
                          <a:r>
                            <a:rPr lang="en-US" b="1" dirty="0">
                              <a:latin typeface="+mj-lt"/>
                              <a:cs typeface="29LT Bukra" panose="00000800000000000000" pitchFamily="50" charset="-78"/>
                            </a:rPr>
                            <a:t>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a:latin typeface="+mj-lt"/>
                              <a:cs typeface="29LT Bukra" panose="00000800000000000000" pitchFamily="50" charset="-78"/>
                            </a:rPr>
                            <a:t>Captures ML station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0494260"/>
                      </a:ext>
                    </a:extLst>
                  </a:tr>
                </a:tbl>
              </a:graphicData>
            </a:graphic>
          </p:graphicFrame>
        </mc:Fallback>
      </mc:AlternateContent>
      <p:sp>
        <p:nvSpPr>
          <p:cNvPr id="4" name="TextBox 3">
            <a:extLst>
              <a:ext uri="{FF2B5EF4-FFF2-40B4-BE49-F238E27FC236}">
                <a16:creationId xmlns:a16="http://schemas.microsoft.com/office/drawing/2014/main" id="{6C178BBE-5731-5D0A-8081-DBB7D1A1CCBC}"/>
              </a:ext>
            </a:extLst>
          </p:cNvPr>
          <p:cNvSpPr txBox="1"/>
          <p:nvPr/>
        </p:nvSpPr>
        <p:spPr>
          <a:xfrm>
            <a:off x="705897" y="3228545"/>
            <a:ext cx="6154614" cy="923330"/>
          </a:xfrm>
          <a:prstGeom prst="rect">
            <a:avLst/>
          </a:prstGeom>
          <a:noFill/>
        </p:spPr>
        <p:txBody>
          <a:bodyPr wrap="square">
            <a:spAutoFit/>
          </a:bodyPr>
          <a:lstStyle>
            <a:defPPr>
              <a:defRPr lang="en-US"/>
            </a:defPPr>
            <a:lvl1pPr>
              <a:defRPr>
                <a:latin typeface="29LT Bukra" panose="00000800000000000000" pitchFamily="50" charset="-78"/>
                <a:cs typeface="29LT Bukra" panose="00000800000000000000" pitchFamily="50" charset="-78"/>
              </a:defRPr>
            </a:lvl1pPr>
          </a:lstStyle>
          <a:p>
            <a:r>
              <a:rPr lang="en-US" dirty="0">
                <a:solidFill>
                  <a:schemeClr val="accent2"/>
                </a:solidFill>
                <a:latin typeface="29LT Bukra" panose="00000800000000000000" pitchFamily="50" charset="-78"/>
                <a:cs typeface="29LT Bukra" panose="00000800000000000000" pitchFamily="50" charset="-78"/>
              </a:rPr>
              <a:t>Trust Update Rules</a:t>
            </a:r>
          </a:p>
          <a:p>
            <a:endParaRPr lang="en-US" dirty="0">
              <a:solidFill>
                <a:schemeClr val="accent2"/>
              </a:solidFill>
              <a:latin typeface="29LT Bukra" panose="00000800000000000000" pitchFamily="50" charset="-78"/>
              <a:cs typeface="29LT Bukra" panose="00000800000000000000" pitchFamily="50" charset="-78"/>
            </a:endParaRPr>
          </a:p>
          <a:p>
            <a:r>
              <a:rPr lang="en-US" dirty="0">
                <a:solidFill>
                  <a:srgbClr val="FF0000"/>
                </a:solidFill>
              </a:rPr>
              <a:t>2- Gateway Reliability Score Adjustment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7FF2F3-820A-6EA0-1FAE-AA5599F534F0}"/>
                  </a:ext>
                </a:extLst>
              </p:cNvPr>
              <p:cNvSpPr txBox="1"/>
              <p:nvPr/>
            </p:nvSpPr>
            <p:spPr>
              <a:xfrm>
                <a:off x="2029375" y="4563719"/>
                <a:ext cx="5923866" cy="961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𝑅</m:t>
                          </m:r>
                        </m:e>
                        <m:sub>
                          <m:r>
                            <a:rPr lang="en-US" sz="2800" i="1">
                              <a:latin typeface="Cambria Math" panose="02040503050406030204" pitchFamily="18" charset="0"/>
                            </a:rPr>
                            <m:t>𝑠𝑡</m:t>
                          </m:r>
                        </m:sub>
                        <m:sup>
                          <m:r>
                            <a:rPr lang="en-US" sz="2800" i="1">
                              <a:latin typeface="Cambria Math" panose="02040503050406030204" pitchFamily="18" charset="0"/>
                            </a:rPr>
                            <m:t>𝑛𝑒𝑤</m:t>
                          </m:r>
                        </m:sup>
                      </m:sSubSup>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m>
                            <m:mPr>
                              <m:plcHide m:val="on"/>
                              <m:mcs>
                                <m:mc>
                                  <m:mcPr>
                                    <m:count m:val="2"/>
                                    <m:mcJc m:val="center"/>
                                  </m:mcPr>
                                </m:mc>
                              </m:mcs>
                              <m:ctrlPr>
                                <a:rPr lang="en-US" sz="2800" i="1">
                                  <a:latin typeface="Cambria Math" panose="02040503050406030204" pitchFamily="18" charset="0"/>
                                </a:rPr>
                              </m:ctrlPr>
                            </m:mPr>
                            <m:mr>
                              <m:e>
                                <m:r>
                                  <m:rPr>
                                    <m:sty m:val="p"/>
                                  </m:rPr>
                                  <a:rPr lang="en-US" sz="2800">
                                    <a:latin typeface="Cambria Math" panose="02040503050406030204" pitchFamily="18" charset="0"/>
                                  </a:rPr>
                                  <m:t>min</m:t>
                                </m:r>
                                <m:r>
                                  <a:rPr lang="en-US" sz="2800" i="1">
                                    <a:latin typeface="Cambria Math" panose="02040503050406030204" pitchFamily="18" charset="0"/>
                                  </a:rPr>
                                  <m:t>(1,</m:t>
                                </m:r>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𝑠𝑡</m:t>
                                    </m:r>
                                  </m:sub>
                                </m:sSub>
                                <m:r>
                                  <a:rPr lang="en-US" sz="2800" i="1">
                                    <a:latin typeface="Cambria Math" panose="02040503050406030204" pitchFamily="18" charset="0"/>
                                  </a:rPr>
                                  <m:t>+</m:t>
                                </m:r>
                                <m:r>
                                  <a:rPr lang="en-US" sz="2800" i="1">
                                    <a:latin typeface="Cambria Math" panose="02040503050406030204" pitchFamily="18" charset="0"/>
                                  </a:rPr>
                                  <m:t>𝛾</m:t>
                                </m:r>
                                <m:r>
                                  <a:rPr lang="en-US" sz="2800" i="1">
                                    <a:latin typeface="Cambria Math" panose="02040503050406030204" pitchFamily="18" charset="0"/>
                                  </a:rPr>
                                  <m:t>),</m:t>
                                </m:r>
                              </m:e>
                              <m:e>
                                <m:r>
                                  <m:rPr>
                                    <m:nor/>
                                  </m:rPr>
                                  <a:rPr lang="en-US" sz="2800"/>
                                  <m:t>if</m:t>
                                </m:r>
                                <m:r>
                                  <m:rPr>
                                    <m:nor/>
                                  </m:rPr>
                                  <a:rPr lang="en-US" sz="2800"/>
                                  <m:t> </m:t>
                                </m:r>
                                <m:r>
                                  <m:rPr>
                                    <m:nor/>
                                  </m:rPr>
                                  <a:rPr lang="en-US" sz="2800"/>
                                  <m:t>correct</m:t>
                                </m:r>
                              </m:e>
                            </m:mr>
                            <m:mr>
                              <m:e>
                                <m:r>
                                  <m:rPr>
                                    <m:sty m:val="p"/>
                                  </m:rPr>
                                  <a:rPr lang="en-US" sz="2800">
                                    <a:latin typeface="Cambria Math" panose="02040503050406030204" pitchFamily="18" charset="0"/>
                                  </a:rPr>
                                  <m:t>max</m:t>
                                </m:r>
                                <m:r>
                                  <a:rPr lang="en-US" sz="2800" i="1">
                                    <a:latin typeface="Cambria Math" panose="02040503050406030204" pitchFamily="18" charset="0"/>
                                  </a:rPr>
                                  <m:t>(0,</m:t>
                                </m:r>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𝑠𝑡</m:t>
                                    </m:r>
                                  </m:sub>
                                </m:sSub>
                                <m:r>
                                  <a:rPr lang="en-US" sz="2800" i="1">
                                    <a:latin typeface="Cambria Math" panose="02040503050406030204" pitchFamily="18" charset="0"/>
                                  </a:rPr>
                                  <m:t>−</m:t>
                                </m:r>
                                <m:r>
                                  <a:rPr lang="en-US" sz="2800" i="1">
                                    <a:latin typeface="Cambria Math" panose="02040503050406030204" pitchFamily="18" charset="0"/>
                                  </a:rPr>
                                  <m:t>𝛿</m:t>
                                </m:r>
                                <m:r>
                                  <a:rPr lang="en-US" sz="2800" i="1">
                                    <a:latin typeface="Cambria Math" panose="02040503050406030204" pitchFamily="18" charset="0"/>
                                  </a:rPr>
                                  <m:t>),</m:t>
                                </m:r>
                              </m:e>
                              <m:e>
                                <m:r>
                                  <m:rPr>
                                    <m:nor/>
                                  </m:rPr>
                                  <a:rPr lang="en-US" sz="2800"/>
                                  <m:t>if</m:t>
                                </m:r>
                                <m:r>
                                  <m:rPr>
                                    <m:nor/>
                                  </m:rPr>
                                  <a:rPr lang="en-US" sz="2800"/>
                                  <m:t> </m:t>
                                </m:r>
                                <m:r>
                                  <m:rPr>
                                    <m:nor/>
                                  </m:rPr>
                                  <a:rPr lang="en-US" sz="2800"/>
                                  <m:t>incorrect</m:t>
                                </m:r>
                              </m:e>
                            </m:mr>
                          </m:m>
                        </m:e>
                      </m:d>
                    </m:oMath>
                  </m:oMathPara>
                </a14:m>
                <a:endParaRPr lang="en-US" sz="2800" dirty="0"/>
              </a:p>
            </p:txBody>
          </p:sp>
        </mc:Choice>
        <mc:Fallback xmlns="">
          <p:sp>
            <p:nvSpPr>
              <p:cNvPr id="6" name="TextBox 5">
                <a:extLst>
                  <a:ext uri="{FF2B5EF4-FFF2-40B4-BE49-F238E27FC236}">
                    <a16:creationId xmlns:a16="http://schemas.microsoft.com/office/drawing/2014/main" id="{D37FF2F3-820A-6EA0-1FAE-AA5599F534F0}"/>
                  </a:ext>
                </a:extLst>
              </p:cNvPr>
              <p:cNvSpPr txBox="1">
                <a:spLocks noRot="1" noChangeAspect="1" noMove="1" noResize="1" noEditPoints="1" noAdjustHandles="1" noChangeArrowheads="1" noChangeShapeType="1" noTextEdit="1"/>
              </p:cNvSpPr>
              <p:nvPr/>
            </p:nvSpPr>
            <p:spPr>
              <a:xfrm>
                <a:off x="2029375" y="4563719"/>
                <a:ext cx="5923866" cy="961161"/>
              </a:xfrm>
              <a:prstGeom prst="rect">
                <a:avLst/>
              </a:prstGeom>
              <a:blipFill>
                <a:blip r:embed="rId4"/>
                <a:stretch>
                  <a:fillRect l="-8333" t="-226316" r="-641" b="-328947"/>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D982874E-8992-9C74-493B-F8FF4D238B43}"/>
              </a:ext>
            </a:extLst>
          </p:cNvPr>
          <p:cNvSpPr>
            <a:spLocks noChangeArrowheads="1"/>
          </p:cNvSpPr>
          <p:nvPr/>
        </p:nvSpPr>
        <p:spPr bwMode="auto">
          <a:xfrm>
            <a:off x="1160784" y="6205267"/>
            <a:ext cx="735227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Unicode MS"/>
              </a:rPr>
              <a:t>γ = 0.01</a:t>
            </a:r>
            <a:r>
              <a:rPr kumimoji="0" lang="en-US" altLang="en-US" b="0" i="0" u="none" strike="noStrike" cap="none" normalizeH="0" baseline="0" dirty="0">
                <a:ln>
                  <a:noFill/>
                </a:ln>
                <a:solidFill>
                  <a:schemeClr val="tx1"/>
                </a:solidFill>
                <a:effectLst/>
              </a:rPr>
              <a:t>: Increment applied when a station makes a correct prediction.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Unicode MS"/>
              </a:rPr>
              <a:t>δ = 0.05</a:t>
            </a:r>
            <a:r>
              <a:rPr kumimoji="0" lang="en-US" altLang="en-US" b="0" i="0" u="none" strike="noStrike" cap="none" normalizeH="0" baseline="0" dirty="0">
                <a:ln>
                  <a:noFill/>
                </a:ln>
                <a:solidFill>
                  <a:schemeClr val="tx1"/>
                </a:solidFill>
                <a:effectLst/>
              </a:rPr>
              <a:t>: Penalty applied when a station makes an incorrect prediction.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C2F3AC29-CA05-3DB4-DD02-635D7CC2B10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6381374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C49B4-36FF-D071-34B3-A9033D59BF84}"/>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E4184D17-9C0E-D0E1-ACFD-86E00F7645EA}"/>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8B5555B1-790D-11DF-BBDC-03E9399EDF7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A2D156E3-08CB-D3EE-5D8E-49538190F599}"/>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Integration(5/8)</a:t>
              </a:r>
            </a:p>
          </p:txBody>
        </p:sp>
      </p:grpSp>
      <p:grpSp>
        <p:nvGrpSpPr>
          <p:cNvPr id="12" name="Group 11">
            <a:extLst>
              <a:ext uri="{FF2B5EF4-FFF2-40B4-BE49-F238E27FC236}">
                <a16:creationId xmlns:a16="http://schemas.microsoft.com/office/drawing/2014/main" id="{985A9796-3892-D84B-DFB7-94EE86C86B3A}"/>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546DB7F4-2E1B-CFD4-8717-42F05FF7FA7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D83EF4EE-7FC7-342A-5B1C-73EB8117BC09}"/>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498896A9-DD50-5A65-82E8-7833A85A179E}"/>
              </a:ext>
            </a:extLst>
          </p:cNvPr>
          <p:cNvSpPr txBox="1"/>
          <p:nvPr/>
        </p:nvSpPr>
        <p:spPr>
          <a:xfrm>
            <a:off x="705897" y="1195775"/>
            <a:ext cx="6154614" cy="523220"/>
          </a:xfrm>
          <a:prstGeom prst="rect">
            <a:avLst/>
          </a:prstGeom>
          <a:noFill/>
        </p:spPr>
        <p:txBody>
          <a:bodyPr wrap="square">
            <a:spAutoFit/>
          </a:bodyPr>
          <a:lstStyle/>
          <a:p>
            <a:r>
              <a:rPr lang="en-US" sz="2800" b="1" dirty="0">
                <a:latin typeface="29LT Bukra" panose="00000800000000000000" pitchFamily="50" charset="-78"/>
                <a:cs typeface="29LT Bukra" panose="00000800000000000000" pitchFamily="50" charset="-78"/>
              </a:rPr>
              <a:t>Trust Model Architecture</a:t>
            </a:r>
          </a:p>
        </p:txBody>
      </p:sp>
      <p:sp>
        <p:nvSpPr>
          <p:cNvPr id="9" name="TextBox 8">
            <a:extLst>
              <a:ext uri="{FF2B5EF4-FFF2-40B4-BE49-F238E27FC236}">
                <a16:creationId xmlns:a16="http://schemas.microsoft.com/office/drawing/2014/main" id="{0F7400A4-9C36-4D15-2695-FF252B0B7152}"/>
              </a:ext>
            </a:extLst>
          </p:cNvPr>
          <p:cNvSpPr txBox="1"/>
          <p:nvPr/>
        </p:nvSpPr>
        <p:spPr>
          <a:xfrm>
            <a:off x="1047541" y="1673020"/>
            <a:ext cx="6154614" cy="461665"/>
          </a:xfrm>
          <a:prstGeom prst="rect">
            <a:avLst/>
          </a:prstGeom>
          <a:noFill/>
        </p:spPr>
        <p:txBody>
          <a:bodyPr wrap="square">
            <a:spAutoFit/>
          </a:bodyPr>
          <a:lstStyle/>
          <a:p>
            <a:r>
              <a:rPr lang="en-US" sz="2400" dirty="0">
                <a:solidFill>
                  <a:srgbClr val="FF0000"/>
                </a:solidFill>
                <a:latin typeface="29LT Bukra" panose="00000800000000000000" pitchFamily="50" charset="-78"/>
                <a:cs typeface="29LT Bukra" panose="00000800000000000000" pitchFamily="50" charset="-78"/>
              </a:rPr>
              <a:t>Trust Decay Mechanism</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B41062F-8E46-569E-6BF1-CAF4182CEBE0}"/>
                  </a:ext>
                </a:extLst>
              </p:cNvPr>
              <p:cNvSpPr txBox="1"/>
              <p:nvPr/>
            </p:nvSpPr>
            <p:spPr>
              <a:xfrm>
                <a:off x="2763050" y="3685704"/>
                <a:ext cx="6372157" cy="8546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600" i="1">
                              <a:latin typeface="Cambria Math" panose="02040503050406030204" pitchFamily="18" charset="0"/>
                            </a:rPr>
                          </m:ctrlPr>
                        </m:sSubSupPr>
                        <m:e>
                          <m:r>
                            <a:rPr lang="en-US" sz="3600" i="1">
                              <a:latin typeface="Cambria Math" panose="02040503050406030204" pitchFamily="18" charset="0"/>
                            </a:rPr>
                            <m:t>𝑇</m:t>
                          </m:r>
                        </m:e>
                        <m:sub>
                          <m:r>
                            <a:rPr lang="en-US" sz="3600" i="1">
                              <a:latin typeface="Cambria Math" panose="02040503050406030204" pitchFamily="18" charset="0"/>
                            </a:rPr>
                            <m:t>𝑠</m:t>
                          </m:r>
                        </m:sub>
                        <m:sup>
                          <m:r>
                            <a:rPr lang="en-US" sz="3600" i="1">
                              <a:latin typeface="Cambria Math" panose="02040503050406030204" pitchFamily="18" charset="0"/>
                            </a:rPr>
                            <m:t>𝑡</m:t>
                          </m:r>
                          <m:r>
                            <a:rPr lang="en-US" sz="3600" i="1">
                              <a:latin typeface="Cambria Math" panose="02040503050406030204" pitchFamily="18" charset="0"/>
                            </a:rPr>
                            <m:t>+1</m:t>
                          </m:r>
                        </m:sup>
                      </m:sSubSup>
                      <m:r>
                        <a:rPr lang="en-US" sz="3600" i="1">
                          <a:latin typeface="Cambria Math" panose="02040503050406030204" pitchFamily="18" charset="0"/>
                        </a:rPr>
                        <m:t>=</m:t>
                      </m:r>
                      <m:r>
                        <a:rPr lang="en-US" sz="3600" i="1">
                          <a:latin typeface="Cambria Math" panose="02040503050406030204" pitchFamily="18" charset="0"/>
                        </a:rPr>
                        <m:t>𝜆</m:t>
                      </m:r>
                      <m:sSubSup>
                        <m:sSubSupPr>
                          <m:ctrlPr>
                            <a:rPr lang="en-US" sz="3600" i="1">
                              <a:latin typeface="Cambria Math" panose="02040503050406030204" pitchFamily="18" charset="0"/>
                            </a:rPr>
                          </m:ctrlPr>
                        </m:sSubSupPr>
                        <m:e>
                          <m:r>
                            <a:rPr lang="en-US" sz="3600" i="1">
                              <a:latin typeface="Cambria Math" panose="02040503050406030204" pitchFamily="18" charset="0"/>
                            </a:rPr>
                            <m:t>𝑇</m:t>
                          </m:r>
                        </m:e>
                        <m:sub>
                          <m:r>
                            <a:rPr lang="en-US" sz="3600" i="1">
                              <a:latin typeface="Cambria Math" panose="02040503050406030204" pitchFamily="18" charset="0"/>
                            </a:rPr>
                            <m:t>𝑠</m:t>
                          </m:r>
                        </m:sub>
                        <m:sup>
                          <m:r>
                            <a:rPr lang="en-US" sz="3600" i="1">
                              <a:latin typeface="Cambria Math" panose="02040503050406030204" pitchFamily="18" charset="0"/>
                            </a:rPr>
                            <m:t>𝑡</m:t>
                          </m:r>
                        </m:sup>
                      </m:sSubSup>
                      <m:r>
                        <a:rPr lang="en-US" sz="3600" i="1">
                          <a:latin typeface="Cambria Math" panose="02040503050406030204" pitchFamily="18" charset="0"/>
                        </a:rPr>
                        <m:t>+(1−</m:t>
                      </m:r>
                      <m:r>
                        <a:rPr lang="en-US" sz="3600" i="1">
                          <a:latin typeface="Cambria Math" panose="02040503050406030204" pitchFamily="18" charset="0"/>
                        </a:rPr>
                        <m:t>𝜆</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𝑇</m:t>
                          </m:r>
                        </m:e>
                        <m:sub>
                          <m:r>
                            <a:rPr lang="en-US" sz="3600" i="1">
                              <a:latin typeface="Cambria Math" panose="02040503050406030204" pitchFamily="18" charset="0"/>
                            </a:rPr>
                            <m:t>𝑑𝑒𝑓𝑎𝑢𝑙𝑡</m:t>
                          </m:r>
                        </m:sub>
                      </m:sSub>
                    </m:oMath>
                  </m:oMathPara>
                </a14:m>
                <a:endParaRPr lang="en-US" sz="1400" dirty="0"/>
              </a:p>
              <a:p>
                <a:endParaRPr lang="en-US" sz="1400" dirty="0"/>
              </a:p>
            </p:txBody>
          </p:sp>
        </mc:Choice>
        <mc:Fallback xmlns="">
          <p:sp>
            <p:nvSpPr>
              <p:cNvPr id="10" name="TextBox 9">
                <a:extLst>
                  <a:ext uri="{FF2B5EF4-FFF2-40B4-BE49-F238E27FC236}">
                    <a16:creationId xmlns:a16="http://schemas.microsoft.com/office/drawing/2014/main" id="{DB41062F-8E46-569E-6BF1-CAF4182CEBE0}"/>
                  </a:ext>
                </a:extLst>
              </p:cNvPr>
              <p:cNvSpPr txBox="1">
                <a:spLocks noRot="1" noChangeAspect="1" noMove="1" noResize="1" noEditPoints="1" noAdjustHandles="1" noChangeArrowheads="1" noChangeShapeType="1" noTextEdit="1"/>
              </p:cNvSpPr>
              <p:nvPr/>
            </p:nvSpPr>
            <p:spPr>
              <a:xfrm>
                <a:off x="2763050" y="3685704"/>
                <a:ext cx="6372157" cy="85465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
                <a:extLst>
                  <a:ext uri="{FF2B5EF4-FFF2-40B4-BE49-F238E27FC236}">
                    <a16:creationId xmlns:a16="http://schemas.microsoft.com/office/drawing/2014/main" id="{7A8E48DB-C0A9-D4D6-DD3E-4985930C4117}"/>
                  </a:ext>
                </a:extLst>
              </p:cNvPr>
              <p:cNvSpPr>
                <a:spLocks noChangeArrowheads="1"/>
              </p:cNvSpPr>
              <p:nvPr/>
            </p:nvSpPr>
            <p:spPr bwMode="auto">
              <a:xfrm>
                <a:off x="36576" y="2184133"/>
                <a:ext cx="11898259" cy="9270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To avoid stale or overfitted trust values, the framework applies an </a:t>
                </a:r>
                <a:r>
                  <a:rPr kumimoji="0" lang="en-US" altLang="en-US" sz="2400" b="1" i="0" u="none" strike="noStrike" cap="none" normalizeH="0" baseline="0" dirty="0">
                    <a:ln>
                      <a:noFill/>
                    </a:ln>
                    <a:solidFill>
                      <a:schemeClr val="tx1"/>
                    </a:solidFill>
                    <a:effectLst/>
                    <a:latin typeface="Arial" panose="020B0604020202020204" pitchFamily="34" charset="0"/>
                  </a:rPr>
                  <a:t>exponential function</a:t>
                </a:r>
                <a:r>
                  <a:rPr kumimoji="0" lang="en-US" altLang="en-US" sz="2400" b="0" i="0" u="none" strike="noStrike" cap="none" normalizeH="0" baseline="0" dirty="0">
                    <a:ln>
                      <a:noFill/>
                    </a:ln>
                    <a:solidFill>
                      <a:schemeClr val="tx1"/>
                    </a:solidFill>
                    <a:effectLst/>
                    <a:latin typeface="Arial" panose="020B0604020202020204" pitchFamily="34" charset="0"/>
                  </a:rPr>
                  <a:t> to gradually move scores back toward a neutral state</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𝑇</m:t>
                        </m:r>
                      </m:e>
                      <m:sub>
                        <m:r>
                          <a:rPr lang="en-US" sz="2800" i="1">
                            <a:latin typeface="Cambria Math" panose="02040503050406030204" pitchFamily="18" charset="0"/>
                          </a:rPr>
                          <m:t>𝑑𝑒𝑓𝑎𝑢𝑙𝑡</m:t>
                        </m:r>
                      </m:sub>
                    </m:sSub>
                    <m:r>
                      <a:rPr lang="en-US" sz="2800" b="0" i="1" smtClean="0">
                        <a:latin typeface="Cambria Math" panose="02040503050406030204" pitchFamily="18" charset="0"/>
                      </a:rPr>
                      <m:t>)</m:t>
                    </m:r>
                  </m:oMath>
                </a14:m>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1" name="Rectangle 1">
                <a:extLst>
                  <a:ext uri="{FF2B5EF4-FFF2-40B4-BE49-F238E27FC236}">
                    <a16:creationId xmlns:a16="http://schemas.microsoft.com/office/drawing/2014/main" id="{7A8E48DB-C0A9-D4D6-DD3E-4985930C4117}"/>
                  </a:ext>
                </a:extLst>
              </p:cNvPr>
              <p:cNvSpPr>
                <a:spLocks noRot="1" noChangeAspect="1" noMove="1" noResize="1" noEditPoints="1" noAdjustHandles="1" noChangeArrowheads="1" noChangeShapeType="1" noTextEdit="1"/>
              </p:cNvSpPr>
              <p:nvPr/>
            </p:nvSpPr>
            <p:spPr bwMode="auto">
              <a:xfrm>
                <a:off x="36576" y="2184133"/>
                <a:ext cx="11898259" cy="927049"/>
              </a:xfrm>
              <a:prstGeom prst="rect">
                <a:avLst/>
              </a:prstGeom>
              <a:blipFill>
                <a:blip r:embed="rId4"/>
                <a:stretch>
                  <a:fillRect l="-768" t="-3947" b="-98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2">
                <a:extLst>
                  <a:ext uri="{FF2B5EF4-FFF2-40B4-BE49-F238E27FC236}">
                    <a16:creationId xmlns:a16="http://schemas.microsoft.com/office/drawing/2014/main" id="{C8249AAD-003F-07A2-7B46-4486E19F0654}"/>
                  </a:ext>
                </a:extLst>
              </p:cNvPr>
              <p:cNvSpPr>
                <a:spLocks noChangeArrowheads="1"/>
              </p:cNvSpPr>
              <p:nvPr/>
            </p:nvSpPr>
            <p:spPr bwMode="auto">
              <a:xfrm>
                <a:off x="848083" y="5374132"/>
                <a:ext cx="9098068" cy="6725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indent="-171450" eaLnBrk="0" fontAlgn="base" hangingPunct="0">
                  <a:spcBef>
                    <a:spcPct val="0"/>
                  </a:spcBef>
                  <a:spcAft>
                    <a:spcPct val="0"/>
                  </a:spcAft>
                  <a:buFont typeface="Arial" panose="020B0604020202020204" pitchFamily="34" charset="0"/>
                  <a:buChar char="•"/>
                </a:pPr>
                <a:r>
                  <a:rPr lang="en-US" altLang="en-US" dirty="0">
                    <a:latin typeface="Arial Unicode MS"/>
                  </a:rPr>
                  <a:t>λ = 0.9 : Decay coefficient; controls the influence of historical trust vs. reversion.</a:t>
                </a:r>
              </a:p>
              <a:p>
                <a:pPr marL="171450" indent="-171450" eaLnBrk="0" fontAlgn="base" hangingPunct="0">
                  <a:spcBef>
                    <a:spcPct val="0"/>
                  </a:spcBef>
                  <a:spcAft>
                    <a:spcPct val="0"/>
                  </a:spcAft>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m:t>
                        </m:r>
                        <m:r>
                          <a:rPr lang="en-US">
                            <a:latin typeface="Cambria Math" panose="02040503050406030204" pitchFamily="18" charset="0"/>
                          </a:rPr>
                          <m:t>𝑇</m:t>
                        </m:r>
                      </m:e>
                      <m:sub>
                        <m:r>
                          <a:rPr lang="en-US">
                            <a:latin typeface="Cambria Math" panose="02040503050406030204" pitchFamily="18" charset="0"/>
                          </a:rPr>
                          <m:t>𝑑𝑒𝑓𝑎𝑢𝑙𝑡</m:t>
                        </m:r>
                      </m:sub>
                    </m:sSub>
                    <m:r>
                      <a:rPr lang="en-US">
                        <a:latin typeface="Cambria Math" panose="02040503050406030204" pitchFamily="18" charset="0"/>
                      </a:rPr>
                      <m:t>) </m:t>
                    </m:r>
                  </m:oMath>
                </a14:m>
                <a:r>
                  <a:rPr lang="en-US" altLang="en-US" dirty="0">
                    <a:latin typeface="Arial Unicode MS"/>
                  </a:rPr>
                  <a:t>= 0.5: The neutral baseline trust score toward which scores decay over time.</a:t>
                </a:r>
              </a:p>
            </p:txBody>
          </p:sp>
        </mc:Choice>
        <mc:Fallback xmlns="">
          <p:sp>
            <p:nvSpPr>
              <p:cNvPr id="15" name="Rectangle 2">
                <a:extLst>
                  <a:ext uri="{FF2B5EF4-FFF2-40B4-BE49-F238E27FC236}">
                    <a16:creationId xmlns:a16="http://schemas.microsoft.com/office/drawing/2014/main" id="{C8249AAD-003F-07A2-7B46-4486E19F0654}"/>
                  </a:ext>
                </a:extLst>
              </p:cNvPr>
              <p:cNvSpPr>
                <a:spLocks noRot="1" noChangeAspect="1" noMove="1" noResize="1" noEditPoints="1" noAdjustHandles="1" noChangeArrowheads="1" noChangeShapeType="1" noTextEdit="1"/>
              </p:cNvSpPr>
              <p:nvPr/>
            </p:nvSpPr>
            <p:spPr bwMode="auto">
              <a:xfrm>
                <a:off x="848083" y="5374132"/>
                <a:ext cx="9098068" cy="672556"/>
              </a:xfrm>
              <a:prstGeom prst="rect">
                <a:avLst/>
              </a:prstGeom>
              <a:blipFill>
                <a:blip r:embed="rId5"/>
                <a:stretch>
                  <a:fillRect l="-402" t="-4545" b="-1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35FD6280-BA3B-E14A-7DBD-A3628E336FC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937050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DE41C-4B73-0839-A20A-9EAEE183436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C9203AD0-DA93-9FEF-CAFE-35987B0218FB}"/>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7F2725CE-3C32-22BE-135B-3EB303E01D6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B94F73F5-18E9-A68B-9F13-D15019DFCF7B}"/>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Integration(6/8)</a:t>
              </a:r>
            </a:p>
          </p:txBody>
        </p:sp>
      </p:grpSp>
      <p:grpSp>
        <p:nvGrpSpPr>
          <p:cNvPr id="12" name="Group 11">
            <a:extLst>
              <a:ext uri="{FF2B5EF4-FFF2-40B4-BE49-F238E27FC236}">
                <a16:creationId xmlns:a16="http://schemas.microsoft.com/office/drawing/2014/main" id="{D3347121-5A22-D1A1-114F-1DD4EA213A90}"/>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F2C909B7-B76B-002A-4CBA-B899E465735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6021655A-DA43-1C5A-0D2D-3AA5EBBA3A93}"/>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237D2DB3-9CAD-88CF-B66D-56E5A5ABC9D2}"/>
              </a:ext>
            </a:extLst>
          </p:cNvPr>
          <p:cNvSpPr txBox="1"/>
          <p:nvPr/>
        </p:nvSpPr>
        <p:spPr>
          <a:xfrm>
            <a:off x="320909" y="992482"/>
            <a:ext cx="10986091" cy="1131848"/>
          </a:xfrm>
          <a:prstGeom prst="rect">
            <a:avLst/>
          </a:prstGeom>
          <a:noFill/>
        </p:spPr>
        <p:txBody>
          <a:bodyPr wrap="square">
            <a:spAutoFit/>
          </a:bodyPr>
          <a:lstStyle/>
          <a:p>
            <a:pPr>
              <a:lnSpc>
                <a:spcPct val="150000"/>
              </a:lnSpc>
            </a:pPr>
            <a:r>
              <a:rPr lang="en-US" sz="2400" dirty="0">
                <a:latin typeface="29LT Bukra" panose="00000800000000000000" pitchFamily="50" charset="-78"/>
                <a:cs typeface="29LT Bukra" panose="00000800000000000000" pitchFamily="50" charset="-78"/>
              </a:rPr>
              <a:t>“In our system, each base station maintains a lightweight, permissioned blockchain to securely log network events and manage node trust dynamically.”</a:t>
            </a:r>
          </a:p>
        </p:txBody>
      </p:sp>
      <p:pic>
        <p:nvPicPr>
          <p:cNvPr id="9" name="Picture 8">
            <a:extLst>
              <a:ext uri="{FF2B5EF4-FFF2-40B4-BE49-F238E27FC236}">
                <a16:creationId xmlns:a16="http://schemas.microsoft.com/office/drawing/2014/main" id="{24408555-20B0-DFB2-525A-0938DDC7FEBB}"/>
              </a:ext>
            </a:extLst>
          </p:cNvPr>
          <p:cNvPicPr>
            <a:picLocks noChangeAspect="1"/>
          </p:cNvPicPr>
          <p:nvPr/>
        </p:nvPicPr>
        <p:blipFill>
          <a:blip r:embed="rId3"/>
          <a:stretch>
            <a:fillRect/>
          </a:stretch>
        </p:blipFill>
        <p:spPr>
          <a:xfrm>
            <a:off x="1238411" y="2249986"/>
            <a:ext cx="9151088" cy="4200712"/>
          </a:xfrm>
          <a:prstGeom prst="rect">
            <a:avLst/>
          </a:prstGeom>
        </p:spPr>
      </p:pic>
      <p:graphicFrame>
        <p:nvGraphicFramePr>
          <p:cNvPr id="2" name="Table 1">
            <a:extLst>
              <a:ext uri="{FF2B5EF4-FFF2-40B4-BE49-F238E27FC236}">
                <a16:creationId xmlns:a16="http://schemas.microsoft.com/office/drawing/2014/main" id="{07845B39-5497-134D-C406-BEADCF221D3B}"/>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17814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4A30A-F8CA-ED8E-13FE-10F99241FCFA}"/>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B5E4697F-61CA-A334-38BA-E6C52DAA318D}"/>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E4BB3204-03C1-65AD-827D-18EB0241A0B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2021B6D6-0365-E68B-F5AA-D268C9182855}"/>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Integration(7/8)</a:t>
              </a:r>
            </a:p>
          </p:txBody>
        </p:sp>
      </p:grpSp>
      <p:grpSp>
        <p:nvGrpSpPr>
          <p:cNvPr id="12" name="Group 11">
            <a:extLst>
              <a:ext uri="{FF2B5EF4-FFF2-40B4-BE49-F238E27FC236}">
                <a16:creationId xmlns:a16="http://schemas.microsoft.com/office/drawing/2014/main" id="{1C51DABA-F7DA-03A7-DC23-7A462DB4B505}"/>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FF9CB0DA-7B15-34DB-13E8-03AC7DFFEA46}"/>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B0A2671C-713B-B17F-5C6E-69088EBCA54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C17599FC-DD84-390C-E490-80ED9939BA4B}"/>
              </a:ext>
            </a:extLst>
          </p:cNvPr>
          <p:cNvSpPr txBox="1"/>
          <p:nvPr/>
        </p:nvSpPr>
        <p:spPr>
          <a:xfrm>
            <a:off x="424543" y="995368"/>
            <a:ext cx="11260637" cy="1131848"/>
          </a:xfrm>
          <a:prstGeom prst="rect">
            <a:avLst/>
          </a:prstGeom>
          <a:noFill/>
        </p:spPr>
        <p:txBody>
          <a:bodyPr wrap="square">
            <a:spAutoFit/>
          </a:bodyPr>
          <a:lstStyle/>
          <a:p>
            <a:pPr>
              <a:lnSpc>
                <a:spcPct val="150000"/>
              </a:lnSpc>
            </a:pPr>
            <a:r>
              <a:rPr lang="en-US" sz="2400" dirty="0">
                <a:latin typeface="29LT Bukra" panose="00000800000000000000" pitchFamily="50" charset="-78"/>
                <a:cs typeface="29LT Bukra" panose="00000800000000000000" pitchFamily="50" charset="-78"/>
              </a:rPr>
              <a:t>“In our system, each base station maintains a lightweight, permissioned blockchain to securely log network events and manage node trust dynamically.”</a:t>
            </a:r>
          </a:p>
        </p:txBody>
      </p:sp>
      <p:pic>
        <p:nvPicPr>
          <p:cNvPr id="7" name="Picture 6">
            <a:extLst>
              <a:ext uri="{FF2B5EF4-FFF2-40B4-BE49-F238E27FC236}">
                <a16:creationId xmlns:a16="http://schemas.microsoft.com/office/drawing/2014/main" id="{2B22997A-A8EA-0F43-C504-32B759BD2F26}"/>
              </a:ext>
            </a:extLst>
          </p:cNvPr>
          <p:cNvPicPr>
            <a:picLocks noChangeAspect="1"/>
          </p:cNvPicPr>
          <p:nvPr/>
        </p:nvPicPr>
        <p:blipFill>
          <a:blip r:embed="rId3"/>
          <a:stretch>
            <a:fillRect/>
          </a:stretch>
        </p:blipFill>
        <p:spPr>
          <a:xfrm>
            <a:off x="699089" y="2422034"/>
            <a:ext cx="10523390" cy="2013931"/>
          </a:xfrm>
          <a:prstGeom prst="rect">
            <a:avLst/>
          </a:prstGeom>
        </p:spPr>
      </p:pic>
      <p:graphicFrame>
        <p:nvGraphicFramePr>
          <p:cNvPr id="2" name="Table 1">
            <a:extLst>
              <a:ext uri="{FF2B5EF4-FFF2-40B4-BE49-F238E27FC236}">
                <a16:creationId xmlns:a16="http://schemas.microsoft.com/office/drawing/2014/main" id="{C799B65C-2408-7659-D172-766BA3566538}"/>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613742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C6EA9-2981-026C-D96A-7C9219C34BB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D82DE7AC-AAD1-8FFB-0DE8-D5A79FAADDA9}"/>
              </a:ext>
            </a:extLst>
          </p:cNvPr>
          <p:cNvGrpSpPr/>
          <p:nvPr/>
        </p:nvGrpSpPr>
        <p:grpSpPr>
          <a:xfrm>
            <a:off x="0" y="299932"/>
            <a:ext cx="12192000" cy="602201"/>
            <a:chOff x="0" y="299932"/>
            <a:chExt cx="12192000" cy="602201"/>
          </a:xfrm>
        </p:grpSpPr>
        <p:sp>
          <p:nvSpPr>
            <p:cNvPr id="38" name="object 35">
              <a:extLst>
                <a:ext uri="{FF2B5EF4-FFF2-40B4-BE49-F238E27FC236}">
                  <a16:creationId xmlns:a16="http://schemas.microsoft.com/office/drawing/2014/main" id="{7A384CB0-D71B-C429-AB91-1240EE5199AC}"/>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E0B48106-DC20-1F57-1D2A-103EB72EC354}"/>
                </a:ext>
              </a:extLst>
            </p:cNvPr>
            <p:cNvSpPr txBox="1"/>
            <p:nvPr/>
          </p:nvSpPr>
          <p:spPr>
            <a:xfrm>
              <a:off x="126836" y="378913"/>
              <a:ext cx="7847616" cy="523220"/>
            </a:xfrm>
            <a:prstGeom prst="rect">
              <a:avLst/>
            </a:prstGeom>
            <a:noFill/>
            <a:ln>
              <a:noFill/>
            </a:ln>
          </p:spPr>
          <p:txBody>
            <a:bodyPr wrap="square" rtlCol="0">
              <a:spAutoFit/>
            </a:bodyPr>
            <a:lstStyle/>
            <a:p>
              <a:r>
                <a:rPr lang="en-US" sz="2800" dirty="0">
                  <a:solidFill>
                    <a:schemeClr val="bg1"/>
                  </a:solidFill>
                  <a:latin typeface="CMU Sans Serif" panose="02000603000000000000" pitchFamily="2" charset="0"/>
                </a:rPr>
                <a:t>Blockchain Integration(8/8)</a:t>
              </a:r>
            </a:p>
          </p:txBody>
        </p:sp>
      </p:grpSp>
      <p:grpSp>
        <p:nvGrpSpPr>
          <p:cNvPr id="12" name="Group 11">
            <a:extLst>
              <a:ext uri="{FF2B5EF4-FFF2-40B4-BE49-F238E27FC236}">
                <a16:creationId xmlns:a16="http://schemas.microsoft.com/office/drawing/2014/main" id="{1367FA74-7D30-652B-31DA-A51F5329AC5A}"/>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C7CFC4AA-EB03-BBFE-BD2C-B1836AD46C2F}"/>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388BB33F-74D1-714C-E88A-CDB3A55AF9C7}"/>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5" name="Picture 4">
            <a:extLst>
              <a:ext uri="{FF2B5EF4-FFF2-40B4-BE49-F238E27FC236}">
                <a16:creationId xmlns:a16="http://schemas.microsoft.com/office/drawing/2014/main" id="{579724CB-6A09-DF5A-DE42-7BCEA15F4B26}"/>
              </a:ext>
            </a:extLst>
          </p:cNvPr>
          <p:cNvPicPr>
            <a:picLocks noChangeAspect="1"/>
          </p:cNvPicPr>
          <p:nvPr/>
        </p:nvPicPr>
        <p:blipFill>
          <a:blip r:embed="rId3"/>
          <a:stretch>
            <a:fillRect/>
          </a:stretch>
        </p:blipFill>
        <p:spPr>
          <a:xfrm>
            <a:off x="1118494" y="1365626"/>
            <a:ext cx="9504221" cy="5113461"/>
          </a:xfrm>
          <a:prstGeom prst="rect">
            <a:avLst/>
          </a:prstGeom>
        </p:spPr>
      </p:pic>
      <p:graphicFrame>
        <p:nvGraphicFramePr>
          <p:cNvPr id="3" name="Table 2">
            <a:extLst>
              <a:ext uri="{FF2B5EF4-FFF2-40B4-BE49-F238E27FC236}">
                <a16:creationId xmlns:a16="http://schemas.microsoft.com/office/drawing/2014/main" id="{6EEA5962-F56F-6DA5-FA24-19120F4B3F8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6033476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9BE3A-8679-DF57-1993-B0141D4886A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5162D27-9259-57E1-BE7D-3FF261AC690E}"/>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10974524-6F33-F81C-EEAB-8D33B987A40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5AFAC0B5-32E3-C5FA-CD37-CD6995F847D6}"/>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6B95D24C-5297-8C27-D520-3B3989CC38BF}"/>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88586834-D216-0632-E162-6CF14099203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03DAD5FC-AC75-8C0A-0E05-DC6064ADE65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BB158014-DD2D-7B03-9B40-C04F24F5FEF8}"/>
              </a:ext>
            </a:extLst>
          </p:cNvPr>
          <p:cNvSpPr txBox="1"/>
          <p:nvPr/>
        </p:nvSpPr>
        <p:spPr>
          <a:xfrm>
            <a:off x="146010" y="1055834"/>
            <a:ext cx="10835507" cy="461665"/>
          </a:xfrm>
          <a:prstGeom prst="rect">
            <a:avLst/>
          </a:prstGeom>
          <a:noFill/>
        </p:spPr>
        <p:txBody>
          <a:bodyPr wrap="square" rtlCol="0">
            <a:spAutoFit/>
          </a:bodyPr>
          <a:lstStyle/>
          <a:p>
            <a:pPr marL="800100" lvl="1" indent="-342900">
              <a:spcAft>
                <a:spcPts val="900"/>
              </a:spcAft>
              <a:buFont typeface="Wingdings" panose="05000000000000000000" pitchFamily="2" charset="2"/>
              <a:buChar char="Ø"/>
            </a:pPr>
            <a:r>
              <a:rPr lang="en-US" sz="2400" b="1" dirty="0">
                <a:latin typeface="CMU Sans Serif" panose="02000603000000000000" pitchFamily="2" charset="0"/>
              </a:rPr>
              <a:t>Application Examples</a:t>
            </a:r>
          </a:p>
        </p:txBody>
      </p:sp>
      <p:graphicFrame>
        <p:nvGraphicFramePr>
          <p:cNvPr id="2" name="Table 1">
            <a:extLst>
              <a:ext uri="{FF2B5EF4-FFF2-40B4-BE49-F238E27FC236}">
                <a16:creationId xmlns:a16="http://schemas.microsoft.com/office/drawing/2014/main" id="{5CDDCCCA-07AE-D1E4-6D28-FB5CC5440ED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642393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5">
            <a:extLst>
              <a:ext uri="{FF2B5EF4-FFF2-40B4-BE49-F238E27FC236}">
                <a16:creationId xmlns:a16="http://schemas.microsoft.com/office/drawing/2014/main" id="{3373FA64-B593-49BA-B515-D532AE60449D}"/>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21" name="Group 20">
            <a:extLst>
              <a:ext uri="{FF2B5EF4-FFF2-40B4-BE49-F238E27FC236}">
                <a16:creationId xmlns:a16="http://schemas.microsoft.com/office/drawing/2014/main" id="{7A1CA6D4-6636-40C1-A61F-90968D710D50}"/>
              </a:ext>
            </a:extLst>
          </p:cNvPr>
          <p:cNvGrpSpPr/>
          <p:nvPr/>
        </p:nvGrpSpPr>
        <p:grpSpPr>
          <a:xfrm>
            <a:off x="0" y="299932"/>
            <a:ext cx="12192000" cy="600102"/>
            <a:chOff x="0" y="299932"/>
            <a:chExt cx="12192000" cy="600102"/>
          </a:xfrm>
        </p:grpSpPr>
        <p:sp>
          <p:nvSpPr>
            <p:cNvPr id="22" name="object 35">
              <a:extLst>
                <a:ext uri="{FF2B5EF4-FFF2-40B4-BE49-F238E27FC236}">
                  <a16:creationId xmlns:a16="http://schemas.microsoft.com/office/drawing/2014/main" id="{65431138-0739-4D68-94A5-A38310313D7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Box 23">
              <a:extLst>
                <a:ext uri="{FF2B5EF4-FFF2-40B4-BE49-F238E27FC236}">
                  <a16:creationId xmlns:a16="http://schemas.microsoft.com/office/drawing/2014/main" id="{0C55DF21-E314-457F-9BF7-16389063C507}"/>
                </a:ext>
              </a:extLst>
            </p:cNvPr>
            <p:cNvSpPr txBox="1"/>
            <p:nvPr/>
          </p:nvSpPr>
          <p:spPr>
            <a:xfrm>
              <a:off x="146010" y="334818"/>
              <a:ext cx="7847616" cy="523220"/>
            </a:xfrm>
            <a:prstGeom prst="rect">
              <a:avLst/>
            </a:prstGeom>
            <a:noFill/>
            <a:ln>
              <a:noFill/>
            </a:ln>
          </p:spPr>
          <p:txBody>
            <a:bodyPr wrap="square" rtlCol="0">
              <a:spAutoFit/>
            </a:bodyPr>
            <a:lstStyle/>
            <a:p>
              <a:endPar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aphicFrame>
        <p:nvGraphicFramePr>
          <p:cNvPr id="6" name="Table 6">
            <a:extLst>
              <a:ext uri="{FF2B5EF4-FFF2-40B4-BE49-F238E27FC236}">
                <a16:creationId xmlns:a16="http://schemas.microsoft.com/office/drawing/2014/main" id="{3F564699-5EA6-5F8F-061E-B75246C8AF39}"/>
              </a:ext>
            </a:extLst>
          </p:cNvPr>
          <p:cNvGraphicFramePr>
            <a:graphicFrameLocks noGrp="1"/>
          </p:cNvGraphicFramePr>
          <p:nvPr>
            <p:extLst>
              <p:ext uri="{D42A27DB-BD31-4B8C-83A1-F6EECF244321}">
                <p14:modId xmlns:p14="http://schemas.microsoft.com/office/powerpoint/2010/main" val="2059849657"/>
              </p:ext>
            </p:extLst>
          </p:nvPr>
        </p:nvGraphicFramePr>
        <p:xfrm>
          <a:off x="3289979" y="1605931"/>
          <a:ext cx="5612042" cy="1010920"/>
        </p:xfrm>
        <a:graphic>
          <a:graphicData uri="http://schemas.openxmlformats.org/drawingml/2006/table">
            <a:tbl>
              <a:tblPr rtl="1" firstRow="1" bandRow="1">
                <a:tableStyleId>{5940675A-B579-460E-94D1-54222C63F5DA}</a:tableStyleId>
              </a:tblPr>
              <a:tblGrid>
                <a:gridCol w="4012941">
                  <a:extLst>
                    <a:ext uri="{9D8B030D-6E8A-4147-A177-3AD203B41FA5}">
                      <a16:colId xmlns:a16="http://schemas.microsoft.com/office/drawing/2014/main" val="3756815587"/>
                    </a:ext>
                  </a:extLst>
                </a:gridCol>
                <a:gridCol w="1599101">
                  <a:extLst>
                    <a:ext uri="{9D8B030D-6E8A-4147-A177-3AD203B41FA5}">
                      <a16:colId xmlns:a16="http://schemas.microsoft.com/office/drawing/2014/main" val="2060843423"/>
                    </a:ext>
                  </a:extLst>
                </a:gridCol>
              </a:tblGrid>
              <a:tr h="118890">
                <a:tc>
                  <a:txBody>
                    <a:bodyPr/>
                    <a:lstStyle/>
                    <a:p>
                      <a:pPr marL="0" indent="0" algn="ctr" rtl="0">
                        <a:buFontTx/>
                        <a:buNone/>
                      </a:pPr>
                      <a:r>
                        <a:rPr lang="en-US" sz="1800" dirty="0"/>
                        <a:t>blockchain for  secure decentralized IoT networks integrating with ML </a:t>
                      </a:r>
                      <a:endParaRPr lang="ar-EG" dirty="0"/>
                    </a:p>
                  </a:txBody>
                  <a:tcPr/>
                </a:tc>
                <a:tc>
                  <a:txBody>
                    <a:bodyPr/>
                    <a:lstStyle/>
                    <a:p>
                      <a:pPr algn="ctr" rtl="1"/>
                      <a:r>
                        <a:rPr lang="en-US" dirty="0"/>
                        <a:t>Result</a:t>
                      </a:r>
                      <a:endParaRPr lang="ar-EG" dirty="0"/>
                    </a:p>
                  </a:txBody>
                  <a:tcPr anchor="ctr"/>
                </a:tc>
                <a:extLst>
                  <a:ext uri="{0D108BD9-81ED-4DB2-BD59-A6C34878D82A}">
                    <a16:rowId xmlns:a16="http://schemas.microsoft.com/office/drawing/2014/main" val="1973262478"/>
                  </a:ext>
                </a:extLst>
              </a:tr>
              <a:tr h="370840">
                <a:tc>
                  <a:txBody>
                    <a:bodyPr/>
                    <a:lstStyle/>
                    <a:p>
                      <a:pPr marL="0" indent="0" algn="ctr" rtl="0">
                        <a:buFontTx/>
                        <a:buNone/>
                      </a:pPr>
                      <a:r>
                        <a:rPr lang="en-US" dirty="0"/>
                        <a:t>yes</a:t>
                      </a:r>
                      <a:endParaRPr lang="ar-EG" dirty="0"/>
                    </a:p>
                  </a:txBody>
                  <a:tcPr/>
                </a:tc>
                <a:tc>
                  <a:txBody>
                    <a:bodyPr/>
                    <a:lstStyle/>
                    <a:p>
                      <a:pPr algn="ctr" rtl="1"/>
                      <a:r>
                        <a:rPr lang="en-US" dirty="0"/>
                        <a:t>Application</a:t>
                      </a:r>
                      <a:endParaRPr lang="ar-EG" dirty="0"/>
                    </a:p>
                  </a:txBody>
                  <a:tcPr anchor="ctr"/>
                </a:tc>
                <a:extLst>
                  <a:ext uri="{0D108BD9-81ED-4DB2-BD59-A6C34878D82A}">
                    <a16:rowId xmlns:a16="http://schemas.microsoft.com/office/drawing/2014/main" val="2083451145"/>
                  </a:ext>
                </a:extLst>
              </a:tr>
            </a:tbl>
          </a:graphicData>
        </a:graphic>
      </p:graphicFrame>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3D3B633-0B10-0C83-0928-D8DBDFDDB89E}"/>
                  </a:ext>
                </a:extLst>
              </p:cNvPr>
              <p:cNvGraphicFramePr>
                <a:graphicFrameLocks noGrp="1"/>
              </p:cNvGraphicFramePr>
              <p:nvPr>
                <p:extLst>
                  <p:ext uri="{D42A27DB-BD31-4B8C-83A1-F6EECF244321}">
                    <p14:modId xmlns:p14="http://schemas.microsoft.com/office/powerpoint/2010/main" val="1125951401"/>
                  </p:ext>
                </p:extLst>
              </p:nvPr>
            </p:nvGraphicFramePr>
            <p:xfrm>
              <a:off x="4133056" y="3651054"/>
              <a:ext cx="3925888" cy="1838960"/>
            </p:xfrm>
            <a:graphic>
              <a:graphicData uri="http://schemas.openxmlformats.org/drawingml/2006/table">
                <a:tbl>
                  <a:tblPr rtl="1" firstRow="1" bandRow="1">
                    <a:tableStyleId>{5940675A-B579-460E-94D1-54222C63F5DA}</a:tableStyleId>
                  </a:tblPr>
                  <a:tblGrid>
                    <a:gridCol w="1357313">
                      <a:extLst>
                        <a:ext uri="{9D8B030D-6E8A-4147-A177-3AD203B41FA5}">
                          <a16:colId xmlns:a16="http://schemas.microsoft.com/office/drawing/2014/main" val="3756815587"/>
                        </a:ext>
                      </a:extLst>
                    </a:gridCol>
                    <a:gridCol w="2568575">
                      <a:extLst>
                        <a:ext uri="{9D8B030D-6E8A-4147-A177-3AD203B41FA5}">
                          <a16:colId xmlns:a16="http://schemas.microsoft.com/office/drawing/2014/main" val="2060843423"/>
                        </a:ext>
                      </a:extLst>
                    </a:gridCol>
                  </a:tblGrid>
                  <a:tr h="211231">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14:m>
                            <m:oMathPara xmlns:m="http://schemas.openxmlformats.org/officeDocument/2006/math">
                              <m:oMathParaPr>
                                <m:jc m:val="left"/>
                              </m:oMathParaPr>
                              <m:oMath xmlns:m="http://schemas.openxmlformats.org/officeDocument/2006/math">
                                <m:r>
                                  <a:rPr kumimoji="0" lang="ar-EG" sz="1800" b="0" i="1" u="none" strike="noStrike" kern="1200" cap="none" spc="0" normalizeH="0" baseline="0" noProof="0" smtClean="0">
                                    <a:ln>
                                      <a:noFill/>
                                    </a:ln>
                                    <a:solidFill>
                                      <a:schemeClr val="accent2"/>
                                    </a:solidFill>
                                    <a:effectLst/>
                                    <a:uLnTx/>
                                    <a:uFillTx/>
                                    <a:latin typeface="Cambria Math" panose="02040503050406030204" pitchFamily="18" charset="0"/>
                                    <a:ea typeface="Cambria Math" panose="02040503050406030204" pitchFamily="18" charset="0"/>
                                    <a:cs typeface="+mn-cs"/>
                                  </a:rPr>
                                  <m:t>⋆⋆⋆⋆⋆</m:t>
                                </m:r>
                              </m:oMath>
                            </m:oMathPara>
                          </a14:m>
                          <a:endParaRPr lang="ar-EG" sz="1800" kern="1200" dirty="0">
                            <a:solidFill>
                              <a:schemeClr val="accent2"/>
                            </a:solidFill>
                            <a:latin typeface="+mn-lt"/>
                            <a:ea typeface="+mn-ea"/>
                            <a:cs typeface="+mn-cs"/>
                          </a:endParaRPr>
                        </a:p>
                      </a:txBody>
                      <a:tcPr anchor="ct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Public Health</a:t>
                          </a:r>
                        </a:p>
                      </a:txBody>
                      <a:tcPr anchor="ctr"/>
                    </a:tc>
                    <a:extLst>
                      <a:ext uri="{0D108BD9-81ED-4DB2-BD59-A6C34878D82A}">
                        <a16:rowId xmlns:a16="http://schemas.microsoft.com/office/drawing/2014/main" val="1973262478"/>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ar-EG" sz="1800" b="0" i="1" u="none" strike="noStrike" kern="1200" cap="none" spc="0" normalizeH="0" baseline="0" noProof="0" smtClean="0">
                                    <a:ln>
                                      <a:noFill/>
                                    </a:ln>
                                    <a:solidFill>
                                      <a:schemeClr val="accent2"/>
                                    </a:solidFill>
                                    <a:effectLst/>
                                    <a:uLnTx/>
                                    <a:uFillTx/>
                                    <a:latin typeface="Cambria Math" panose="02040503050406030204" pitchFamily="18" charset="0"/>
                                    <a:ea typeface="Cambria Math" panose="02040503050406030204" pitchFamily="18" charset="0"/>
                                    <a:cs typeface="+mn-cs"/>
                                  </a:rPr>
                                  <m:t>⋆⋆⋆⋆⋆</m:t>
                                </m:r>
                              </m:oMath>
                            </m:oMathPara>
                          </a14:m>
                          <a:endParaRPr lang="ar-EG" sz="1800" kern="1200" dirty="0">
                            <a:solidFill>
                              <a:schemeClr val="bg1">
                                <a:lumMod val="95000"/>
                              </a:schemeClr>
                            </a:solidFill>
                            <a:latin typeface="+mn-lt"/>
                            <a:ea typeface="+mn-ea"/>
                            <a:cs typeface="+mn-cs"/>
                          </a:endParaRPr>
                        </a:p>
                      </a:txBody>
                      <a:tcPr anchor="ctr"/>
                    </a:tc>
                    <a:tc>
                      <a:txBody>
                        <a:bodyPr/>
                        <a:lstStyle/>
                        <a:p>
                          <a:pPr algn="l">
                            <a:lnSpc>
                              <a:spcPct val="100000"/>
                            </a:lnSpc>
                            <a:spcAft>
                              <a:spcPts val="0"/>
                            </a:spcAft>
                          </a:pPr>
                          <a:r>
                            <a:rPr lang="en-US" sz="1800" kern="1200" dirty="0">
                              <a:solidFill>
                                <a:schemeClr val="bg1">
                                  <a:lumMod val="95000"/>
                                </a:schemeClr>
                              </a:solidFill>
                              <a:latin typeface="+mn-lt"/>
                              <a:ea typeface="+mn-ea"/>
                              <a:cs typeface="+mn-cs"/>
                            </a:rPr>
                            <a:t>Military and Public Safety</a:t>
                          </a:r>
                        </a:p>
                      </a:txBody>
                      <a:tcPr anchor="ctr"/>
                    </a:tc>
                    <a:extLst>
                      <a:ext uri="{0D108BD9-81ED-4DB2-BD59-A6C34878D82A}">
                        <a16:rowId xmlns:a16="http://schemas.microsoft.com/office/drawing/2014/main" val="2083451145"/>
                      </a:ext>
                    </a:extLst>
                  </a:tr>
                  <a:tr h="184468">
                    <a:tc>
                      <a:txBody>
                        <a:bodyPr/>
                        <a:lstStyle/>
                        <a:p>
                          <a:pPr marL="0" indent="0" algn="l" rtl="0">
                            <a:lnSpc>
                              <a:spcPct val="100000"/>
                            </a:lnSpc>
                            <a:spcAft>
                              <a:spcPts val="0"/>
                            </a:spcAft>
                            <a:buFontTx/>
                            <a:buNone/>
                          </a:pPr>
                          <a14:m>
                            <m:oMathPara xmlns:m="http://schemas.openxmlformats.org/officeDocument/2006/math">
                              <m:oMathParaPr>
                                <m:jc m:val="left"/>
                              </m:oMathParaPr>
                              <m:oMath xmlns:m="http://schemas.openxmlformats.org/officeDocument/2006/math">
                                <m:r>
                                  <a:rPr kumimoji="0" lang="ar-EG" sz="1800" b="0" i="1" u="none" strike="noStrike" kern="1200" cap="none" spc="0" normalizeH="0" baseline="0" noProof="0" smtClean="0">
                                    <a:ln>
                                      <a:noFill/>
                                    </a:ln>
                                    <a:solidFill>
                                      <a:schemeClr val="bg1">
                                        <a:lumMod val="95000"/>
                                      </a:schemeClr>
                                    </a:solidFill>
                                    <a:effectLst/>
                                    <a:uLnTx/>
                                    <a:uFillTx/>
                                    <a:latin typeface="Cambria Math" panose="02040503050406030204" pitchFamily="18" charset="0"/>
                                    <a:ea typeface="Cambria Math" panose="02040503050406030204" pitchFamily="18" charset="0"/>
                                    <a:cs typeface="+mn-cs"/>
                                  </a:rPr>
                                  <m:t>⋆⋆⋆⋆⋆</m:t>
                                </m:r>
                              </m:oMath>
                            </m:oMathPara>
                          </a14:m>
                          <a:endParaRPr lang="ar-EG" sz="1800" kern="1200" dirty="0">
                            <a:solidFill>
                              <a:schemeClr val="bg1">
                                <a:lumMod val="95000"/>
                              </a:schemeClr>
                            </a:solidFill>
                            <a:latin typeface="+mn-lt"/>
                            <a:ea typeface="+mn-ea"/>
                            <a:cs typeface="+mn-cs"/>
                          </a:endParaRPr>
                        </a:p>
                      </a:txBody>
                      <a:tcPr anchor="ctr"/>
                    </a:tc>
                    <a:tc>
                      <a:txBody>
                        <a:bodyPr/>
                        <a:lstStyle/>
                        <a:p>
                          <a:pPr algn="l">
                            <a:lnSpc>
                              <a:spcPct val="100000"/>
                            </a:lnSpc>
                            <a:spcAft>
                              <a:spcPts val="0"/>
                            </a:spcAft>
                          </a:pPr>
                          <a:r>
                            <a:rPr lang="en-US" sz="1800" kern="1200" dirty="0">
                              <a:solidFill>
                                <a:schemeClr val="bg1">
                                  <a:lumMod val="95000"/>
                                </a:schemeClr>
                              </a:solidFill>
                              <a:latin typeface="+mn-lt"/>
                              <a:ea typeface="+mn-ea"/>
                              <a:cs typeface="+mn-cs"/>
                            </a:rPr>
                            <a:t>Education/Culture </a:t>
                          </a:r>
                        </a:p>
                      </a:txBody>
                      <a:tcPr anchor="ctr"/>
                    </a:tc>
                    <a:extLst>
                      <a:ext uri="{0D108BD9-81ED-4DB2-BD59-A6C34878D82A}">
                        <a16:rowId xmlns:a16="http://schemas.microsoft.com/office/drawing/2014/main" val="1915560525"/>
                      </a:ext>
                    </a:extLst>
                  </a:tr>
                  <a:tr h="370840">
                    <a:tc>
                      <a:txBody>
                        <a:bodyPr/>
                        <a:lstStyle/>
                        <a:p>
                          <a:pPr marL="0" indent="0" algn="l" rtl="0">
                            <a:lnSpc>
                              <a:spcPct val="100000"/>
                            </a:lnSpc>
                            <a:spcAft>
                              <a:spcPts val="0"/>
                            </a:spcAft>
                            <a:buFontTx/>
                            <a:buNone/>
                          </a:pPr>
                          <a14:m>
                            <m:oMathPara xmlns:m="http://schemas.openxmlformats.org/officeDocument/2006/math">
                              <m:oMathParaPr>
                                <m:jc m:val="left"/>
                              </m:oMathParaPr>
                              <m:oMath xmlns:m="http://schemas.openxmlformats.org/officeDocument/2006/math">
                                <m:r>
                                  <a:rPr kumimoji="0" lang="ar-EG" sz="1800" b="0" i="1" u="none" strike="noStrike" kern="1200" cap="none" spc="0" normalizeH="0" baseline="0" noProof="0" smtClean="0">
                                    <a:ln>
                                      <a:noFill/>
                                    </a:ln>
                                    <a:solidFill>
                                      <a:schemeClr val="bg1">
                                        <a:lumMod val="95000"/>
                                      </a:schemeClr>
                                    </a:solidFill>
                                    <a:effectLst/>
                                    <a:uLnTx/>
                                    <a:uFillTx/>
                                    <a:latin typeface="Cambria Math" panose="02040503050406030204" pitchFamily="18" charset="0"/>
                                    <a:ea typeface="Cambria Math" panose="02040503050406030204" pitchFamily="18" charset="0"/>
                                    <a:cs typeface="+mn-cs"/>
                                  </a:rPr>
                                  <m:t>⋆⋆⋆⋆⋆</m:t>
                                </m:r>
                              </m:oMath>
                            </m:oMathPara>
                          </a14:m>
                          <a:endParaRPr lang="ar-EG" sz="1800" kern="1200" dirty="0">
                            <a:solidFill>
                              <a:schemeClr val="bg1">
                                <a:lumMod val="95000"/>
                              </a:schemeClr>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lumMod val="95000"/>
                                </a:schemeClr>
                              </a:solidFill>
                              <a:latin typeface="+mn-lt"/>
                              <a:ea typeface="+mn-ea"/>
                              <a:cs typeface="+mn-cs"/>
                            </a:rPr>
                            <a:t>Environment/Climate </a:t>
                          </a:r>
                        </a:p>
                      </a:txBody>
                      <a:tcPr anchor="ctr"/>
                    </a:tc>
                    <a:extLst>
                      <a:ext uri="{0D108BD9-81ED-4DB2-BD59-A6C34878D82A}">
                        <a16:rowId xmlns:a16="http://schemas.microsoft.com/office/drawing/2014/main" val="2013792748"/>
                      </a:ext>
                    </a:extLst>
                  </a:tr>
                  <a:tr h="370840">
                    <a:tc>
                      <a:txBody>
                        <a:bodyPr/>
                        <a:lstStyle/>
                        <a:p>
                          <a:pPr marL="0" indent="0" algn="l" rtl="0">
                            <a:lnSpc>
                              <a:spcPct val="100000"/>
                            </a:lnSpc>
                            <a:spcAft>
                              <a:spcPts val="0"/>
                            </a:spcAft>
                            <a:buFontTx/>
                            <a:buNone/>
                          </a:pPr>
                          <a14:m>
                            <m:oMathPara xmlns:m="http://schemas.openxmlformats.org/officeDocument/2006/math">
                              <m:oMathParaPr>
                                <m:jc m:val="left"/>
                              </m:oMathParaPr>
                              <m:oMath xmlns:m="http://schemas.openxmlformats.org/officeDocument/2006/math">
                                <m:r>
                                  <a:rPr kumimoji="0" lang="ar-EG" sz="1800" b="0" i="1" u="none" strike="noStrike" kern="1200" cap="none" spc="0" normalizeH="0" baseline="0" noProof="0" smtClean="0">
                                    <a:ln>
                                      <a:noFill/>
                                    </a:ln>
                                    <a:solidFill>
                                      <a:schemeClr val="accent2"/>
                                    </a:solidFill>
                                    <a:effectLst/>
                                    <a:uLnTx/>
                                    <a:uFillTx/>
                                    <a:latin typeface="Cambria Math" panose="02040503050406030204" pitchFamily="18" charset="0"/>
                                    <a:ea typeface="Cambria Math" panose="02040503050406030204" pitchFamily="18" charset="0"/>
                                    <a:cs typeface="+mn-cs"/>
                                  </a:rPr>
                                  <m:t>⋆⋆⋆⋆⋆</m:t>
                                </m:r>
                              </m:oMath>
                            </m:oMathPara>
                          </a14:m>
                          <a:endParaRPr lang="ar-EG" sz="18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Infrastructure/Economic</a:t>
                          </a:r>
                        </a:p>
                      </a:txBody>
                      <a:tcPr anchor="ctr"/>
                    </a:tc>
                    <a:extLst>
                      <a:ext uri="{0D108BD9-81ED-4DB2-BD59-A6C34878D82A}">
                        <a16:rowId xmlns:a16="http://schemas.microsoft.com/office/drawing/2014/main" val="1401167296"/>
                      </a:ext>
                    </a:extLst>
                  </a:tr>
                </a:tbl>
              </a:graphicData>
            </a:graphic>
          </p:graphicFrame>
        </mc:Choice>
        <mc:Fallback xmlns="">
          <p:graphicFrame>
            <p:nvGraphicFramePr>
              <p:cNvPr id="7" name="Table 6">
                <a:extLst>
                  <a:ext uri="{FF2B5EF4-FFF2-40B4-BE49-F238E27FC236}">
                    <a16:creationId xmlns:a16="http://schemas.microsoft.com/office/drawing/2014/main" id="{63D3B633-0B10-0C83-0928-D8DBDFDDB89E}"/>
                  </a:ext>
                </a:extLst>
              </p:cNvPr>
              <p:cNvGraphicFramePr>
                <a:graphicFrameLocks noGrp="1"/>
              </p:cNvGraphicFramePr>
              <p:nvPr>
                <p:extLst>
                  <p:ext uri="{D42A27DB-BD31-4B8C-83A1-F6EECF244321}">
                    <p14:modId xmlns:p14="http://schemas.microsoft.com/office/powerpoint/2010/main" val="1125951401"/>
                  </p:ext>
                </p:extLst>
              </p:nvPr>
            </p:nvGraphicFramePr>
            <p:xfrm>
              <a:off x="4133056" y="3651054"/>
              <a:ext cx="3925888" cy="1838960"/>
            </p:xfrm>
            <a:graphic>
              <a:graphicData uri="http://schemas.openxmlformats.org/drawingml/2006/table">
                <a:tbl>
                  <a:tblPr rtl="1" firstRow="1" bandRow="1">
                    <a:tableStyleId>{5940675A-B579-460E-94D1-54222C63F5DA}</a:tableStyleId>
                  </a:tblPr>
                  <a:tblGrid>
                    <a:gridCol w="1357313">
                      <a:extLst>
                        <a:ext uri="{9D8B030D-6E8A-4147-A177-3AD203B41FA5}">
                          <a16:colId xmlns:a16="http://schemas.microsoft.com/office/drawing/2014/main" val="3756815587"/>
                        </a:ext>
                      </a:extLst>
                    </a:gridCol>
                    <a:gridCol w="2568575">
                      <a:extLst>
                        <a:ext uri="{9D8B030D-6E8A-4147-A177-3AD203B41FA5}">
                          <a16:colId xmlns:a16="http://schemas.microsoft.com/office/drawing/2014/main" val="2060843423"/>
                        </a:ext>
                      </a:extLst>
                    </a:gridCol>
                  </a:tblGrid>
                  <a:tr h="365760">
                    <a:tc>
                      <a:txBody>
                        <a:bodyPr/>
                        <a:lstStyle/>
                        <a:p>
                          <a:endParaRPr lang="en-EG"/>
                        </a:p>
                      </a:txBody>
                      <a:tcPr anchor="ctr">
                        <a:blipFill>
                          <a:blip r:embed="rId2"/>
                          <a:stretch>
                            <a:fillRect l="-935" t="-6897" r="-190654" b="-431034"/>
                          </a:stretch>
                        </a:blip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Public Health</a:t>
                          </a:r>
                        </a:p>
                      </a:txBody>
                      <a:tcPr anchor="ctr"/>
                    </a:tc>
                    <a:extLst>
                      <a:ext uri="{0D108BD9-81ED-4DB2-BD59-A6C34878D82A}">
                        <a16:rowId xmlns:a16="http://schemas.microsoft.com/office/drawing/2014/main" val="1973262478"/>
                      </a:ext>
                    </a:extLst>
                  </a:tr>
                  <a:tr h="365760">
                    <a:tc>
                      <a:txBody>
                        <a:bodyPr/>
                        <a:lstStyle/>
                        <a:p>
                          <a:endParaRPr lang="en-EG"/>
                        </a:p>
                      </a:txBody>
                      <a:tcPr anchor="ctr">
                        <a:blipFill>
                          <a:blip r:embed="rId2"/>
                          <a:stretch>
                            <a:fillRect l="-935" t="-106897" r="-190654" b="-331034"/>
                          </a:stretch>
                        </a:blipFill>
                      </a:tcPr>
                    </a:tc>
                    <a:tc>
                      <a:txBody>
                        <a:bodyPr/>
                        <a:lstStyle/>
                        <a:p>
                          <a:pPr algn="l">
                            <a:lnSpc>
                              <a:spcPct val="100000"/>
                            </a:lnSpc>
                            <a:spcAft>
                              <a:spcPts val="0"/>
                            </a:spcAft>
                          </a:pPr>
                          <a:r>
                            <a:rPr lang="en-US" sz="1800" kern="1200" dirty="0">
                              <a:solidFill>
                                <a:schemeClr val="bg1">
                                  <a:lumMod val="95000"/>
                                </a:schemeClr>
                              </a:solidFill>
                              <a:latin typeface="+mn-lt"/>
                              <a:ea typeface="+mn-ea"/>
                              <a:cs typeface="+mn-cs"/>
                            </a:rPr>
                            <a:t>Military and Public Safety</a:t>
                          </a:r>
                        </a:p>
                      </a:txBody>
                      <a:tcPr anchor="ctr"/>
                    </a:tc>
                    <a:extLst>
                      <a:ext uri="{0D108BD9-81ED-4DB2-BD59-A6C34878D82A}">
                        <a16:rowId xmlns:a16="http://schemas.microsoft.com/office/drawing/2014/main" val="2083451145"/>
                      </a:ext>
                    </a:extLst>
                  </a:tr>
                  <a:tr h="365760">
                    <a:tc>
                      <a:txBody>
                        <a:bodyPr/>
                        <a:lstStyle/>
                        <a:p>
                          <a:endParaRPr lang="en-EG"/>
                        </a:p>
                      </a:txBody>
                      <a:tcPr anchor="ctr">
                        <a:blipFill>
                          <a:blip r:embed="rId2"/>
                          <a:stretch>
                            <a:fillRect l="-935" t="-206897" r="-190654" b="-231034"/>
                          </a:stretch>
                        </a:blipFill>
                      </a:tcPr>
                    </a:tc>
                    <a:tc>
                      <a:txBody>
                        <a:bodyPr/>
                        <a:lstStyle/>
                        <a:p>
                          <a:pPr algn="l">
                            <a:lnSpc>
                              <a:spcPct val="100000"/>
                            </a:lnSpc>
                            <a:spcAft>
                              <a:spcPts val="0"/>
                            </a:spcAft>
                          </a:pPr>
                          <a:r>
                            <a:rPr lang="en-US" sz="1800" kern="1200" dirty="0">
                              <a:solidFill>
                                <a:schemeClr val="bg1">
                                  <a:lumMod val="95000"/>
                                </a:schemeClr>
                              </a:solidFill>
                              <a:latin typeface="+mn-lt"/>
                              <a:ea typeface="+mn-ea"/>
                              <a:cs typeface="+mn-cs"/>
                            </a:rPr>
                            <a:t>Education/Culture </a:t>
                          </a:r>
                        </a:p>
                      </a:txBody>
                      <a:tcPr anchor="ctr"/>
                    </a:tc>
                    <a:extLst>
                      <a:ext uri="{0D108BD9-81ED-4DB2-BD59-A6C34878D82A}">
                        <a16:rowId xmlns:a16="http://schemas.microsoft.com/office/drawing/2014/main" val="1915560525"/>
                      </a:ext>
                    </a:extLst>
                  </a:tr>
                  <a:tr h="370840">
                    <a:tc>
                      <a:txBody>
                        <a:bodyPr/>
                        <a:lstStyle/>
                        <a:p>
                          <a:endParaRPr lang="en-EG"/>
                        </a:p>
                      </a:txBody>
                      <a:tcPr anchor="ctr">
                        <a:blipFill>
                          <a:blip r:embed="rId2"/>
                          <a:stretch>
                            <a:fillRect l="-935" t="-296667" r="-190654" b="-12333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lumMod val="95000"/>
                                </a:schemeClr>
                              </a:solidFill>
                              <a:latin typeface="+mn-lt"/>
                              <a:ea typeface="+mn-ea"/>
                              <a:cs typeface="+mn-cs"/>
                            </a:rPr>
                            <a:t>Environment/Climate </a:t>
                          </a:r>
                        </a:p>
                      </a:txBody>
                      <a:tcPr anchor="ctr"/>
                    </a:tc>
                    <a:extLst>
                      <a:ext uri="{0D108BD9-81ED-4DB2-BD59-A6C34878D82A}">
                        <a16:rowId xmlns:a16="http://schemas.microsoft.com/office/drawing/2014/main" val="2013792748"/>
                      </a:ext>
                    </a:extLst>
                  </a:tr>
                  <a:tr h="370840">
                    <a:tc>
                      <a:txBody>
                        <a:bodyPr/>
                        <a:lstStyle/>
                        <a:p>
                          <a:endParaRPr lang="en-EG"/>
                        </a:p>
                      </a:txBody>
                      <a:tcPr anchor="ctr">
                        <a:blipFill>
                          <a:blip r:embed="rId2"/>
                          <a:stretch>
                            <a:fillRect l="-935" t="-410345" r="-190654" b="-2758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Infrastructure/Economic</a:t>
                          </a:r>
                        </a:p>
                      </a:txBody>
                      <a:tcPr anchor="ctr"/>
                    </a:tc>
                    <a:extLst>
                      <a:ext uri="{0D108BD9-81ED-4DB2-BD59-A6C34878D82A}">
                        <a16:rowId xmlns:a16="http://schemas.microsoft.com/office/drawing/2014/main" val="1401167296"/>
                      </a:ext>
                    </a:extLst>
                  </a:tr>
                </a:tbl>
              </a:graphicData>
            </a:graphic>
          </p:graphicFrame>
        </mc:Fallback>
      </mc:AlternateContent>
      <p:grpSp>
        <p:nvGrpSpPr>
          <p:cNvPr id="9" name="Group 8">
            <a:extLst>
              <a:ext uri="{FF2B5EF4-FFF2-40B4-BE49-F238E27FC236}">
                <a16:creationId xmlns:a16="http://schemas.microsoft.com/office/drawing/2014/main" id="{69BDB659-1EC5-63E3-FE13-0A748A4DAF41}"/>
              </a:ext>
            </a:extLst>
          </p:cNvPr>
          <p:cNvGrpSpPr/>
          <p:nvPr/>
        </p:nvGrpSpPr>
        <p:grpSpPr>
          <a:xfrm>
            <a:off x="8801101" y="407302"/>
            <a:ext cx="3390900" cy="338554"/>
            <a:chOff x="8801101" y="407302"/>
            <a:chExt cx="3390900" cy="338554"/>
          </a:xfrm>
        </p:grpSpPr>
        <p:sp>
          <p:nvSpPr>
            <p:cNvPr id="10" name="TextBox 9">
              <a:extLst>
                <a:ext uri="{FF2B5EF4-FFF2-40B4-BE49-F238E27FC236}">
                  <a16:creationId xmlns:a16="http://schemas.microsoft.com/office/drawing/2014/main" id="{989C077E-F1DE-0AC4-B511-1DF0260B40A7}"/>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1" name="Straight Connector 10">
              <a:extLst>
                <a:ext uri="{FF2B5EF4-FFF2-40B4-BE49-F238E27FC236}">
                  <a16:creationId xmlns:a16="http://schemas.microsoft.com/office/drawing/2014/main" id="{51B007A1-D545-87A5-1328-155646287A63}"/>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 name="TextBox 2">
            <a:extLst>
              <a:ext uri="{FF2B5EF4-FFF2-40B4-BE49-F238E27FC236}">
                <a16:creationId xmlns:a16="http://schemas.microsoft.com/office/drawing/2014/main" id="{04B93F69-49D4-543B-3AAF-F8F11408DA0F}"/>
              </a:ext>
            </a:extLst>
          </p:cNvPr>
          <p:cNvSpPr txBox="1"/>
          <p:nvPr/>
        </p:nvSpPr>
        <p:spPr>
          <a:xfrm>
            <a:off x="0" y="369704"/>
            <a:ext cx="6289766" cy="523220"/>
          </a:xfrm>
          <a:prstGeom prst="rect">
            <a:avLst/>
          </a:prstGeom>
          <a:noFill/>
        </p:spPr>
        <p:txBody>
          <a:bodyPr wrap="square">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Application</a:t>
            </a:r>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rPr>
              <a:t> </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Examples</a:t>
            </a:r>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rPr>
              <a:t>(</a:t>
            </a:r>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1/4</a:t>
            </a:r>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rPr>
              <a:t>)</a:t>
            </a:r>
          </a:p>
        </p:txBody>
      </p:sp>
      <p:sp>
        <p:nvSpPr>
          <p:cNvPr id="8" name="TextBox 7">
            <a:extLst>
              <a:ext uri="{FF2B5EF4-FFF2-40B4-BE49-F238E27FC236}">
                <a16:creationId xmlns:a16="http://schemas.microsoft.com/office/drawing/2014/main" id="{4F4276C2-F53E-B7C7-288D-E4280D7BD27F}"/>
              </a:ext>
            </a:extLst>
          </p:cNvPr>
          <p:cNvSpPr txBox="1"/>
          <p:nvPr/>
        </p:nvSpPr>
        <p:spPr>
          <a:xfrm>
            <a:off x="463731" y="1068316"/>
            <a:ext cx="6152606" cy="369332"/>
          </a:xfrm>
          <a:prstGeom prst="rect">
            <a:avLst/>
          </a:prstGeom>
          <a:noFill/>
        </p:spPr>
        <p:txBody>
          <a:bodyPr wrap="square">
            <a:spAutoFit/>
          </a:bodyPr>
          <a:lstStyle/>
          <a:p>
            <a:r>
              <a:rPr lang="en-US" sz="1800" dirty="0">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Application and Direct Impact</a:t>
            </a:r>
          </a:p>
        </p:txBody>
      </p:sp>
      <p:graphicFrame>
        <p:nvGraphicFramePr>
          <p:cNvPr id="2" name="Table 1">
            <a:extLst>
              <a:ext uri="{FF2B5EF4-FFF2-40B4-BE49-F238E27FC236}">
                <a16:creationId xmlns:a16="http://schemas.microsoft.com/office/drawing/2014/main" id="{41E55D0F-E4B5-B142-1DDC-3A8A316D314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49052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63FC0-9DF0-B9F1-9499-DBC488907570}"/>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0785002D-D674-F9FF-3256-0CA1C445AB04}"/>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4E4FA394-592D-D8B7-4F8B-F0AF07B6F495}"/>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26F71C03-725C-DBA5-E20E-F545A506CB59}"/>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Application Examples(2/4)</a:t>
              </a:r>
            </a:p>
          </p:txBody>
        </p:sp>
      </p:grpSp>
      <p:grpSp>
        <p:nvGrpSpPr>
          <p:cNvPr id="2" name="Group 1">
            <a:extLst>
              <a:ext uri="{FF2B5EF4-FFF2-40B4-BE49-F238E27FC236}">
                <a16:creationId xmlns:a16="http://schemas.microsoft.com/office/drawing/2014/main" id="{2D3C9879-466F-8FED-2D0B-D8A1FC95A7B4}"/>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B49E4418-FFFF-7B64-A6C4-88D06A4370D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8185059C-13E3-3347-6C1C-CEA1D2203532}"/>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0A7A95ED-070B-3AF5-C1A8-E2F924F08CC5}"/>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032FF0ED-6CF6-5145-1BC6-1876A1C60189}"/>
              </a:ext>
            </a:extLst>
          </p:cNvPr>
          <p:cNvSpPr txBox="1"/>
          <p:nvPr/>
        </p:nvSpPr>
        <p:spPr>
          <a:xfrm>
            <a:off x="277682" y="1104527"/>
            <a:ext cx="11620577" cy="1384995"/>
          </a:xfrm>
          <a:prstGeom prst="rect">
            <a:avLst/>
          </a:prstGeom>
          <a:noFill/>
        </p:spPr>
        <p:txBody>
          <a:bodyPr wrap="square">
            <a:spAutoFit/>
          </a:bodyPr>
          <a:lstStyle/>
          <a:p>
            <a:r>
              <a:rPr kumimoji="0" lang="en-US" sz="2800" b="0" i="0" u="none" strike="noStrike" kern="0" cap="none" spc="0" normalizeH="0" baseline="0" noProof="0" dirty="0">
                <a:ln>
                  <a:noFill/>
                </a:ln>
                <a:solidFill>
                  <a:srgbClr val="001465"/>
                </a:solidFill>
                <a:effectLst/>
                <a:uLnTx/>
                <a:uFillTx/>
                <a:latin typeface="29LT Bukra" panose="00000800000000000000" pitchFamily="50" charset="-78"/>
                <a:cs typeface="29LT Bukra" panose="00000800000000000000" pitchFamily="50" charset="-78"/>
                <a:sym typeface="Arial"/>
              </a:rPr>
              <a:t>🎉🎉application example  </a:t>
            </a:r>
            <a:r>
              <a:rPr lang="en-US" sz="2800" kern="0" dirty="0">
                <a:solidFill>
                  <a:srgbClr val="001465"/>
                </a:solidFill>
                <a:latin typeface="29LT Bukra" panose="00000800000000000000" pitchFamily="50" charset="-78"/>
                <a:cs typeface="29LT Bukra" panose="00000800000000000000" pitchFamily="50" charset="-78"/>
                <a:sym typeface="Arial"/>
              </a:rPr>
              <a:t>apply this on  </a:t>
            </a:r>
            <a:r>
              <a:rPr lang="en-US" sz="2800" kern="0" dirty="0">
                <a:solidFill>
                  <a:srgbClr val="001465"/>
                </a:solidFill>
                <a:latin typeface="29LT Bukra" panose="00000800000000000000" pitchFamily="50" charset="-78"/>
                <a:cs typeface="29LT Bukra" panose="00000800000000000000" pitchFamily="50" charset="-78"/>
              </a:rPr>
              <a:t>EH system with Blockchain architecture</a:t>
            </a:r>
          </a:p>
          <a:p>
            <a:endParaRPr lang="en-US" sz="2800" kern="0" dirty="0">
              <a:solidFill>
                <a:srgbClr val="001465"/>
              </a:solidFill>
              <a:latin typeface="29LT Bukra" panose="00000800000000000000" pitchFamily="50" charset="-78"/>
              <a:cs typeface="29LT Bukra" panose="00000800000000000000" pitchFamily="50" charset="-78"/>
            </a:endParaRPr>
          </a:p>
        </p:txBody>
      </p:sp>
      <p:pic>
        <p:nvPicPr>
          <p:cNvPr id="10" name="Picture 9" descr="A screenshot of a computer&#10;&#10;Description automatically generated">
            <a:extLst>
              <a:ext uri="{FF2B5EF4-FFF2-40B4-BE49-F238E27FC236}">
                <a16:creationId xmlns:a16="http://schemas.microsoft.com/office/drawing/2014/main" id="{8AFB7C90-E3F3-E613-562C-7E76E6E85346}"/>
              </a:ext>
            </a:extLst>
          </p:cNvPr>
          <p:cNvPicPr>
            <a:picLocks noChangeAspect="1"/>
          </p:cNvPicPr>
          <p:nvPr/>
        </p:nvPicPr>
        <p:blipFill>
          <a:blip r:embed="rId2">
            <a:extLst>
              <a:ext uri="{28A0092B-C50C-407E-A947-70E740481C1C}">
                <a14:useLocalDpi xmlns:a14="http://schemas.microsoft.com/office/drawing/2010/main" val="0"/>
              </a:ext>
            </a:extLst>
          </a:blip>
          <a:srcRect l="21465" t="20069" r="21397"/>
          <a:stretch/>
        </p:blipFill>
        <p:spPr>
          <a:xfrm>
            <a:off x="159796" y="2099281"/>
            <a:ext cx="5540188" cy="4367604"/>
          </a:xfrm>
          <a:prstGeom prst="rect">
            <a:avLst/>
          </a:prstGeom>
        </p:spPr>
      </p:pic>
      <p:pic>
        <p:nvPicPr>
          <p:cNvPr id="12" name="Picture 11" descr="A close-up of a card&#10;&#10;Description automatically generated">
            <a:extLst>
              <a:ext uri="{FF2B5EF4-FFF2-40B4-BE49-F238E27FC236}">
                <a16:creationId xmlns:a16="http://schemas.microsoft.com/office/drawing/2014/main" id="{F37D09F6-BAB1-4ADD-74F3-4FC1549FB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713" y="1793382"/>
            <a:ext cx="6942028" cy="2815674"/>
          </a:xfrm>
          <a:prstGeom prst="rect">
            <a:avLst/>
          </a:prstGeom>
        </p:spPr>
      </p:pic>
      <p:pic>
        <p:nvPicPr>
          <p:cNvPr id="27" name="Picture 26" descr="A close up of text&#10;&#10;Description automatically generated">
            <a:extLst>
              <a:ext uri="{FF2B5EF4-FFF2-40B4-BE49-F238E27FC236}">
                <a16:creationId xmlns:a16="http://schemas.microsoft.com/office/drawing/2014/main" id="{4AC32CC1-BA39-15B8-35A8-7B47C1B10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76" y="4724038"/>
            <a:ext cx="7223127" cy="1200606"/>
          </a:xfrm>
          <a:prstGeom prst="rect">
            <a:avLst/>
          </a:prstGeom>
        </p:spPr>
      </p:pic>
      <p:graphicFrame>
        <p:nvGraphicFramePr>
          <p:cNvPr id="6" name="Table 5">
            <a:extLst>
              <a:ext uri="{FF2B5EF4-FFF2-40B4-BE49-F238E27FC236}">
                <a16:creationId xmlns:a16="http://schemas.microsoft.com/office/drawing/2014/main" id="{82073BC6-57DE-80CE-6D4D-516B37D0561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6904274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0E90-7AED-EAC8-5D08-C965A74C480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7CFFBC7-D1A9-0561-C29D-0AE952FD7DB5}"/>
              </a:ext>
            </a:extLst>
          </p:cNvPr>
          <p:cNvGrpSpPr/>
          <p:nvPr/>
        </p:nvGrpSpPr>
        <p:grpSpPr>
          <a:xfrm>
            <a:off x="0" y="299932"/>
            <a:ext cx="12192000" cy="600102"/>
            <a:chOff x="0" y="299932"/>
            <a:chExt cx="12192000" cy="600102"/>
          </a:xfrm>
        </p:grpSpPr>
        <p:sp>
          <p:nvSpPr>
            <p:cNvPr id="18" name="object 35">
              <a:extLst>
                <a:ext uri="{FF2B5EF4-FFF2-40B4-BE49-F238E27FC236}">
                  <a16:creationId xmlns:a16="http://schemas.microsoft.com/office/drawing/2014/main" id="{965761C5-4538-117E-0632-E78ADA0DB653}"/>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0" name="TextBox 19">
              <a:extLst>
                <a:ext uri="{FF2B5EF4-FFF2-40B4-BE49-F238E27FC236}">
                  <a16:creationId xmlns:a16="http://schemas.microsoft.com/office/drawing/2014/main" id="{03307AD8-5DD0-64A6-4EAF-1DA3602BA6DE}"/>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Application Examples(3/4)</a:t>
              </a:r>
            </a:p>
          </p:txBody>
        </p:sp>
      </p:grpSp>
      <p:grpSp>
        <p:nvGrpSpPr>
          <p:cNvPr id="2" name="Group 1">
            <a:extLst>
              <a:ext uri="{FF2B5EF4-FFF2-40B4-BE49-F238E27FC236}">
                <a16:creationId xmlns:a16="http://schemas.microsoft.com/office/drawing/2014/main" id="{0B3B8004-5A33-18D5-530B-12CFA218D448}"/>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FE075510-08B8-9C3E-2EC3-788924059EC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AD821E22-E16C-7388-8FBE-6A932715387D}"/>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9" name="Rectangle 4">
            <a:extLst>
              <a:ext uri="{FF2B5EF4-FFF2-40B4-BE49-F238E27FC236}">
                <a16:creationId xmlns:a16="http://schemas.microsoft.com/office/drawing/2014/main" id="{F29EB6D7-C860-BEFA-CC56-A34DC95BA994}"/>
              </a:ext>
            </a:extLst>
          </p:cNvPr>
          <p:cNvSpPr>
            <a:spLocks noChangeArrowheads="1"/>
          </p:cNvSpPr>
          <p:nvPr/>
        </p:nvSpPr>
        <p:spPr bwMode="auto">
          <a:xfrm>
            <a:off x="0" y="9333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B0AB4EAB-76FA-E3B9-BBF2-0D7133F7FBD3}"/>
              </a:ext>
            </a:extLst>
          </p:cNvPr>
          <p:cNvSpPr txBox="1"/>
          <p:nvPr/>
        </p:nvSpPr>
        <p:spPr>
          <a:xfrm>
            <a:off x="277682" y="1104527"/>
            <a:ext cx="10844605" cy="954107"/>
          </a:xfrm>
          <a:prstGeom prst="rect">
            <a:avLst/>
          </a:prstGeom>
          <a:noFill/>
        </p:spPr>
        <p:txBody>
          <a:bodyPr wrap="square">
            <a:spAutoFit/>
          </a:bodyPr>
          <a:lstStyle/>
          <a:p>
            <a:r>
              <a:rPr kumimoji="0" lang="en-US" sz="2800" b="0" i="0" u="none" strike="noStrike" kern="0" cap="none" spc="0" normalizeH="0" baseline="0" noProof="0" dirty="0">
                <a:ln>
                  <a:noFill/>
                </a:ln>
                <a:solidFill>
                  <a:srgbClr val="001465"/>
                </a:solidFill>
                <a:effectLst/>
                <a:uLnTx/>
                <a:uFillTx/>
                <a:latin typeface="29LT Bukra" panose="00000800000000000000" pitchFamily="50" charset="-78"/>
                <a:cs typeface="29LT Bukra" panose="00000800000000000000" pitchFamily="50" charset="-78"/>
                <a:sym typeface="Arial"/>
              </a:rPr>
              <a:t>🎉application example  </a:t>
            </a:r>
            <a:r>
              <a:rPr lang="en-US" sz="2800" kern="0" dirty="0">
                <a:solidFill>
                  <a:srgbClr val="001465"/>
                </a:solidFill>
                <a:latin typeface="29LT Bukra" panose="00000800000000000000" pitchFamily="50" charset="-78"/>
                <a:cs typeface="29LT Bukra" panose="00000800000000000000" pitchFamily="50" charset="-78"/>
                <a:sym typeface="Arial"/>
              </a:rPr>
              <a:t>apply this on  </a:t>
            </a:r>
            <a:r>
              <a:rPr lang="en-US" sz="2800" kern="0" dirty="0">
                <a:solidFill>
                  <a:srgbClr val="001465"/>
                </a:solidFill>
                <a:latin typeface="29LT Bukra" panose="00000800000000000000" pitchFamily="50" charset="-78"/>
                <a:cs typeface="29LT Bukra" panose="00000800000000000000" pitchFamily="50" charset="-78"/>
              </a:rPr>
              <a:t>EH system with Blockchain architecture</a:t>
            </a:r>
          </a:p>
        </p:txBody>
      </p:sp>
      <p:pic>
        <p:nvPicPr>
          <p:cNvPr id="6" name="Picture 5" descr="A diagram of a patient&#10;&#10;Description automatically generated">
            <a:extLst>
              <a:ext uri="{FF2B5EF4-FFF2-40B4-BE49-F238E27FC236}">
                <a16:creationId xmlns:a16="http://schemas.microsoft.com/office/drawing/2014/main" id="{0D50FC5E-AEB7-BF12-5FDE-C786BA05F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843" y="2058634"/>
            <a:ext cx="6983281" cy="4707991"/>
          </a:xfrm>
          <a:prstGeom prst="rect">
            <a:avLst/>
          </a:prstGeom>
        </p:spPr>
      </p:pic>
      <p:graphicFrame>
        <p:nvGraphicFramePr>
          <p:cNvPr id="7" name="Table 6">
            <a:extLst>
              <a:ext uri="{FF2B5EF4-FFF2-40B4-BE49-F238E27FC236}">
                <a16:creationId xmlns:a16="http://schemas.microsoft.com/office/drawing/2014/main" id="{EF04EB72-A45B-22F6-FB9F-6BF2EE003EC7}"/>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180412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EA87C-FD5F-F25D-98F4-153F8DD3CB96}"/>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AD579425-2CB8-2197-21E9-BF551C4CFBAD}"/>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49B1E46D-D177-7635-30D9-AAEDD3A07AB0}"/>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1FDAF753-D779-C494-8C1D-44237F5E3A54}"/>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Application Examples(4/4)</a:t>
              </a:r>
            </a:p>
          </p:txBody>
        </p:sp>
      </p:grpSp>
      <p:grpSp>
        <p:nvGrpSpPr>
          <p:cNvPr id="12" name="Group 11">
            <a:extLst>
              <a:ext uri="{FF2B5EF4-FFF2-40B4-BE49-F238E27FC236}">
                <a16:creationId xmlns:a16="http://schemas.microsoft.com/office/drawing/2014/main" id="{DE9B1C08-A24A-71DD-C78A-63F7C0615CC3}"/>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D1DDF205-D6CB-F34C-024C-28305247BAB0}"/>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5CB71A55-FF5C-1B11-C73B-FD83AAE7B86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7" name="Rectangle 1">
            <a:extLst>
              <a:ext uri="{FF2B5EF4-FFF2-40B4-BE49-F238E27FC236}">
                <a16:creationId xmlns:a16="http://schemas.microsoft.com/office/drawing/2014/main" id="{94CC5EA5-7D09-E117-A75B-4574841327FE}"/>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07C7DE6D-5945-E9E1-E341-221E9E1634B1}"/>
              </a:ext>
            </a:extLst>
          </p:cNvPr>
          <p:cNvSpPr txBox="1"/>
          <p:nvPr/>
        </p:nvSpPr>
        <p:spPr>
          <a:xfrm>
            <a:off x="92365" y="1210012"/>
            <a:ext cx="10844605" cy="1077218"/>
          </a:xfrm>
          <a:prstGeom prst="rect">
            <a:avLst/>
          </a:prstGeom>
          <a:noFill/>
        </p:spPr>
        <p:txBody>
          <a:bodyPr wrap="square">
            <a:spAutoFit/>
          </a:bodyPr>
          <a:lstStyle/>
          <a:p>
            <a:r>
              <a:rPr kumimoji="0" lang="en-US" sz="3200" b="0" i="0" u="none" strike="noStrike" kern="0" cap="none" spc="0" normalizeH="0" baseline="0" noProof="0" dirty="0">
                <a:ln>
                  <a:noFill/>
                </a:ln>
                <a:solidFill>
                  <a:srgbClr val="001465"/>
                </a:solidFill>
                <a:effectLst/>
                <a:uLnTx/>
                <a:uFillTx/>
                <a:latin typeface="29LT Bukra" panose="00000800000000000000" pitchFamily="50" charset="-78"/>
                <a:cs typeface="29LT Bukra" panose="00000800000000000000" pitchFamily="50" charset="-78"/>
                <a:sym typeface="Arial"/>
              </a:rPr>
              <a:t>🎉</a:t>
            </a:r>
            <a:r>
              <a:rPr lang="en-US" sz="3200" kern="0" dirty="0">
                <a:solidFill>
                  <a:srgbClr val="001465"/>
                </a:solidFill>
                <a:latin typeface="29LT Bukra" panose="00000800000000000000" pitchFamily="50" charset="-78"/>
                <a:cs typeface="29LT Bukra" panose="00000800000000000000" pitchFamily="50" charset="-78"/>
                <a:sym typeface="Arial"/>
              </a:rPr>
              <a:t>apply this credit card  fraud detection </a:t>
            </a:r>
            <a:r>
              <a:rPr lang="en-US" sz="3200" kern="0" dirty="0">
                <a:solidFill>
                  <a:srgbClr val="001465"/>
                </a:solidFill>
                <a:latin typeface="29LT Bukra" panose="00000800000000000000" pitchFamily="50" charset="-78"/>
                <a:cs typeface="29LT Bukra" panose="00000800000000000000" pitchFamily="50" charset="-78"/>
              </a:rPr>
              <a:t>system with Blockchain architecture &amp; ML </a:t>
            </a:r>
          </a:p>
        </p:txBody>
      </p:sp>
      <p:pic>
        <p:nvPicPr>
          <p:cNvPr id="4" name="Picture 3">
            <a:extLst>
              <a:ext uri="{FF2B5EF4-FFF2-40B4-BE49-F238E27FC236}">
                <a16:creationId xmlns:a16="http://schemas.microsoft.com/office/drawing/2014/main" id="{1314B0E3-BFA9-AC16-DDB3-1CA6313172EC}"/>
              </a:ext>
            </a:extLst>
          </p:cNvPr>
          <p:cNvPicPr>
            <a:picLocks noChangeAspect="1"/>
          </p:cNvPicPr>
          <p:nvPr/>
        </p:nvPicPr>
        <p:blipFill rotWithShape="1">
          <a:blip r:embed="rId3"/>
          <a:srcRect l="8572" r="28323" b="64218"/>
          <a:stretch/>
        </p:blipFill>
        <p:spPr bwMode="auto">
          <a:xfrm>
            <a:off x="1190352" y="2287230"/>
            <a:ext cx="4905648" cy="156400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0C338611-5B03-5F74-10D4-CD298C811236}"/>
              </a:ext>
            </a:extLst>
          </p:cNvPr>
          <p:cNvPicPr>
            <a:picLocks noChangeAspect="1"/>
          </p:cNvPicPr>
          <p:nvPr/>
        </p:nvPicPr>
        <p:blipFill rotWithShape="1">
          <a:blip r:embed="rId4"/>
          <a:srcRect l="9192" t="12147" r="28571" b="35511"/>
          <a:stretch/>
        </p:blipFill>
        <p:spPr bwMode="auto">
          <a:xfrm>
            <a:off x="1190352" y="4225286"/>
            <a:ext cx="4932101" cy="233278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EA8EAAF-AC4F-3B29-597B-CF634FC1F0FA}"/>
              </a:ext>
            </a:extLst>
          </p:cNvPr>
          <p:cNvPicPr>
            <a:picLocks noChangeAspect="1"/>
          </p:cNvPicPr>
          <p:nvPr/>
        </p:nvPicPr>
        <p:blipFill rotWithShape="1">
          <a:blip r:embed="rId5"/>
          <a:srcRect l="9567" t="18551" r="36521" b="6581"/>
          <a:stretch/>
        </p:blipFill>
        <p:spPr bwMode="auto">
          <a:xfrm>
            <a:off x="6270570" y="2270696"/>
            <a:ext cx="5536117" cy="3870024"/>
          </a:xfrm>
          <a:prstGeom prst="rect">
            <a:avLst/>
          </a:prstGeom>
          <a:ln>
            <a:noFill/>
          </a:ln>
          <a:extLst>
            <a:ext uri="{53640926-AAD7-44D8-BBD7-CCE9431645EC}">
              <a14:shadowObscured xmlns:a14="http://schemas.microsoft.com/office/drawing/2010/main"/>
            </a:ext>
          </a:extLst>
        </p:spPr>
      </p:pic>
      <p:graphicFrame>
        <p:nvGraphicFramePr>
          <p:cNvPr id="2" name="Table 1">
            <a:extLst>
              <a:ext uri="{FF2B5EF4-FFF2-40B4-BE49-F238E27FC236}">
                <a16:creationId xmlns:a16="http://schemas.microsoft.com/office/drawing/2014/main" id="{F27A2657-5CCB-ECF6-EC96-25F85C474E0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04091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97D5-19AA-879B-A8F9-75630D6981D1}"/>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A2996C38-2E04-3C33-6392-43AA5A98BB94}"/>
              </a:ext>
            </a:extLst>
          </p:cNvPr>
          <p:cNvGrpSpPr/>
          <p:nvPr/>
        </p:nvGrpSpPr>
        <p:grpSpPr>
          <a:xfrm>
            <a:off x="0" y="299932"/>
            <a:ext cx="12192000" cy="600102"/>
            <a:chOff x="0" y="299932"/>
            <a:chExt cx="12192000" cy="600102"/>
          </a:xfrm>
        </p:grpSpPr>
        <p:sp>
          <p:nvSpPr>
            <p:cNvPr id="38" name="object 35">
              <a:extLst>
                <a:ext uri="{FF2B5EF4-FFF2-40B4-BE49-F238E27FC236}">
                  <a16:creationId xmlns:a16="http://schemas.microsoft.com/office/drawing/2014/main" id="{5B228EC3-36B9-1885-8A38-6C0FD0B4CC30}"/>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3" name="TextBox 42">
              <a:extLst>
                <a:ext uri="{FF2B5EF4-FFF2-40B4-BE49-F238E27FC236}">
                  <a16:creationId xmlns:a16="http://schemas.microsoft.com/office/drawing/2014/main" id="{ED916CA3-4EC1-1A40-2637-82C85149CD31}"/>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 Statement(1/3)</a:t>
              </a:r>
            </a:p>
          </p:txBody>
        </p:sp>
      </p:grpSp>
      <p:sp>
        <p:nvSpPr>
          <p:cNvPr id="4" name="Rounded Rectangle 3">
            <a:extLst>
              <a:ext uri="{FF2B5EF4-FFF2-40B4-BE49-F238E27FC236}">
                <a16:creationId xmlns:a16="http://schemas.microsoft.com/office/drawing/2014/main" id="{39C29948-DDBD-0319-B64C-7DDA181E4BEF}"/>
              </a:ext>
            </a:extLst>
          </p:cNvPr>
          <p:cNvSpPr/>
          <p:nvPr/>
        </p:nvSpPr>
        <p:spPr>
          <a:xfrm>
            <a:off x="671805" y="1483620"/>
            <a:ext cx="10674219" cy="1018420"/>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None/>
            </a:pPr>
            <a:r>
              <a:rPr lang="en-US" sz="2400" dirty="0">
                <a:solidFill>
                  <a:schemeClr val="tx1"/>
                </a:solidFill>
                <a:latin typeface="29LT Bukra" panose="00000800000000000000" pitchFamily="50" charset="-78"/>
                <a:cs typeface="29LT Bukra" panose="00000800000000000000" pitchFamily="50" charset="-78"/>
              </a:rPr>
              <a:t>🔐 </a:t>
            </a:r>
            <a:r>
              <a:rPr lang="en-US" sz="2000" b="1" dirty="0">
                <a:solidFill>
                  <a:schemeClr val="tx1"/>
                </a:solidFill>
                <a:latin typeface="29LT Bukra" panose="00000800000000000000" pitchFamily="50" charset="-78"/>
                <a:cs typeface="29LT Bukra" panose="00000800000000000000" pitchFamily="50" charset="-78"/>
              </a:rPr>
              <a:t>Problem 1: Systemic Credential Vulnerabilities in IoT Devices Numbers</a:t>
            </a:r>
            <a:r>
              <a:rPr lang="en-US" dirty="0">
                <a:solidFill>
                  <a:schemeClr val="tx1"/>
                </a:solidFill>
                <a:latin typeface="29LT Bukra" panose="00000800000000000000" pitchFamily="50" charset="-78"/>
                <a:ea typeface="Tahoma" panose="020B0604030504040204" pitchFamily="34" charset="0"/>
                <a:cs typeface="29LT Bukra" panose="00000800000000000000" pitchFamily="50" charset="-78"/>
              </a:rPr>
              <a:t>:</a:t>
            </a:r>
            <a:endParaRPr lang="en-US" sz="2000" dirty="0">
              <a:solidFill>
                <a:schemeClr val="tx1"/>
              </a:solidFill>
              <a:latin typeface="29LT Bukra" panose="00000800000000000000" pitchFamily="50" charset="-78"/>
              <a:ea typeface="Tahoma" panose="020B0604030504040204" pitchFamily="34" charset="0"/>
              <a:cs typeface="29LT Bukra" panose="00000800000000000000" pitchFamily="50" charset="-78"/>
            </a:endParaRPr>
          </a:p>
        </p:txBody>
      </p:sp>
      <p:sp>
        <p:nvSpPr>
          <p:cNvPr id="5" name="Rounded Rectangle 5">
            <a:extLst>
              <a:ext uri="{FF2B5EF4-FFF2-40B4-BE49-F238E27FC236}">
                <a16:creationId xmlns:a16="http://schemas.microsoft.com/office/drawing/2014/main" id="{6F460D2D-E38B-448D-EF99-A695CC65908E}"/>
              </a:ext>
            </a:extLst>
          </p:cNvPr>
          <p:cNvSpPr/>
          <p:nvPr/>
        </p:nvSpPr>
        <p:spPr>
          <a:xfrm>
            <a:off x="676414" y="943285"/>
            <a:ext cx="9699732" cy="472421"/>
          </a:xfrm>
          <a:prstGeom prst="roundRect">
            <a:avLst/>
          </a:prstGeom>
          <a:solidFill>
            <a:srgbClr val="B70F2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Problems :</a:t>
            </a:r>
          </a:p>
        </p:txBody>
      </p:sp>
      <p:grpSp>
        <p:nvGrpSpPr>
          <p:cNvPr id="12" name="Group 11">
            <a:extLst>
              <a:ext uri="{FF2B5EF4-FFF2-40B4-BE49-F238E27FC236}">
                <a16:creationId xmlns:a16="http://schemas.microsoft.com/office/drawing/2014/main" id="{EFB95834-1C06-AECC-8FC7-A68AFBD596F1}"/>
              </a:ext>
            </a:extLst>
          </p:cNvPr>
          <p:cNvGrpSpPr/>
          <p:nvPr/>
        </p:nvGrpSpPr>
        <p:grpSpPr>
          <a:xfrm>
            <a:off x="8801101" y="407302"/>
            <a:ext cx="3390900" cy="338554"/>
            <a:chOff x="8801101" y="407302"/>
            <a:chExt cx="3390900" cy="338554"/>
          </a:xfrm>
        </p:grpSpPr>
        <p:sp>
          <p:nvSpPr>
            <p:cNvPr id="13" name="TextBox 12">
              <a:extLst>
                <a:ext uri="{FF2B5EF4-FFF2-40B4-BE49-F238E27FC236}">
                  <a16:creationId xmlns:a16="http://schemas.microsoft.com/office/drawing/2014/main" id="{E1DE2470-F805-3C78-D051-126C991F5D8E}"/>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14" name="Straight Connector 13">
              <a:extLst>
                <a:ext uri="{FF2B5EF4-FFF2-40B4-BE49-F238E27FC236}">
                  <a16:creationId xmlns:a16="http://schemas.microsoft.com/office/drawing/2014/main" id="{C9B08AFB-8D66-BA91-0A6E-10581406E274}"/>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1" name="Rounded Rectangle 3">
            <a:extLst>
              <a:ext uri="{FF2B5EF4-FFF2-40B4-BE49-F238E27FC236}">
                <a16:creationId xmlns:a16="http://schemas.microsoft.com/office/drawing/2014/main" id="{0DDCA71A-9EF6-DF01-462B-E2A12051DEEE}"/>
              </a:ext>
            </a:extLst>
          </p:cNvPr>
          <p:cNvSpPr/>
          <p:nvPr/>
        </p:nvSpPr>
        <p:spPr>
          <a:xfrm>
            <a:off x="671803" y="2511605"/>
            <a:ext cx="10674219" cy="1688511"/>
          </a:xfrm>
          <a:prstGeom prst="roundRect">
            <a:avLst>
              <a:gd name="adj" fmla="val 3736"/>
            </a:avLst>
          </a:prstGeom>
          <a:solidFill>
            <a:srgbClr val="FEDEE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latin typeface="29LT Bukra" panose="00000800000000000000" pitchFamily="50" charset="-78"/>
                <a:cs typeface="29LT Bukra" panose="00000800000000000000" pitchFamily="50" charset="-78"/>
              </a:rPr>
              <a:t>Empirical Evidence</a:t>
            </a:r>
            <a:r>
              <a:rPr lang="en-US" dirty="0">
                <a:solidFill>
                  <a:srgbClr val="FF0000"/>
                </a:solidFill>
                <a:latin typeface="29LT Bukra" panose="00000800000000000000" pitchFamily="50" charset="-78"/>
                <a:cs typeface="29LT Bukra" panose="00000800000000000000" pitchFamily="50" charset="-78"/>
              </a:rPr>
              <a:t>: </a:t>
            </a:r>
            <a:r>
              <a:rPr lang="en-US" dirty="0">
                <a:solidFill>
                  <a:schemeClr val="tx1"/>
                </a:solidFill>
                <a:latin typeface="29LT Bukra" panose="00000800000000000000" pitchFamily="50" charset="-78"/>
                <a:cs typeface="29LT Bukra" panose="00000800000000000000" pitchFamily="50" charset="-78"/>
              </a:rPr>
              <a:t>Symantec (2016)* identified that approximately</a:t>
            </a:r>
          </a:p>
          <a:p>
            <a:endParaRPr lang="en-US" dirty="0">
              <a:solidFill>
                <a:schemeClr val="tx1"/>
              </a:solidFill>
              <a:latin typeface="29LT Bukra" panose="00000800000000000000" pitchFamily="50" charset="-78"/>
              <a:cs typeface="29LT Bukra" panose="00000800000000000000" pitchFamily="50" charset="-78"/>
            </a:endParaRPr>
          </a:p>
          <a:p>
            <a:endParaRPr lang="en-US" dirty="0">
              <a:solidFill>
                <a:schemeClr val="tx1"/>
              </a:solidFill>
              <a:latin typeface="29LT Bukra" panose="00000800000000000000" pitchFamily="50" charset="-78"/>
              <a:cs typeface="29LT Bukra" panose="00000800000000000000" pitchFamily="50" charset="-78"/>
            </a:endParaRPr>
          </a:p>
          <a:p>
            <a:r>
              <a:rPr lang="en-US" b="1" dirty="0">
                <a:solidFill>
                  <a:schemeClr val="tx1"/>
                </a:solidFill>
                <a:latin typeface="29LT Bukra" panose="00000800000000000000" pitchFamily="50" charset="-78"/>
                <a:cs typeface="29LT Bukra" panose="00000800000000000000" pitchFamily="50" charset="-78"/>
              </a:rPr>
              <a:t>of IoT devices</a:t>
            </a:r>
            <a:r>
              <a:rPr lang="en-US" dirty="0">
                <a:solidFill>
                  <a:schemeClr val="tx1"/>
                </a:solidFill>
                <a:latin typeface="29LT Bukra" panose="00000800000000000000" pitchFamily="50" charset="-78"/>
                <a:cs typeface="29LT Bukra" panose="00000800000000000000" pitchFamily="50" charset="-78"/>
              </a:rPr>
              <a:t> utilize easily guessable credentials, enabling direct exploitation without requiring advanced hacking techniques.</a:t>
            </a:r>
          </a:p>
        </p:txBody>
      </p:sp>
      <p:sp>
        <p:nvSpPr>
          <p:cNvPr id="17" name="Rounded Rectangle 3">
            <a:extLst>
              <a:ext uri="{FF2B5EF4-FFF2-40B4-BE49-F238E27FC236}">
                <a16:creationId xmlns:a16="http://schemas.microsoft.com/office/drawing/2014/main" id="{057B8C62-CBA3-AF26-41EE-089248C22A1C}"/>
              </a:ext>
            </a:extLst>
          </p:cNvPr>
          <p:cNvSpPr/>
          <p:nvPr/>
        </p:nvSpPr>
        <p:spPr>
          <a:xfrm>
            <a:off x="671802" y="4228321"/>
            <a:ext cx="10674219" cy="2084158"/>
          </a:xfrm>
          <a:prstGeom prst="roundRect">
            <a:avLst>
              <a:gd name="adj" fmla="val 3736"/>
            </a:avLst>
          </a:prstGeom>
          <a:solidFill>
            <a:schemeClr val="accent4">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FF0000"/>
                </a:solidFill>
                <a:latin typeface="29LT Bukra" panose="00000800000000000000" pitchFamily="50" charset="-78"/>
                <a:cs typeface="29LT Bukra" panose="00000800000000000000" pitchFamily="50" charset="-78"/>
              </a:rPr>
              <a:t>                 </a:t>
            </a:r>
            <a:r>
              <a:rPr lang="en-US" sz="2000" b="1" dirty="0">
                <a:solidFill>
                  <a:srgbClr val="000000"/>
                </a:solidFill>
                <a:latin typeface="29LT Bukra" panose="00000800000000000000" pitchFamily="50" charset="-78"/>
                <a:ea typeface="Noto Sans" pitchFamily="34" charset="-122"/>
                <a:cs typeface="29LT Bukra" panose="00000800000000000000" pitchFamily="50" charset="-78"/>
              </a:rPr>
              <a:t>Mirai Botnet Case Study</a:t>
            </a:r>
            <a:endParaRPr lang="en-US" sz="2000" dirty="0">
              <a:latin typeface="29LT Bukra" panose="00000800000000000000" pitchFamily="50" charset="-78"/>
              <a:cs typeface="29LT Bukra" panose="00000800000000000000" pitchFamily="50" charset="-78"/>
            </a:endParaRPr>
          </a:p>
          <a:p>
            <a:r>
              <a:rPr lang="en-US" dirty="0">
                <a:solidFill>
                  <a:schemeClr val="tx1"/>
                </a:solidFill>
                <a:latin typeface="29LT Bukra" panose="00000800000000000000" pitchFamily="50" charset="-78"/>
                <a:cs typeface="29LT Bukra" panose="00000800000000000000" pitchFamily="50" charset="-78"/>
              </a:rPr>
              <a:t>                         The </a:t>
            </a:r>
            <a:r>
              <a:rPr lang="en-US" b="1" dirty="0">
                <a:solidFill>
                  <a:schemeClr val="tx1"/>
                </a:solidFill>
                <a:latin typeface="29LT Bukra" panose="00000800000000000000" pitchFamily="50" charset="-78"/>
                <a:cs typeface="29LT Bukra" panose="00000800000000000000" pitchFamily="50" charset="-78"/>
              </a:rPr>
              <a:t>Mirai botnet</a:t>
            </a:r>
            <a:r>
              <a:rPr lang="en-US" dirty="0">
                <a:solidFill>
                  <a:schemeClr val="tx1"/>
                </a:solidFill>
                <a:latin typeface="29LT Bukra" panose="00000800000000000000" pitchFamily="50" charset="-78"/>
                <a:cs typeface="29LT Bukra" panose="00000800000000000000" pitchFamily="50" charset="-78"/>
              </a:rPr>
              <a:t>, disruptive DDoS campaigns in 2016, infected </a:t>
            </a:r>
            <a:r>
              <a:rPr lang="en-US" b="1" dirty="0">
                <a:solidFill>
                  <a:schemeClr val="tx1"/>
                </a:solidFill>
                <a:latin typeface="29LT Bukra" panose="00000800000000000000" pitchFamily="50" charset="-78"/>
                <a:cs typeface="29LT Bukra" panose="00000800000000000000" pitchFamily="50" charset="-78"/>
              </a:rPr>
              <a:t>over</a:t>
            </a:r>
          </a:p>
          <a:p>
            <a:endParaRPr lang="en-US" b="1" dirty="0">
              <a:solidFill>
                <a:schemeClr val="accent2"/>
              </a:solidFill>
              <a:latin typeface="29LT Bukra" panose="00000800000000000000" pitchFamily="50" charset="-78"/>
              <a:cs typeface="29LT Bukra" panose="00000800000000000000" pitchFamily="50" charset="-78"/>
            </a:endParaRPr>
          </a:p>
          <a:p>
            <a:r>
              <a:rPr lang="en-US" dirty="0">
                <a:solidFill>
                  <a:schemeClr val="tx1"/>
                </a:solidFill>
                <a:latin typeface="29LT Bukra" panose="00000800000000000000" pitchFamily="50" charset="-78"/>
                <a:cs typeface="29LT Bukra" panose="00000800000000000000" pitchFamily="50" charset="-78"/>
              </a:rPr>
              <a:t> </a:t>
            </a:r>
          </a:p>
          <a:p>
            <a:r>
              <a:rPr lang="en-US" b="1" dirty="0">
                <a:solidFill>
                  <a:schemeClr val="tx1"/>
                </a:solidFill>
                <a:latin typeface="29LT Bukra" panose="00000800000000000000" pitchFamily="50" charset="-78"/>
                <a:cs typeface="29LT Bukra" panose="00000800000000000000" pitchFamily="50" charset="-78"/>
              </a:rPr>
              <a:t>devices</a:t>
            </a:r>
            <a:r>
              <a:rPr lang="en-US" b="1" dirty="0">
                <a:solidFill>
                  <a:schemeClr val="accent2"/>
                </a:solidFill>
                <a:latin typeface="29LT Bukra" panose="00000800000000000000" pitchFamily="50" charset="-78"/>
                <a:cs typeface="29LT Bukra" panose="00000800000000000000" pitchFamily="50" charset="-78"/>
              </a:rPr>
              <a:t> </a:t>
            </a:r>
            <a:r>
              <a:rPr lang="en-US" dirty="0">
                <a:solidFill>
                  <a:schemeClr val="tx1"/>
                </a:solidFill>
                <a:latin typeface="29LT Bukra" panose="00000800000000000000" pitchFamily="50" charset="-78"/>
                <a:cs typeface="29LT Bukra" panose="00000800000000000000" pitchFamily="50" charset="-78"/>
              </a:rPr>
              <a:t>impacting online platforms including Twitter and Netflix </a:t>
            </a:r>
            <a:br>
              <a:rPr lang="en-US" dirty="0">
                <a:solidFill>
                  <a:schemeClr val="tx1"/>
                </a:solidFill>
                <a:latin typeface="29LT Bukra" panose="00000800000000000000" pitchFamily="50" charset="-78"/>
                <a:cs typeface="29LT Bukra" panose="00000800000000000000" pitchFamily="50" charset="-78"/>
              </a:rPr>
            </a:br>
            <a:r>
              <a:rPr lang="en-US" dirty="0">
                <a:solidFill>
                  <a:schemeClr val="tx1"/>
                </a:solidFill>
                <a:latin typeface="29LT Bukra" panose="00000800000000000000" pitchFamily="50" charset="-78"/>
                <a:cs typeface="29LT Bukra" panose="00000800000000000000" pitchFamily="50" charset="-78"/>
              </a:rPr>
              <a:t>(Antonakakis et al., 2017)*.</a:t>
            </a:r>
          </a:p>
        </p:txBody>
      </p:sp>
      <p:sp>
        <p:nvSpPr>
          <p:cNvPr id="18" name="Rectangle 1">
            <a:extLst>
              <a:ext uri="{FF2B5EF4-FFF2-40B4-BE49-F238E27FC236}">
                <a16:creationId xmlns:a16="http://schemas.microsoft.com/office/drawing/2014/main" id="{05F87E7C-2652-53AD-E3BA-73BD29D9EFBF}"/>
              </a:ext>
            </a:extLst>
          </p:cNvPr>
          <p:cNvSpPr>
            <a:spLocks noChangeArrowheads="1"/>
          </p:cNvSpPr>
          <p:nvPr/>
        </p:nvSpPr>
        <p:spPr bwMode="auto">
          <a:xfrm>
            <a:off x="146010" y="6342623"/>
            <a:ext cx="617348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100" b="0" i="0" u="none" strike="noStrike" cap="none" normalizeH="0" baseline="0" dirty="0">
                <a:ln>
                  <a:noFill/>
                </a:ln>
                <a:solidFill>
                  <a:schemeClr val="accent1"/>
                </a:solidFill>
                <a:effectLst/>
                <a:latin typeface="Arial" panose="020B0604020202020204" pitchFamily="34" charset="0"/>
              </a:rPr>
              <a:t>Antonakakis, M., et al. (2017). </a:t>
            </a:r>
            <a:r>
              <a:rPr kumimoji="0" lang="en-US" altLang="en-US" sz="1100" b="0" i="1" u="none" strike="noStrike" cap="none" normalizeH="0" baseline="0" dirty="0">
                <a:ln>
                  <a:noFill/>
                </a:ln>
                <a:solidFill>
                  <a:schemeClr val="accent1"/>
                </a:solidFill>
                <a:effectLst/>
                <a:latin typeface="Arial" panose="020B0604020202020204" pitchFamily="34" charset="0"/>
              </a:rPr>
              <a:t>Understanding the Mirai Botnet</a:t>
            </a:r>
            <a:r>
              <a:rPr kumimoji="0" lang="en-US" altLang="en-US" sz="1100" b="0" i="0" u="none" strike="noStrike" cap="none" normalizeH="0" baseline="0" dirty="0">
                <a:ln>
                  <a:noFill/>
                </a:ln>
                <a:solidFill>
                  <a:schemeClr val="accent1"/>
                </a:solidFill>
                <a:effectLst/>
                <a:latin typeface="Arial" panose="020B0604020202020204" pitchFamily="34" charset="0"/>
              </a:rPr>
              <a:t>. USENIX Security Symposium.</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100" b="0" i="0" u="none" strike="noStrike" cap="none" normalizeH="0" baseline="0" dirty="0">
                <a:ln>
                  <a:noFill/>
                </a:ln>
                <a:solidFill>
                  <a:schemeClr val="accent1"/>
                </a:solidFill>
                <a:effectLst/>
                <a:latin typeface="Arial" panose="020B0604020202020204" pitchFamily="34" charset="0"/>
              </a:rPr>
              <a:t>Symantec. (2016). </a:t>
            </a:r>
            <a:r>
              <a:rPr kumimoji="0" lang="en-US" altLang="en-US" sz="1100" b="0" i="1" u="none" strike="noStrike" cap="none" normalizeH="0" baseline="0" dirty="0">
                <a:ln>
                  <a:noFill/>
                </a:ln>
                <a:solidFill>
                  <a:schemeClr val="accent1"/>
                </a:solidFill>
                <a:effectLst/>
                <a:latin typeface="Arial" panose="020B0604020202020204" pitchFamily="34" charset="0"/>
              </a:rPr>
              <a:t>Internet Security </a:t>
            </a:r>
            <a:r>
              <a:rPr kumimoji="0" lang="en-US" altLang="en-US" sz="800" b="0" i="1" u="none" strike="noStrike" cap="none" normalizeH="0" baseline="0" dirty="0">
                <a:ln>
                  <a:noFill/>
                </a:ln>
                <a:solidFill>
                  <a:schemeClr val="accent1"/>
                </a:solidFill>
                <a:effectLst/>
                <a:latin typeface="Arial" panose="020B0604020202020204" pitchFamily="34" charset="0"/>
              </a:rPr>
              <a:t>Threat</a:t>
            </a:r>
            <a:r>
              <a:rPr kumimoji="0" lang="en-US" altLang="en-US" sz="1100" b="0" i="1" u="none" strike="noStrike" cap="none" normalizeH="0" baseline="0" dirty="0">
                <a:ln>
                  <a:noFill/>
                </a:ln>
                <a:solidFill>
                  <a:schemeClr val="accent1"/>
                </a:solidFill>
                <a:effectLst/>
                <a:latin typeface="Arial" panose="020B0604020202020204" pitchFamily="34" charset="0"/>
              </a:rPr>
              <a:t> Report</a:t>
            </a:r>
            <a:r>
              <a:rPr kumimoji="0" lang="en-US" altLang="en-US" sz="1100" b="0" i="0" u="none" strike="noStrike" cap="none" normalizeH="0" baseline="0" dirty="0">
                <a:ln>
                  <a:noFill/>
                </a:ln>
                <a:solidFill>
                  <a:schemeClr val="accent1"/>
                </a:solidFill>
                <a:effectLst/>
                <a:latin typeface="Arial" panose="020B0604020202020204" pitchFamily="34" charset="0"/>
              </a:rPr>
              <a:t>.</a:t>
            </a:r>
          </a:p>
        </p:txBody>
      </p:sp>
      <p:sp>
        <p:nvSpPr>
          <p:cNvPr id="3" name="Rectangle 2">
            <a:extLst>
              <a:ext uri="{FF2B5EF4-FFF2-40B4-BE49-F238E27FC236}">
                <a16:creationId xmlns:a16="http://schemas.microsoft.com/office/drawing/2014/main" id="{F9339F6B-F82C-3030-C5E2-15FD8C574680}"/>
              </a:ext>
            </a:extLst>
          </p:cNvPr>
          <p:cNvSpPr/>
          <p:nvPr/>
        </p:nvSpPr>
        <p:spPr>
          <a:xfrm>
            <a:off x="5353598" y="2972131"/>
            <a:ext cx="965897" cy="47414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29LT Bukra" panose="00000800000000000000" pitchFamily="50" charset="-78"/>
                <a:cs typeface="29LT Bukra" panose="00000800000000000000" pitchFamily="50" charset="-78"/>
              </a:rPr>
              <a:t>70%</a:t>
            </a:r>
            <a:endParaRPr lang="en-US" dirty="0">
              <a:solidFill>
                <a:schemeClr val="bg1"/>
              </a:solidFill>
            </a:endParaRPr>
          </a:p>
        </p:txBody>
      </p:sp>
      <p:pic>
        <p:nvPicPr>
          <p:cNvPr id="6" name="Image 2" descr="preencoded.png">
            <a:extLst>
              <a:ext uri="{FF2B5EF4-FFF2-40B4-BE49-F238E27FC236}">
                <a16:creationId xmlns:a16="http://schemas.microsoft.com/office/drawing/2014/main" id="{04AB46CA-7C5D-01A7-B435-8655B6E5DADA}"/>
              </a:ext>
            </a:extLst>
          </p:cNvPr>
          <p:cNvPicPr>
            <a:picLocks noChangeAspect="1"/>
          </p:cNvPicPr>
          <p:nvPr/>
        </p:nvPicPr>
        <p:blipFill>
          <a:blip r:embed="rId3"/>
          <a:stretch>
            <a:fillRect/>
          </a:stretch>
        </p:blipFill>
        <p:spPr>
          <a:xfrm>
            <a:off x="845979" y="4241394"/>
            <a:ext cx="502599" cy="502599"/>
          </a:xfrm>
          <a:prstGeom prst="rect">
            <a:avLst/>
          </a:prstGeom>
        </p:spPr>
      </p:pic>
      <p:sp>
        <p:nvSpPr>
          <p:cNvPr id="7" name="Rectangle 6">
            <a:extLst>
              <a:ext uri="{FF2B5EF4-FFF2-40B4-BE49-F238E27FC236}">
                <a16:creationId xmlns:a16="http://schemas.microsoft.com/office/drawing/2014/main" id="{1AB4EAB3-DF64-77A6-3B2C-8FCBEF49ACE6}"/>
              </a:ext>
            </a:extLst>
          </p:cNvPr>
          <p:cNvSpPr/>
          <p:nvPr/>
        </p:nvSpPr>
        <p:spPr>
          <a:xfrm>
            <a:off x="4818313" y="5004151"/>
            <a:ext cx="2036466" cy="47414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29LT Bukra" panose="00000800000000000000" pitchFamily="50" charset="-78"/>
                <a:cs typeface="29LT Bukra" panose="00000800000000000000" pitchFamily="50" charset="-78"/>
              </a:rPr>
              <a:t>500,000 + </a:t>
            </a:r>
          </a:p>
        </p:txBody>
      </p:sp>
      <p:graphicFrame>
        <p:nvGraphicFramePr>
          <p:cNvPr id="8" name="Table 7">
            <a:extLst>
              <a:ext uri="{FF2B5EF4-FFF2-40B4-BE49-F238E27FC236}">
                <a16:creationId xmlns:a16="http://schemas.microsoft.com/office/drawing/2014/main" id="{880D36F0-F98F-80A6-B5CA-3B54EFBB110F}"/>
              </a:ext>
            </a:extLst>
          </p:cNvPr>
          <p:cNvGraphicFramePr>
            <a:graphicFrameLocks noGrp="1"/>
          </p:cNvGraphicFramePr>
          <p:nvPr>
            <p:extLst>
              <p:ext uri="{D42A27DB-BD31-4B8C-83A1-F6EECF244321}">
                <p14:modId xmlns:p14="http://schemas.microsoft.com/office/powerpoint/2010/main" val="2027129632"/>
              </p:ext>
            </p:extLst>
          </p:nvPr>
        </p:nvGraphicFramePr>
        <p:xfrm>
          <a:off x="2" y="6402"/>
          <a:ext cx="12191999" cy="293530"/>
        </p:xfrm>
        <a:graphic>
          <a:graphicData uri="http://schemas.openxmlformats.org/drawingml/2006/table">
            <a:tbl>
              <a:tblPr firstRow="1" bandRow="1">
                <a:tableStyleId>{5C22544A-7EE6-4342-B048-85BDC9FD1C3A}</a:tableStyleId>
              </a:tblPr>
              <a:tblGrid>
                <a:gridCol w="2094464">
                  <a:extLst>
                    <a:ext uri="{9D8B030D-6E8A-4147-A177-3AD203B41FA5}">
                      <a16:colId xmlns:a16="http://schemas.microsoft.com/office/drawing/2014/main" val="2088245617"/>
                    </a:ext>
                  </a:extLst>
                </a:gridCol>
                <a:gridCol w="3020441">
                  <a:extLst>
                    <a:ext uri="{9D8B030D-6E8A-4147-A177-3AD203B41FA5}">
                      <a16:colId xmlns:a16="http://schemas.microsoft.com/office/drawing/2014/main" val="3152298603"/>
                    </a:ext>
                  </a:extLst>
                </a:gridCol>
                <a:gridCol w="2998396">
                  <a:extLst>
                    <a:ext uri="{9D8B030D-6E8A-4147-A177-3AD203B41FA5}">
                      <a16:colId xmlns:a16="http://schemas.microsoft.com/office/drawing/2014/main" val="3103095596"/>
                    </a:ext>
                  </a:extLst>
                </a:gridCol>
                <a:gridCol w="2182654">
                  <a:extLst>
                    <a:ext uri="{9D8B030D-6E8A-4147-A177-3AD203B41FA5}">
                      <a16:colId xmlns:a16="http://schemas.microsoft.com/office/drawing/2014/main" val="2485079745"/>
                    </a:ext>
                  </a:extLst>
                </a:gridCol>
                <a:gridCol w="1896044">
                  <a:extLst>
                    <a:ext uri="{9D8B030D-6E8A-4147-A177-3AD203B41FA5}">
                      <a16:colId xmlns:a16="http://schemas.microsoft.com/office/drawing/2014/main" val="3696042083"/>
                    </a:ext>
                  </a:extLst>
                </a:gridCol>
              </a:tblGrid>
              <a:tr h="293530">
                <a:tc>
                  <a:txBody>
                    <a:bodyPr/>
                    <a:lstStyle/>
                    <a:p>
                      <a:pPr algn="ctr"/>
                      <a:r>
                        <a:rPr lang="en-US" sz="1050" b="1" u="sng" kern="1200" dirty="0">
                          <a:solidFill>
                            <a:schemeClr val="lt1"/>
                          </a:solidFill>
                          <a:latin typeface="CMU Sans Serif" panose="02000603000000000000" pitchFamily="2" charset="0"/>
                          <a:ea typeface="+mn-ea"/>
                          <a:cs typeface="+mn-cs"/>
                        </a:rPr>
                        <a:t>Introduction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Problem Statement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Literature Review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Research Gap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lumMod val="85000"/>
                            </a:schemeClr>
                          </a:solidFill>
                          <a:latin typeface="CMU Sans Serif" panose="02000603000000000000" pitchFamily="2" charset="0"/>
                        </a:rPr>
                        <a:t>Motivation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4676477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48A2-A46C-E104-BDB1-71A208885EE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C4B12C9-CC09-2E7D-19DD-938AE52397BD}"/>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9768E796-6E77-8458-4996-EF81104440DD}"/>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1F735CA8-C642-4BAD-42E7-427AA36DC173}"/>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96E83B8C-86E5-146E-0C2A-A6ACBD9F64C6}"/>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D9E1176C-CD93-5AB1-19AD-97F9121C590A}"/>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F4B22A12-0504-EE67-32BC-86F4A4954EDF}"/>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D0377F7F-DE26-5345-88CB-4EA067E13476}"/>
              </a:ext>
            </a:extLst>
          </p:cNvPr>
          <p:cNvSpPr txBox="1"/>
          <p:nvPr/>
        </p:nvSpPr>
        <p:spPr>
          <a:xfrm>
            <a:off x="254859" y="965409"/>
            <a:ext cx="10835507" cy="461665"/>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2400" b="1" dirty="0">
                <a:latin typeface="CMU Sans Serif" panose="02000603000000000000" pitchFamily="2" charset="0"/>
              </a:rPr>
              <a:t>Contributions</a:t>
            </a:r>
          </a:p>
        </p:txBody>
      </p:sp>
      <p:graphicFrame>
        <p:nvGraphicFramePr>
          <p:cNvPr id="5" name="Table 4">
            <a:extLst>
              <a:ext uri="{FF2B5EF4-FFF2-40B4-BE49-F238E27FC236}">
                <a16:creationId xmlns:a16="http://schemas.microsoft.com/office/drawing/2014/main" id="{45B5850E-DACD-91BB-BE1F-6C8C0E54AB4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1502875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5">
            <a:extLst>
              <a:ext uri="{FF2B5EF4-FFF2-40B4-BE49-F238E27FC236}">
                <a16:creationId xmlns:a16="http://schemas.microsoft.com/office/drawing/2014/main" id="{3373FA64-B593-49BA-B515-D532AE60449D}"/>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 name="object 35">
            <a:extLst>
              <a:ext uri="{FF2B5EF4-FFF2-40B4-BE49-F238E27FC236}">
                <a16:creationId xmlns:a16="http://schemas.microsoft.com/office/drawing/2014/main" id="{EE4F8AE9-B8B5-4EA6-86D0-E94155839424}"/>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5" name="TextBox 14">
            <a:extLst>
              <a:ext uri="{FF2B5EF4-FFF2-40B4-BE49-F238E27FC236}">
                <a16:creationId xmlns:a16="http://schemas.microsoft.com/office/drawing/2014/main" id="{1E142BEF-F804-44D0-BA2B-17FBE0908774}"/>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Contributions</a:t>
            </a:r>
          </a:p>
        </p:txBody>
      </p:sp>
      <p:grpSp>
        <p:nvGrpSpPr>
          <p:cNvPr id="3" name="Group 2">
            <a:extLst>
              <a:ext uri="{FF2B5EF4-FFF2-40B4-BE49-F238E27FC236}">
                <a16:creationId xmlns:a16="http://schemas.microsoft.com/office/drawing/2014/main" id="{01D5C924-E863-05E1-7D62-8191234BE260}"/>
              </a:ext>
            </a:extLst>
          </p:cNvPr>
          <p:cNvGrpSpPr/>
          <p:nvPr/>
        </p:nvGrpSpPr>
        <p:grpSpPr>
          <a:xfrm>
            <a:off x="8801101" y="407302"/>
            <a:ext cx="3390900" cy="338554"/>
            <a:chOff x="8801101" y="407302"/>
            <a:chExt cx="3390900" cy="338554"/>
          </a:xfrm>
        </p:grpSpPr>
        <p:sp>
          <p:nvSpPr>
            <p:cNvPr id="4" name="TextBox 3">
              <a:extLst>
                <a:ext uri="{FF2B5EF4-FFF2-40B4-BE49-F238E27FC236}">
                  <a16:creationId xmlns:a16="http://schemas.microsoft.com/office/drawing/2014/main" id="{9767F69B-9539-8CFC-9A2D-E036CFEBBFC3}"/>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5" name="Straight Connector 4">
              <a:extLst>
                <a:ext uri="{FF2B5EF4-FFF2-40B4-BE49-F238E27FC236}">
                  <a16:creationId xmlns:a16="http://schemas.microsoft.com/office/drawing/2014/main" id="{56604703-6547-B49A-97AF-32CB9F3C6F68}"/>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aphicFrame>
        <p:nvGraphicFramePr>
          <p:cNvPr id="7" name="Table 6">
            <a:extLst>
              <a:ext uri="{FF2B5EF4-FFF2-40B4-BE49-F238E27FC236}">
                <a16:creationId xmlns:a16="http://schemas.microsoft.com/office/drawing/2014/main" id="{033048EB-51E7-93F4-5EBA-E520CD7E28BD}"/>
              </a:ext>
            </a:extLst>
          </p:cNvPr>
          <p:cNvGraphicFramePr>
            <a:graphicFrameLocks noGrp="1"/>
          </p:cNvGraphicFramePr>
          <p:nvPr>
            <p:extLst>
              <p:ext uri="{D42A27DB-BD31-4B8C-83A1-F6EECF244321}">
                <p14:modId xmlns:p14="http://schemas.microsoft.com/office/powerpoint/2010/main" val="179815196"/>
              </p:ext>
            </p:extLst>
          </p:nvPr>
        </p:nvGraphicFramePr>
        <p:xfrm>
          <a:off x="168255" y="1570184"/>
          <a:ext cx="11855490" cy="4114800"/>
        </p:xfrm>
        <a:graphic>
          <a:graphicData uri="http://schemas.openxmlformats.org/drawingml/2006/table">
            <a:tbl>
              <a:tblPr/>
              <a:tblGrid>
                <a:gridCol w="6302415">
                  <a:extLst>
                    <a:ext uri="{9D8B030D-6E8A-4147-A177-3AD203B41FA5}">
                      <a16:colId xmlns:a16="http://schemas.microsoft.com/office/drawing/2014/main" val="1518845206"/>
                    </a:ext>
                  </a:extLst>
                </a:gridCol>
                <a:gridCol w="5553075">
                  <a:extLst>
                    <a:ext uri="{9D8B030D-6E8A-4147-A177-3AD203B41FA5}">
                      <a16:colId xmlns:a16="http://schemas.microsoft.com/office/drawing/2014/main" val="4062553879"/>
                    </a:ext>
                  </a:extLst>
                </a:gridCol>
              </a:tblGrid>
              <a:tr h="0">
                <a:tc>
                  <a:txBody>
                    <a:bodyPr/>
                    <a:lstStyle/>
                    <a:p>
                      <a:pPr algn="l"/>
                      <a:r>
                        <a:rPr lang="en-US" sz="2400" b="1" dirty="0">
                          <a:effectLst/>
                        </a:rPr>
                        <a:t>Contribution</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l"/>
                      <a:r>
                        <a:rPr lang="en-US" sz="2400" b="1" dirty="0">
                          <a:effectLst/>
                        </a:rPr>
                        <a:t>Publication</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81342656"/>
                  </a:ext>
                </a:extLst>
              </a:tr>
              <a:tr h="0">
                <a:tc>
                  <a:txBody>
                    <a:bodyPr/>
                    <a:lstStyle/>
                    <a:p>
                      <a:pPr marL="342900" indent="-342900" algn="just">
                        <a:buFont typeface="Arial" panose="020B0604020202020204" pitchFamily="34" charset="0"/>
                        <a:buChar char="•"/>
                      </a:pPr>
                      <a:r>
                        <a:rPr lang="en-US" sz="2400" dirty="0">
                          <a:effectLst/>
                        </a:rPr>
                        <a:t>Designed a Blockchain-based decentralized trust system for IoT emergency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400" b="1" dirty="0">
                          <a:effectLst/>
                        </a:rPr>
                        <a:t>Blockchain for Decentralized Emergency Management System</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7271742"/>
                  </a:ext>
                </a:extLst>
              </a:tr>
              <a:tr h="0">
                <a:tc>
                  <a:txBody>
                    <a:bodyPr/>
                    <a:lstStyle/>
                    <a:p>
                      <a:pPr marL="342900" indent="-342900" algn="just">
                        <a:buFont typeface="Arial" panose="020B0604020202020204" pitchFamily="34" charset="0"/>
                        <a:buChar char="•"/>
                      </a:pPr>
                      <a:r>
                        <a:rPr lang="en-US" sz="2400" dirty="0">
                          <a:effectLst/>
                        </a:rPr>
                        <a:t>Integrated lightweight Machine Learning with Blockchain to mitigate DDoS attacks in IoT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400" b="1" dirty="0">
                          <a:effectLst/>
                        </a:rPr>
                        <a:t>DDoS Mitigation in IoT Using Machine Learning and Blockchain Integration</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4177052"/>
                  </a:ext>
                </a:extLst>
              </a:tr>
              <a:tr h="0">
                <a:tc>
                  <a:txBody>
                    <a:bodyPr/>
                    <a:lstStyle/>
                    <a:p>
                      <a:pPr marL="342900" indent="-342900" algn="just">
                        <a:buFont typeface="Arial" panose="020B0604020202020204" pitchFamily="34" charset="0"/>
                        <a:buChar char="•"/>
                      </a:pPr>
                      <a:r>
                        <a:rPr lang="en-US" sz="2400" dirty="0">
                          <a:effectLst/>
                        </a:rPr>
                        <a:t>Developed feature-optimized lightweight ML models for efficient DDoS detection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400" b="1">
                          <a:effectLst/>
                        </a:rPr>
                        <a:t>Lightweight Machine Learning Models for DDoS Mitigation in IoT Networks</a:t>
                      </a:r>
                      <a:endParaRPr lang="en-US" sz="240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7252932"/>
                  </a:ext>
                </a:extLst>
              </a:tr>
              <a:tr h="0">
                <a:tc>
                  <a:txBody>
                    <a:bodyPr/>
                    <a:lstStyle/>
                    <a:p>
                      <a:pPr marL="342900" indent="-342900" algn="just">
                        <a:buFont typeface="Arial" panose="020B0604020202020204" pitchFamily="34" charset="0"/>
                        <a:buChar char="•"/>
                      </a:pPr>
                      <a:r>
                        <a:rPr lang="en-US" sz="2400" dirty="0">
                          <a:effectLst/>
                        </a:rPr>
                        <a:t>Proposed and analyzed a modified SMEIR epidemic model for DDoS propagation and mitigation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2400" b="1" dirty="0">
                          <a:effectLst/>
                        </a:rPr>
                        <a:t>Stability Analysis and Mitigation of DDoS Attacks in Wireless Sensor Networks</a:t>
                      </a:r>
                      <a:endParaRPr lang="en-US" sz="2400"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0246264"/>
                  </a:ext>
                </a:extLst>
              </a:tr>
            </a:tbl>
          </a:graphicData>
        </a:graphic>
      </p:graphicFrame>
      <p:graphicFrame>
        <p:nvGraphicFramePr>
          <p:cNvPr id="6" name="Table 5">
            <a:extLst>
              <a:ext uri="{FF2B5EF4-FFF2-40B4-BE49-F238E27FC236}">
                <a16:creationId xmlns:a16="http://schemas.microsoft.com/office/drawing/2014/main" id="{C9F4D928-2DCF-00B9-E888-0BFE766DD17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15221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2FB31-3070-2E9F-4229-EFE71970FA9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77580C8-6932-B987-CFE8-9B9AAE1BDDB1}"/>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8A370955-C954-F93B-9FCB-CBA7BB3EA52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D8CD25E9-B7AE-B99E-B2BE-9FB412011E26}"/>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A08A5576-17F8-9592-6F98-624BA25C4E1E}"/>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3EE1BECB-8646-BE95-8931-B19BDC3858A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210F75F2-AFCE-A85F-720E-29EF4901E23E}"/>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3B284B9B-F58F-55A5-5692-2330334BA24E}"/>
              </a:ext>
            </a:extLst>
          </p:cNvPr>
          <p:cNvSpPr txBox="1"/>
          <p:nvPr/>
        </p:nvSpPr>
        <p:spPr>
          <a:xfrm>
            <a:off x="254859" y="965409"/>
            <a:ext cx="10835507" cy="1431161"/>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2400" b="1" dirty="0">
                <a:latin typeface="CMU Sans Serif" panose="02000603000000000000" pitchFamily="2" charset="0"/>
              </a:rPr>
              <a:t>Conclusion</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Future Work</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References</a:t>
            </a:r>
          </a:p>
        </p:txBody>
      </p:sp>
      <p:graphicFrame>
        <p:nvGraphicFramePr>
          <p:cNvPr id="2" name="Table 1">
            <a:extLst>
              <a:ext uri="{FF2B5EF4-FFF2-40B4-BE49-F238E27FC236}">
                <a16:creationId xmlns:a16="http://schemas.microsoft.com/office/drawing/2014/main" id="{28160F6F-CC36-CEBF-1F94-56A8910942C3}"/>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4159833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6305A-959C-D4A7-0E4D-45B8A4221E32}"/>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637C61AE-393C-3F2F-2AAC-43DB4CCBBAC4}"/>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 name="object 35">
            <a:extLst>
              <a:ext uri="{FF2B5EF4-FFF2-40B4-BE49-F238E27FC236}">
                <a16:creationId xmlns:a16="http://schemas.microsoft.com/office/drawing/2014/main" id="{7E099D74-D678-CF53-E8DF-AAC59954A498}"/>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5" name="TextBox 14">
            <a:extLst>
              <a:ext uri="{FF2B5EF4-FFF2-40B4-BE49-F238E27FC236}">
                <a16:creationId xmlns:a16="http://schemas.microsoft.com/office/drawing/2014/main" id="{43F126F7-7D6C-E858-55D6-DA488613F04D}"/>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Conclusion</a:t>
            </a:r>
          </a:p>
        </p:txBody>
      </p:sp>
      <p:grpSp>
        <p:nvGrpSpPr>
          <p:cNvPr id="3" name="Group 2">
            <a:extLst>
              <a:ext uri="{FF2B5EF4-FFF2-40B4-BE49-F238E27FC236}">
                <a16:creationId xmlns:a16="http://schemas.microsoft.com/office/drawing/2014/main" id="{7C493433-9F8E-A621-30CB-EB9984AB9ECB}"/>
              </a:ext>
            </a:extLst>
          </p:cNvPr>
          <p:cNvGrpSpPr/>
          <p:nvPr/>
        </p:nvGrpSpPr>
        <p:grpSpPr>
          <a:xfrm>
            <a:off x="8801101" y="407302"/>
            <a:ext cx="3390900" cy="338554"/>
            <a:chOff x="8801101" y="407302"/>
            <a:chExt cx="3390900" cy="338554"/>
          </a:xfrm>
        </p:grpSpPr>
        <p:sp>
          <p:nvSpPr>
            <p:cNvPr id="4" name="TextBox 3">
              <a:extLst>
                <a:ext uri="{FF2B5EF4-FFF2-40B4-BE49-F238E27FC236}">
                  <a16:creationId xmlns:a16="http://schemas.microsoft.com/office/drawing/2014/main" id="{22626449-E267-7AE6-1F21-878E668F90AD}"/>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5" name="Straight Connector 4">
              <a:extLst>
                <a:ext uri="{FF2B5EF4-FFF2-40B4-BE49-F238E27FC236}">
                  <a16:creationId xmlns:a16="http://schemas.microsoft.com/office/drawing/2014/main" id="{E67B90A2-96A6-A6AC-D409-EB3D9C5F135A}"/>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2" name="TextBox 11">
            <a:extLst>
              <a:ext uri="{FF2B5EF4-FFF2-40B4-BE49-F238E27FC236}">
                <a16:creationId xmlns:a16="http://schemas.microsoft.com/office/drawing/2014/main" id="{02BE933D-3D01-AE27-C436-782D3EC3C632}"/>
              </a:ext>
            </a:extLst>
          </p:cNvPr>
          <p:cNvSpPr txBox="1"/>
          <p:nvPr/>
        </p:nvSpPr>
        <p:spPr>
          <a:xfrm>
            <a:off x="146010" y="1587641"/>
            <a:ext cx="11931690" cy="2554545"/>
          </a:xfrm>
          <a:prstGeom prst="rect">
            <a:avLst/>
          </a:prstGeom>
          <a:noFill/>
        </p:spPr>
        <p:txBody>
          <a:bodyPr wrap="square">
            <a:spAutoFit/>
          </a:bodyPr>
          <a:lstStyle/>
          <a:p>
            <a:pPr marL="285750" indent="-285750">
              <a:buFont typeface="Arial" panose="020B0604020202020204" pitchFamily="34" charset="0"/>
              <a:buChar char="•"/>
            </a:pPr>
            <a:r>
              <a:rPr lang="en-US" sz="3200" dirty="0"/>
              <a:t>Designed a </a:t>
            </a:r>
            <a:r>
              <a:rPr lang="en-US" sz="3200" b="1" dirty="0"/>
              <a:t>lightweight and secure system</a:t>
            </a:r>
            <a:r>
              <a:rPr lang="en-US" sz="3200" dirty="0"/>
              <a:t> for IoT using Machine Learning and Blockchain.</a:t>
            </a:r>
          </a:p>
          <a:p>
            <a:pPr marL="285750" indent="-285750">
              <a:buFont typeface="Arial" panose="020B0604020202020204" pitchFamily="34" charset="0"/>
              <a:buChar char="•"/>
            </a:pPr>
            <a:r>
              <a:rPr lang="en-US" sz="3200" dirty="0"/>
              <a:t>Developed a </a:t>
            </a:r>
            <a:r>
              <a:rPr lang="en-US" sz="3200" b="1" dirty="0"/>
              <a:t>mathematical model</a:t>
            </a:r>
            <a:r>
              <a:rPr lang="en-US" sz="3200" dirty="0"/>
              <a:t> to study and control DDoS attacks.</a:t>
            </a:r>
          </a:p>
          <a:p>
            <a:pPr marL="285750" indent="-285750">
              <a:buFont typeface="Arial" panose="020B0604020202020204" pitchFamily="34" charset="0"/>
              <a:buChar char="•"/>
            </a:pPr>
            <a:r>
              <a:rPr lang="en-US" sz="3200" dirty="0"/>
              <a:t>Verified the system’s effectiveness through </a:t>
            </a:r>
            <a:r>
              <a:rPr lang="en-US" sz="3200" b="1" dirty="0"/>
              <a:t>simulation and analytical validation</a:t>
            </a:r>
            <a:r>
              <a:rPr lang="en-US" sz="3200" dirty="0"/>
              <a:t>.</a:t>
            </a:r>
          </a:p>
        </p:txBody>
      </p:sp>
      <p:graphicFrame>
        <p:nvGraphicFramePr>
          <p:cNvPr id="6" name="Table 5">
            <a:extLst>
              <a:ext uri="{FF2B5EF4-FFF2-40B4-BE49-F238E27FC236}">
                <a16:creationId xmlns:a16="http://schemas.microsoft.com/office/drawing/2014/main" id="{2F7BEB91-AE66-A8E4-B4F1-2247361BFE7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00899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7B1A3-C302-D48B-8BC3-C0393081B1B9}"/>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152474B-81AB-0D34-7310-8E97B243221B}"/>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741433F3-A2D8-2C40-B455-BA16E2214C61}"/>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155247DA-03D3-C2F9-DE67-F0E3DE04E393}"/>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8C4E831B-2A8D-6EF4-AB1A-00BCF9D19DAF}"/>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9211609C-ECD9-F101-69DE-FC3DC21DCA75}"/>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5795BFFD-7535-818D-8A64-0D480F7E6562}"/>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F09C8184-58FE-90D5-EE17-F0234D6D2A59}"/>
              </a:ext>
            </a:extLst>
          </p:cNvPr>
          <p:cNvSpPr txBox="1"/>
          <p:nvPr/>
        </p:nvSpPr>
        <p:spPr>
          <a:xfrm>
            <a:off x="254859" y="965409"/>
            <a:ext cx="10835507" cy="1915909"/>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Conclusion</a:t>
            </a:r>
          </a:p>
          <a:p>
            <a:pPr marL="800100" lvl="1" indent="-342900">
              <a:spcAft>
                <a:spcPts val="900"/>
              </a:spcAft>
              <a:buFont typeface="Wingdings" panose="05000000000000000000" pitchFamily="2" charset="2"/>
              <a:buChar char="Ø"/>
            </a:pPr>
            <a:r>
              <a:rPr lang="en-US" sz="2400" b="1" dirty="0">
                <a:latin typeface="CMU Sans Serif" panose="02000603000000000000" pitchFamily="2" charset="0"/>
              </a:rPr>
              <a:t>Future Work</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References</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Acknowledgments &amp; Questions</a:t>
            </a:r>
          </a:p>
        </p:txBody>
      </p:sp>
      <p:graphicFrame>
        <p:nvGraphicFramePr>
          <p:cNvPr id="2" name="Table 1">
            <a:extLst>
              <a:ext uri="{FF2B5EF4-FFF2-40B4-BE49-F238E27FC236}">
                <a16:creationId xmlns:a16="http://schemas.microsoft.com/office/drawing/2014/main" id="{F14CB85E-46BA-5A78-AF0A-6E1388B79506}"/>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1312202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D6642-1939-59A9-F78C-1A6EE604A648}"/>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F1927C43-7449-9CF9-B73A-F69B1A1840D5}"/>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 name="object 35">
            <a:extLst>
              <a:ext uri="{FF2B5EF4-FFF2-40B4-BE49-F238E27FC236}">
                <a16:creationId xmlns:a16="http://schemas.microsoft.com/office/drawing/2014/main" id="{BCE077B0-5EBF-A386-3E65-29985BB48B3A}"/>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5" name="TextBox 14">
            <a:extLst>
              <a:ext uri="{FF2B5EF4-FFF2-40B4-BE49-F238E27FC236}">
                <a16:creationId xmlns:a16="http://schemas.microsoft.com/office/drawing/2014/main" id="{A4CF9E19-B82B-167B-FD4E-7EF63FC4E6A4}"/>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rPr>
              <a:t>Future work </a:t>
            </a:r>
          </a:p>
        </p:txBody>
      </p:sp>
      <p:grpSp>
        <p:nvGrpSpPr>
          <p:cNvPr id="3" name="Group 2">
            <a:extLst>
              <a:ext uri="{FF2B5EF4-FFF2-40B4-BE49-F238E27FC236}">
                <a16:creationId xmlns:a16="http://schemas.microsoft.com/office/drawing/2014/main" id="{244175C8-DF7E-887F-8BDA-653BEFFBE1F6}"/>
              </a:ext>
            </a:extLst>
          </p:cNvPr>
          <p:cNvGrpSpPr/>
          <p:nvPr/>
        </p:nvGrpSpPr>
        <p:grpSpPr>
          <a:xfrm>
            <a:off x="8801101" y="407302"/>
            <a:ext cx="3390900" cy="338554"/>
            <a:chOff x="8801101" y="407302"/>
            <a:chExt cx="3390900" cy="338554"/>
          </a:xfrm>
        </p:grpSpPr>
        <p:sp>
          <p:nvSpPr>
            <p:cNvPr id="4" name="TextBox 3">
              <a:extLst>
                <a:ext uri="{FF2B5EF4-FFF2-40B4-BE49-F238E27FC236}">
                  <a16:creationId xmlns:a16="http://schemas.microsoft.com/office/drawing/2014/main" id="{DC46D853-EF7A-444D-63FF-572724965F28}"/>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5" name="Straight Connector 4">
              <a:extLst>
                <a:ext uri="{FF2B5EF4-FFF2-40B4-BE49-F238E27FC236}">
                  <a16:creationId xmlns:a16="http://schemas.microsoft.com/office/drawing/2014/main" id="{5812D982-1BA0-57E4-00A8-BE83AA8E5EC0}"/>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0" name="TextBox 19">
            <a:extLst>
              <a:ext uri="{FF2B5EF4-FFF2-40B4-BE49-F238E27FC236}">
                <a16:creationId xmlns:a16="http://schemas.microsoft.com/office/drawing/2014/main" id="{BE752AEC-E72E-4EB1-708D-622F225DA1EF}"/>
              </a:ext>
            </a:extLst>
          </p:cNvPr>
          <p:cNvSpPr txBox="1"/>
          <p:nvPr/>
        </p:nvSpPr>
        <p:spPr>
          <a:xfrm>
            <a:off x="495723" y="1180983"/>
            <a:ext cx="11200553" cy="1924245"/>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3200" dirty="0"/>
              <a:t>Integrate with 6G, quantum tech, and AI </a:t>
            </a:r>
          </a:p>
          <a:p>
            <a:pPr marL="457200" indent="-457200">
              <a:lnSpc>
                <a:spcPct val="200000"/>
              </a:lnSpc>
              <a:buFont typeface="Arial" panose="020B0604020202020204" pitchFamily="34" charset="0"/>
              <a:buChar char="•"/>
            </a:pPr>
            <a:r>
              <a:rPr lang="en-US" sz="3200" dirty="0"/>
              <a:t>Expand applications to smart cities and critical IoT </a:t>
            </a:r>
          </a:p>
        </p:txBody>
      </p:sp>
      <p:graphicFrame>
        <p:nvGraphicFramePr>
          <p:cNvPr id="6" name="Table 5">
            <a:extLst>
              <a:ext uri="{FF2B5EF4-FFF2-40B4-BE49-F238E27FC236}">
                <a16:creationId xmlns:a16="http://schemas.microsoft.com/office/drawing/2014/main" id="{124C6B22-D3BF-0450-C3E6-19F4231C7C84}"/>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9211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532D-2213-C656-6CFC-5854C69E68BD}"/>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74A6138-FC87-A63D-2BCF-E1CDC6CDA686}"/>
              </a:ext>
            </a:extLst>
          </p:cNvPr>
          <p:cNvGrpSpPr/>
          <p:nvPr/>
        </p:nvGrpSpPr>
        <p:grpSpPr>
          <a:xfrm>
            <a:off x="0" y="299932"/>
            <a:ext cx="12192000" cy="600102"/>
            <a:chOff x="0" y="299932"/>
            <a:chExt cx="12192000" cy="600102"/>
          </a:xfrm>
        </p:grpSpPr>
        <p:sp>
          <p:nvSpPr>
            <p:cNvPr id="8" name="object 35">
              <a:extLst>
                <a:ext uri="{FF2B5EF4-FFF2-40B4-BE49-F238E27FC236}">
                  <a16:creationId xmlns:a16="http://schemas.microsoft.com/office/drawing/2014/main" id="{28F6E886-9FB9-C1D8-7FB9-89E7A3AE6F1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9" name="TextBox 18">
              <a:extLst>
                <a:ext uri="{FF2B5EF4-FFF2-40B4-BE49-F238E27FC236}">
                  <a16:creationId xmlns:a16="http://schemas.microsoft.com/office/drawing/2014/main" id="{D1FBDF61-84CB-ABA8-68F3-C5B8FF1EB10A}"/>
                </a:ext>
              </a:extLst>
            </p:cNvPr>
            <p:cNvSpPr txBox="1"/>
            <p:nvPr/>
          </p:nvSpPr>
          <p:spPr>
            <a:xfrm>
              <a:off x="146010" y="334818"/>
              <a:ext cx="6448661" cy="523221"/>
            </a:xfrm>
            <a:prstGeom prst="rect">
              <a:avLst/>
            </a:prstGeom>
            <a:noFill/>
            <a:ln>
              <a:solidFill>
                <a:srgbClr val="B70F20"/>
              </a:solid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Outline(cont.)</a:t>
              </a:r>
              <a:endParaRPr lang="en-US" sz="24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grpSp>
        <p:nvGrpSpPr>
          <p:cNvPr id="6" name="Group 5">
            <a:extLst>
              <a:ext uri="{FF2B5EF4-FFF2-40B4-BE49-F238E27FC236}">
                <a16:creationId xmlns:a16="http://schemas.microsoft.com/office/drawing/2014/main" id="{AA211B11-0E07-4A9A-8726-85DD875CCC52}"/>
              </a:ext>
            </a:extLst>
          </p:cNvPr>
          <p:cNvGrpSpPr/>
          <p:nvPr/>
        </p:nvGrpSpPr>
        <p:grpSpPr>
          <a:xfrm>
            <a:off x="8801101" y="407302"/>
            <a:ext cx="3390900" cy="338554"/>
            <a:chOff x="8801101" y="407302"/>
            <a:chExt cx="3390900" cy="338554"/>
          </a:xfrm>
        </p:grpSpPr>
        <p:sp>
          <p:nvSpPr>
            <p:cNvPr id="7" name="TextBox 6">
              <a:extLst>
                <a:ext uri="{FF2B5EF4-FFF2-40B4-BE49-F238E27FC236}">
                  <a16:creationId xmlns:a16="http://schemas.microsoft.com/office/drawing/2014/main" id="{CB17D87C-E2EC-A859-FCFB-7ADF98862AE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9" name="Straight Connector 8">
              <a:extLst>
                <a:ext uri="{FF2B5EF4-FFF2-40B4-BE49-F238E27FC236}">
                  <a16:creationId xmlns:a16="http://schemas.microsoft.com/office/drawing/2014/main" id="{B35AA594-C222-C624-3FA0-21C084FEADF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4" name="TextBox 3">
            <a:extLst>
              <a:ext uri="{FF2B5EF4-FFF2-40B4-BE49-F238E27FC236}">
                <a16:creationId xmlns:a16="http://schemas.microsoft.com/office/drawing/2014/main" id="{7730F6F7-18E6-2EAE-1C17-AB51DA7D22EF}"/>
              </a:ext>
            </a:extLst>
          </p:cNvPr>
          <p:cNvSpPr txBox="1"/>
          <p:nvPr/>
        </p:nvSpPr>
        <p:spPr>
          <a:xfrm>
            <a:off x="254859" y="965409"/>
            <a:ext cx="10835507" cy="1431161"/>
          </a:xfrm>
          <a:prstGeom prst="rect">
            <a:avLst/>
          </a:prstGeom>
          <a:noFill/>
        </p:spPr>
        <p:txBody>
          <a:bodyPr wrap="square" rtlCol="0">
            <a:spAutoFit/>
          </a:bodyPr>
          <a:lstStyle/>
          <a:p>
            <a:pPr marL="342900"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Conclusion</a:t>
            </a:r>
          </a:p>
          <a:p>
            <a:pPr marL="800100" lvl="1" indent="-342900">
              <a:spcAft>
                <a:spcPts val="900"/>
              </a:spcAft>
              <a:buFont typeface="Wingdings" panose="05000000000000000000" pitchFamily="2" charset="2"/>
              <a:buChar char="Ø"/>
            </a:pPr>
            <a:r>
              <a:rPr lang="en-US" sz="2400" b="1" dirty="0">
                <a:solidFill>
                  <a:schemeClr val="bg1">
                    <a:lumMod val="85000"/>
                  </a:schemeClr>
                </a:solidFill>
                <a:latin typeface="CMU Sans Serif" panose="02000603000000000000" pitchFamily="2" charset="0"/>
              </a:rPr>
              <a:t>Future Work</a:t>
            </a:r>
          </a:p>
          <a:p>
            <a:pPr marL="800100" lvl="1" indent="-342900">
              <a:spcAft>
                <a:spcPts val="900"/>
              </a:spcAft>
              <a:buFont typeface="Wingdings" panose="05000000000000000000" pitchFamily="2" charset="2"/>
              <a:buChar char="Ø"/>
            </a:pPr>
            <a:r>
              <a:rPr lang="en-US" sz="2400" b="1" dirty="0">
                <a:latin typeface="CMU Sans Serif" panose="02000603000000000000" pitchFamily="2" charset="0"/>
              </a:rPr>
              <a:t>References</a:t>
            </a:r>
          </a:p>
        </p:txBody>
      </p:sp>
      <p:graphicFrame>
        <p:nvGraphicFramePr>
          <p:cNvPr id="2" name="Table 1">
            <a:extLst>
              <a:ext uri="{FF2B5EF4-FFF2-40B4-BE49-F238E27FC236}">
                <a16:creationId xmlns:a16="http://schemas.microsoft.com/office/drawing/2014/main" id="{66EEFEC1-DE9A-516F-06B1-9C131319C56C}"/>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6185728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5">
            <a:extLst>
              <a:ext uri="{FF2B5EF4-FFF2-40B4-BE49-F238E27FC236}">
                <a16:creationId xmlns:a16="http://schemas.microsoft.com/office/drawing/2014/main" id="{3373FA64-B593-49BA-B515-D532AE60449D}"/>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21" name="Group 20">
            <a:extLst>
              <a:ext uri="{FF2B5EF4-FFF2-40B4-BE49-F238E27FC236}">
                <a16:creationId xmlns:a16="http://schemas.microsoft.com/office/drawing/2014/main" id="{7A1CA6D4-6636-40C1-A61F-90968D710D50}"/>
              </a:ext>
            </a:extLst>
          </p:cNvPr>
          <p:cNvGrpSpPr/>
          <p:nvPr/>
        </p:nvGrpSpPr>
        <p:grpSpPr>
          <a:xfrm>
            <a:off x="0" y="299932"/>
            <a:ext cx="12192000" cy="600102"/>
            <a:chOff x="0" y="299932"/>
            <a:chExt cx="12192000" cy="600102"/>
          </a:xfrm>
        </p:grpSpPr>
        <p:sp>
          <p:nvSpPr>
            <p:cNvPr id="22" name="object 35">
              <a:extLst>
                <a:ext uri="{FF2B5EF4-FFF2-40B4-BE49-F238E27FC236}">
                  <a16:creationId xmlns:a16="http://schemas.microsoft.com/office/drawing/2014/main" id="{65431138-0739-4D68-94A5-A38310313D7E}"/>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Box 23">
              <a:extLst>
                <a:ext uri="{FF2B5EF4-FFF2-40B4-BE49-F238E27FC236}">
                  <a16:creationId xmlns:a16="http://schemas.microsoft.com/office/drawing/2014/main" id="{0C55DF21-E314-457F-9BF7-16389063C507}"/>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References(1/4)</a:t>
              </a:r>
            </a:p>
          </p:txBody>
        </p:sp>
      </p:grpSp>
      <p:grpSp>
        <p:nvGrpSpPr>
          <p:cNvPr id="2" name="Group 1">
            <a:extLst>
              <a:ext uri="{FF2B5EF4-FFF2-40B4-BE49-F238E27FC236}">
                <a16:creationId xmlns:a16="http://schemas.microsoft.com/office/drawing/2014/main" id="{D7E722F5-D4D3-A672-93A8-76233714E572}"/>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63A2C195-950C-5915-0BDE-13C50F21731C}"/>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3BC6D72C-74B2-864E-1E14-0DF883B65DA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3" name="TextBox 12">
            <a:extLst>
              <a:ext uri="{FF2B5EF4-FFF2-40B4-BE49-F238E27FC236}">
                <a16:creationId xmlns:a16="http://schemas.microsoft.com/office/drawing/2014/main" id="{32795198-83B6-0395-992C-9C49690EDE01}"/>
              </a:ext>
            </a:extLst>
          </p:cNvPr>
          <p:cNvSpPr txBox="1"/>
          <p:nvPr/>
        </p:nvSpPr>
        <p:spPr>
          <a:xfrm>
            <a:off x="133350" y="892924"/>
            <a:ext cx="11912640" cy="6281848"/>
          </a:xfrm>
          <a:prstGeom prst="rect">
            <a:avLst/>
          </a:prstGeom>
          <a:noFill/>
        </p:spPr>
        <p:txBody>
          <a:bodyPr wrap="square">
            <a:spAutoFit/>
          </a:bodyPr>
          <a:lstStyle/>
          <a:p>
            <a:pPr marL="342900" indent="-342900">
              <a:lnSpc>
                <a:spcPct val="150000"/>
              </a:lnSpc>
              <a:buFont typeface="+mj-lt"/>
              <a:buAutoNum type="arabicPeriod"/>
            </a:pPr>
            <a:r>
              <a:rPr lang="en-US" dirty="0"/>
              <a:t> N. Ahsan et al., "Collaborative Threat Intelligence: Enhancing IoT Security through Blockchain and Machine Learning Integration," </a:t>
            </a:r>
            <a:r>
              <a:rPr lang="en-US" i="1" dirty="0"/>
              <a:t>J. King Saud Univ. </a:t>
            </a:r>
            <a:r>
              <a:rPr lang="en-US" i="1" dirty="0" err="1"/>
              <a:t>Comput</a:t>
            </a:r>
            <a:r>
              <a:rPr lang="en-US" i="1" dirty="0"/>
              <a:t>. Inf. Sci.</a:t>
            </a:r>
            <a:r>
              <a:rPr lang="en-US" dirty="0"/>
              <a:t>, vol. 36, no. 2, 2024.</a:t>
            </a:r>
          </a:p>
          <a:p>
            <a:pPr marL="342900" indent="-342900">
              <a:lnSpc>
                <a:spcPct val="150000"/>
              </a:lnSpc>
              <a:buFont typeface="+mj-lt"/>
              <a:buAutoNum type="arabicPeriod"/>
            </a:pPr>
            <a:r>
              <a:rPr lang="en-US" dirty="0"/>
              <a:t> G. Shirvani et al., "Enhancing IoT Security Against DDoS Attacks through Federated Learning," </a:t>
            </a:r>
            <a:r>
              <a:rPr lang="en-US" i="1" dirty="0" err="1"/>
              <a:t>arXiv</a:t>
            </a:r>
            <a:r>
              <a:rPr lang="en-US" i="1" dirty="0"/>
              <a:t> preprint arXiv:2403.10968</a:t>
            </a:r>
            <a:r>
              <a:rPr lang="en-US" dirty="0"/>
              <a:t>, 2024.</a:t>
            </a:r>
          </a:p>
          <a:p>
            <a:pPr marL="342900" indent="-342900">
              <a:lnSpc>
                <a:spcPct val="150000"/>
              </a:lnSpc>
              <a:buFont typeface="+mj-lt"/>
              <a:buAutoNum type="arabicPeriod"/>
            </a:pPr>
            <a:r>
              <a:rPr lang="en-US" dirty="0"/>
              <a:t>[A. Hekmati and B. </a:t>
            </a:r>
            <a:r>
              <a:rPr lang="en-US" dirty="0" err="1"/>
              <a:t>Krishnamachari</a:t>
            </a:r>
            <a:r>
              <a:rPr lang="en-US" dirty="0"/>
              <a:t>, "Correlation-Aware Neural Networks for DDoS Detection in IoT," </a:t>
            </a:r>
            <a:r>
              <a:rPr lang="en-US" i="1" dirty="0" err="1"/>
              <a:t>arXiv</a:t>
            </a:r>
            <a:r>
              <a:rPr lang="en-US" i="1" dirty="0"/>
              <a:t> preprint arXiv:2302.07982</a:t>
            </a:r>
            <a:r>
              <a:rPr lang="en-US" dirty="0"/>
              <a:t>, 2023.</a:t>
            </a:r>
          </a:p>
          <a:p>
            <a:pPr marL="342900" indent="-342900">
              <a:lnSpc>
                <a:spcPct val="150000"/>
              </a:lnSpc>
              <a:buFont typeface="+mj-lt"/>
              <a:buAutoNum type="arabicPeriod"/>
            </a:pPr>
            <a:r>
              <a:rPr lang="en-US" dirty="0"/>
              <a:t>R. </a:t>
            </a:r>
            <a:r>
              <a:rPr lang="en-US" dirty="0" err="1"/>
              <a:t>Jmal</a:t>
            </a:r>
            <a:r>
              <a:rPr lang="en-US" dirty="0"/>
              <a:t> et al., "Distributed Blockchain-SDN Secure IoT System Based on ANN," </a:t>
            </a:r>
            <a:r>
              <a:rPr lang="en-US" i="1" dirty="0"/>
              <a:t>Appl. Sci.</a:t>
            </a:r>
            <a:r>
              <a:rPr lang="en-US" dirty="0"/>
              <a:t>, vol. 13, no. 8, 2023.</a:t>
            </a:r>
          </a:p>
          <a:p>
            <a:pPr marL="342900" indent="-342900">
              <a:lnSpc>
                <a:spcPct val="150000"/>
              </a:lnSpc>
              <a:buFont typeface="+mj-lt"/>
              <a:buAutoNum type="arabicPeriod"/>
            </a:pPr>
            <a:r>
              <a:rPr lang="en-US" dirty="0"/>
              <a:t>M. Alzoubi, "Blockchain in IoT: Security, Applications, Technologies, and Challenges," </a:t>
            </a:r>
            <a:r>
              <a:rPr lang="en-US" i="1" dirty="0"/>
              <a:t>Int. J. Blockchains </a:t>
            </a:r>
            <a:r>
              <a:rPr lang="en-US" i="1" dirty="0" err="1"/>
              <a:t>Cryptocurr</a:t>
            </a:r>
            <a:r>
              <a:rPr lang="en-US" i="1" dirty="0"/>
              <a:t>.</a:t>
            </a:r>
            <a:r>
              <a:rPr lang="en-US" dirty="0"/>
              <a:t>, vol. 4, no. 2, 2024.</a:t>
            </a:r>
          </a:p>
          <a:p>
            <a:pPr marL="342900" indent="-342900">
              <a:lnSpc>
                <a:spcPct val="150000"/>
              </a:lnSpc>
              <a:buFont typeface="+mj-lt"/>
              <a:buAutoNum type="arabicPeriod"/>
            </a:pPr>
            <a:r>
              <a:rPr lang="en-US" dirty="0"/>
              <a:t>W. Li, C. Stidsen, and T. Adam, "Blockchain-Assisted Intrusion Detection for Smart Cities," </a:t>
            </a:r>
            <a:r>
              <a:rPr lang="en-US" i="1" dirty="0" err="1"/>
              <a:t>Comput</a:t>
            </a:r>
            <a:r>
              <a:rPr lang="en-US" i="1" dirty="0"/>
              <a:t>. </a:t>
            </a:r>
            <a:r>
              <a:rPr lang="en-US" i="1" dirty="0" err="1"/>
              <a:t>Electr</a:t>
            </a:r>
            <a:r>
              <a:rPr lang="en-US" i="1" dirty="0"/>
              <a:t>. Eng.</a:t>
            </a:r>
            <a:r>
              <a:rPr lang="en-US" dirty="0"/>
              <a:t>, vol. 111, 2023.</a:t>
            </a:r>
          </a:p>
          <a:p>
            <a:pPr marL="342900" indent="-342900">
              <a:lnSpc>
                <a:spcPct val="150000"/>
              </a:lnSpc>
              <a:buFont typeface="+mj-lt"/>
              <a:buAutoNum type="arabicPeriod"/>
            </a:pPr>
            <a:r>
              <a:rPr lang="en-US" dirty="0"/>
              <a:t> L. Cui et al., "Security and Privacy-Enhanced Federated Learning for IoT Anomaly Detection," </a:t>
            </a:r>
            <a:r>
              <a:rPr lang="en-US" i="1" dirty="0"/>
              <a:t>IEEE Trans. Ind. </a:t>
            </a:r>
            <a:r>
              <a:rPr lang="en-US" i="1" dirty="0" err="1"/>
              <a:t>Informat</a:t>
            </a:r>
            <a:r>
              <a:rPr lang="en-US" i="1" dirty="0"/>
              <a:t>.</a:t>
            </a:r>
            <a:r>
              <a:rPr lang="en-US" dirty="0"/>
              <a:t>, vol. 18, no. 5, 2022.</a:t>
            </a:r>
          </a:p>
          <a:p>
            <a:pPr marL="342900" indent="-342900">
              <a:lnSpc>
                <a:spcPct val="150000"/>
              </a:lnSpc>
              <a:buFont typeface="+mj-lt"/>
              <a:buAutoNum type="arabicPeriod"/>
            </a:pPr>
            <a:r>
              <a:rPr lang="en-US" dirty="0"/>
              <a:t> K. Bai et al., "Blockchain-Enabled Collaborative Anomaly Detection for IoT," </a:t>
            </a:r>
            <a:r>
              <a:rPr lang="en-US" i="1" dirty="0"/>
              <a:t>MATEC Web Conf.</a:t>
            </a:r>
            <a:r>
              <a:rPr lang="en-US" dirty="0"/>
              <a:t>, vol. 392, 2024.</a:t>
            </a:r>
          </a:p>
          <a:p>
            <a:pPr marL="342900" indent="-342900">
              <a:lnSpc>
                <a:spcPct val="150000"/>
              </a:lnSpc>
              <a:buFont typeface="+mj-lt"/>
              <a:buAutoNum type="arabicPeriod"/>
            </a:pPr>
            <a:endParaRPr lang="en-US" dirty="0"/>
          </a:p>
        </p:txBody>
      </p:sp>
      <p:graphicFrame>
        <p:nvGraphicFramePr>
          <p:cNvPr id="5" name="Table 4">
            <a:extLst>
              <a:ext uri="{FF2B5EF4-FFF2-40B4-BE49-F238E27FC236}">
                <a16:creationId xmlns:a16="http://schemas.microsoft.com/office/drawing/2014/main" id="{696F4046-C59D-843C-F3EF-4250F867F51A}"/>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115116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EF3A-EB07-7E28-F420-86C54414DE66}"/>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162AEE9F-ADDA-0FC8-7F6A-A69B71DDAF98}"/>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21" name="Group 20">
            <a:extLst>
              <a:ext uri="{FF2B5EF4-FFF2-40B4-BE49-F238E27FC236}">
                <a16:creationId xmlns:a16="http://schemas.microsoft.com/office/drawing/2014/main" id="{92504BC6-89AC-0186-BF7A-2C2CBAEE0176}"/>
              </a:ext>
            </a:extLst>
          </p:cNvPr>
          <p:cNvGrpSpPr/>
          <p:nvPr/>
        </p:nvGrpSpPr>
        <p:grpSpPr>
          <a:xfrm>
            <a:off x="0" y="299932"/>
            <a:ext cx="12192000" cy="600102"/>
            <a:chOff x="0" y="299932"/>
            <a:chExt cx="12192000" cy="600102"/>
          </a:xfrm>
        </p:grpSpPr>
        <p:sp>
          <p:nvSpPr>
            <p:cNvPr id="22" name="object 35">
              <a:extLst>
                <a:ext uri="{FF2B5EF4-FFF2-40B4-BE49-F238E27FC236}">
                  <a16:creationId xmlns:a16="http://schemas.microsoft.com/office/drawing/2014/main" id="{ED671239-1D62-315C-6753-9776DF4674CF}"/>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Box 23">
              <a:extLst>
                <a:ext uri="{FF2B5EF4-FFF2-40B4-BE49-F238E27FC236}">
                  <a16:creationId xmlns:a16="http://schemas.microsoft.com/office/drawing/2014/main" id="{C71EFCE2-7627-20CE-9E74-D6870163F494}"/>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References(2/4)</a:t>
              </a:r>
            </a:p>
          </p:txBody>
        </p:sp>
      </p:grpSp>
      <p:grpSp>
        <p:nvGrpSpPr>
          <p:cNvPr id="2" name="Group 1">
            <a:extLst>
              <a:ext uri="{FF2B5EF4-FFF2-40B4-BE49-F238E27FC236}">
                <a16:creationId xmlns:a16="http://schemas.microsoft.com/office/drawing/2014/main" id="{DB8C34C6-38E8-1F5E-15D5-173E25A13369}"/>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4B4DC7E7-790A-8527-E293-5D748741432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2F85ED8C-66AD-3BD7-D92D-2906BE99B951}"/>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3" name="TextBox 12">
            <a:extLst>
              <a:ext uri="{FF2B5EF4-FFF2-40B4-BE49-F238E27FC236}">
                <a16:creationId xmlns:a16="http://schemas.microsoft.com/office/drawing/2014/main" id="{5AC8FC49-CFA1-9EEE-2A72-D81E322FF329}"/>
              </a:ext>
            </a:extLst>
          </p:cNvPr>
          <p:cNvSpPr txBox="1"/>
          <p:nvPr/>
        </p:nvSpPr>
        <p:spPr>
          <a:xfrm>
            <a:off x="146010" y="965409"/>
            <a:ext cx="11912640" cy="5450851"/>
          </a:xfrm>
          <a:prstGeom prst="rect">
            <a:avLst/>
          </a:prstGeom>
          <a:noFill/>
        </p:spPr>
        <p:txBody>
          <a:bodyPr wrap="square">
            <a:spAutoFit/>
          </a:bodyPr>
          <a:lstStyle/>
          <a:p>
            <a:pPr marL="342900" indent="-342900">
              <a:lnSpc>
                <a:spcPct val="150000"/>
              </a:lnSpc>
              <a:buFont typeface="+mj-lt"/>
              <a:buAutoNum type="arabicPeriod" startAt="9"/>
            </a:pPr>
            <a:r>
              <a:rPr lang="en-US" dirty="0"/>
              <a:t>[M. Sarhan et al., "HBFL: Hierarchical Blockchain-Based Federated Learning for IoT," </a:t>
            </a:r>
            <a:r>
              <a:rPr lang="en-US" i="1" dirty="0" err="1"/>
              <a:t>Comput</a:t>
            </a:r>
            <a:r>
              <a:rPr lang="en-US" i="1" dirty="0"/>
              <a:t>. </a:t>
            </a:r>
            <a:r>
              <a:rPr lang="en-US" i="1" dirty="0" err="1"/>
              <a:t>Electr</a:t>
            </a:r>
            <a:r>
              <a:rPr lang="en-US" i="1" dirty="0"/>
              <a:t>. Eng.</a:t>
            </a:r>
            <a:r>
              <a:rPr lang="en-US" dirty="0"/>
              <a:t>, vol. 103, 2022.</a:t>
            </a:r>
          </a:p>
          <a:p>
            <a:pPr marL="342900" indent="-342900">
              <a:lnSpc>
                <a:spcPct val="150000"/>
              </a:lnSpc>
              <a:buFont typeface="+mj-lt"/>
              <a:buAutoNum type="arabicPeriod" startAt="9"/>
            </a:pPr>
            <a:r>
              <a:rPr lang="en-US" dirty="0"/>
              <a:t> I. H. Sarker, "ML for Intelligent Data Analysis in Cybersecurity," </a:t>
            </a:r>
            <a:r>
              <a:rPr lang="en-US" i="1" dirty="0"/>
              <a:t>Ann. Data Sci.</a:t>
            </a:r>
            <a:r>
              <a:rPr lang="en-US" dirty="0"/>
              <a:t>, vol. 9, no. 1, 2022.</a:t>
            </a:r>
          </a:p>
          <a:p>
            <a:pPr marL="342900" indent="-342900">
              <a:lnSpc>
                <a:spcPct val="150000"/>
              </a:lnSpc>
              <a:buFont typeface="+mj-lt"/>
              <a:buAutoNum type="arabicPeriod" startAt="9"/>
            </a:pPr>
            <a:r>
              <a:rPr lang="en-US" dirty="0"/>
              <a:t> J. Peng et al., "Epidemic-Based Modeling of DDoS Attacks in Wireless Networks," </a:t>
            </a:r>
            <a:r>
              <a:rPr lang="en-US" i="1" dirty="0"/>
              <a:t>IEEE Access</a:t>
            </a:r>
            <a:r>
              <a:rPr lang="en-US" dirty="0"/>
              <a:t>, vol. 9, 2021.</a:t>
            </a:r>
          </a:p>
          <a:p>
            <a:pPr marL="342900" indent="-342900">
              <a:lnSpc>
                <a:spcPct val="150000"/>
              </a:lnSpc>
              <a:buFont typeface="+mj-lt"/>
              <a:buAutoNum type="arabicPeriod" startAt="9"/>
            </a:pPr>
            <a:r>
              <a:rPr lang="en-US" dirty="0"/>
              <a:t> R. Doshi et al., "DDoS Detection for Consumer IoT Devices," </a:t>
            </a:r>
            <a:r>
              <a:rPr lang="en-US" i="1" dirty="0" err="1"/>
              <a:t>arXiv</a:t>
            </a:r>
            <a:r>
              <a:rPr lang="en-US" i="1" dirty="0"/>
              <a:t> preprint arXiv:1804.04159</a:t>
            </a:r>
            <a:r>
              <a:rPr lang="en-US" dirty="0"/>
              <a:t>, 2021.</a:t>
            </a:r>
          </a:p>
          <a:p>
            <a:pPr marL="342900" indent="-342900">
              <a:lnSpc>
                <a:spcPct val="150000"/>
              </a:lnSpc>
              <a:buFont typeface="+mj-lt"/>
              <a:buAutoNum type="arabicPeriod" startAt="9"/>
            </a:pPr>
            <a:r>
              <a:rPr lang="en-US" dirty="0"/>
              <a:t> A. Dorri et al., "Blockchain for IoT Security: Challenges and Solutions," </a:t>
            </a:r>
            <a:r>
              <a:rPr lang="en-US" i="1" dirty="0"/>
              <a:t>IEEE Commun. </a:t>
            </a:r>
            <a:r>
              <a:rPr lang="en-US" i="1" dirty="0" err="1"/>
              <a:t>Surv</a:t>
            </a:r>
            <a:r>
              <a:rPr lang="en-US" i="1" dirty="0"/>
              <a:t>. Tutor.</a:t>
            </a:r>
            <a:r>
              <a:rPr lang="en-US" dirty="0"/>
              <a:t>, vol. 22, no. 2, 2021.</a:t>
            </a:r>
          </a:p>
          <a:p>
            <a:pPr marL="342900" indent="-342900">
              <a:lnSpc>
                <a:spcPct val="150000"/>
              </a:lnSpc>
              <a:buFont typeface="+mj-lt"/>
              <a:buAutoNum type="arabicPeriod" startAt="9"/>
            </a:pPr>
            <a:r>
              <a:rPr lang="en-US" dirty="0"/>
              <a:t> S. Mohanty et al., "Blockchain for Scalable IoT Applications," </a:t>
            </a:r>
            <a:r>
              <a:rPr lang="en-US" i="1" dirty="0"/>
              <a:t>ACM Trans. Internet Technol.</a:t>
            </a:r>
            <a:r>
              <a:rPr lang="en-US" dirty="0"/>
              <a:t>, vol. 21, no. 1, 2022.</a:t>
            </a:r>
          </a:p>
          <a:p>
            <a:pPr marL="342900" indent="-342900">
              <a:lnSpc>
                <a:spcPct val="150000"/>
              </a:lnSpc>
              <a:buFont typeface="+mj-lt"/>
              <a:buAutoNum type="arabicPeriod" startAt="9"/>
            </a:pPr>
            <a:r>
              <a:rPr lang="en-US" dirty="0"/>
              <a:t> A. </a:t>
            </a:r>
            <a:r>
              <a:rPr lang="en-US" dirty="0" err="1"/>
              <a:t>Banafa</a:t>
            </a:r>
            <a:r>
              <a:rPr lang="en-US" dirty="0"/>
              <a:t>, "</a:t>
            </a:r>
            <a:r>
              <a:rPr lang="en-US" sz="1050" dirty="0">
                <a:latin typeface="Arial" panose="020B0604020202020204" pitchFamily="34" charset="0"/>
              </a:rPr>
              <a:t>Blockchain</a:t>
            </a:r>
            <a:r>
              <a:rPr lang="en-US" dirty="0"/>
              <a:t> Technology and IoT Security," </a:t>
            </a:r>
            <a:r>
              <a:rPr lang="en-US" i="1" dirty="0"/>
              <a:t>IEEE Internet Things J.</a:t>
            </a:r>
            <a:r>
              <a:rPr lang="en-US" dirty="0"/>
              <a:t>, vol. 9, no. 3, 2021.</a:t>
            </a:r>
          </a:p>
          <a:p>
            <a:pPr marL="342900" indent="-342900">
              <a:lnSpc>
                <a:spcPct val="150000"/>
              </a:lnSpc>
              <a:buFont typeface="+mj-lt"/>
              <a:buAutoNum type="arabicPeriod" startAt="9"/>
            </a:pPr>
            <a:r>
              <a:rPr lang="en-US" dirty="0"/>
              <a:t> R. Roman et al., "Security and Privacy in IoT: Open Issues," </a:t>
            </a:r>
            <a:r>
              <a:rPr lang="en-US" i="1" dirty="0" err="1"/>
              <a:t>Comput</a:t>
            </a:r>
            <a:r>
              <a:rPr lang="en-US" i="1" dirty="0"/>
              <a:t>. Commun.</a:t>
            </a:r>
            <a:r>
              <a:rPr lang="en-US" dirty="0"/>
              <a:t>, vol. 166, 2021.</a:t>
            </a:r>
          </a:p>
          <a:p>
            <a:pPr marL="342900" indent="-342900">
              <a:lnSpc>
                <a:spcPct val="150000"/>
              </a:lnSpc>
              <a:buFont typeface="+mj-lt"/>
              <a:buAutoNum type="arabicPeriod" startAt="9"/>
            </a:pPr>
            <a:r>
              <a:rPr lang="en-US" dirty="0"/>
              <a:t>F. Ullah et al., "Cybersecurity Challenges in IoT: A Survey," </a:t>
            </a:r>
            <a:r>
              <a:rPr lang="en-US" i="1" dirty="0"/>
              <a:t>J. </a:t>
            </a:r>
            <a:r>
              <a:rPr lang="en-US" i="1" dirty="0" err="1"/>
              <a:t>Netw</a:t>
            </a:r>
            <a:r>
              <a:rPr lang="en-US" i="1" dirty="0"/>
              <a:t>. </a:t>
            </a:r>
            <a:r>
              <a:rPr lang="en-US" i="1" dirty="0" err="1"/>
              <a:t>Comput</a:t>
            </a:r>
            <a:r>
              <a:rPr lang="en-US" i="1" dirty="0"/>
              <a:t>. Appl.</a:t>
            </a:r>
            <a:r>
              <a:rPr lang="en-US" dirty="0"/>
              <a:t>, vol. 191, 2021.</a:t>
            </a:r>
          </a:p>
          <a:p>
            <a:pPr marL="342900" indent="-342900">
              <a:lnSpc>
                <a:spcPct val="150000"/>
              </a:lnSpc>
              <a:buFont typeface="+mj-lt"/>
              <a:buAutoNum type="arabicPeriod" startAt="9"/>
            </a:pPr>
            <a:r>
              <a:rPr lang="en-US" dirty="0"/>
              <a:t>T. Salman et al., "Security and Privacy in IoT: A Blockchain Approach," </a:t>
            </a:r>
            <a:r>
              <a:rPr lang="en-US" i="1" dirty="0"/>
              <a:t>IEEE Internet Things J.</a:t>
            </a:r>
            <a:r>
              <a:rPr lang="en-US" dirty="0"/>
              <a:t>, vol. 8, no. 1, 2021.</a:t>
            </a:r>
          </a:p>
          <a:p>
            <a:pPr marL="342900" indent="-342900">
              <a:lnSpc>
                <a:spcPct val="150000"/>
              </a:lnSpc>
              <a:buFont typeface="+mj-lt"/>
              <a:buAutoNum type="arabicPeriod" startAt="9"/>
            </a:pPr>
            <a:r>
              <a:rPr lang="en-US" dirty="0"/>
              <a:t> Y. Zhang et al., "Blockchain Technology for IoT Security," </a:t>
            </a:r>
            <a:r>
              <a:rPr lang="en-US" i="1" dirty="0"/>
              <a:t>Sensors</a:t>
            </a:r>
            <a:r>
              <a:rPr lang="en-US" dirty="0"/>
              <a:t>, vol. 22, no. 3, 2022.</a:t>
            </a:r>
          </a:p>
          <a:p>
            <a:pPr marL="342900" indent="-342900">
              <a:lnSpc>
                <a:spcPct val="150000"/>
              </a:lnSpc>
              <a:buFont typeface="+mj-lt"/>
              <a:buAutoNum type="arabicPeriod" startAt="9"/>
            </a:pPr>
            <a:r>
              <a:rPr lang="en-US" dirty="0"/>
              <a:t>S. Chaudhary et al., "Blockchain for IoT Data Management," </a:t>
            </a:r>
            <a:r>
              <a:rPr lang="en-US" i="1" dirty="0"/>
              <a:t>IEEE Internet Things Mag.</a:t>
            </a:r>
            <a:r>
              <a:rPr lang="en-US" dirty="0"/>
              <a:t>, vol. 4, no. 3, 2021.</a:t>
            </a:r>
          </a:p>
          <a:p>
            <a:pPr marL="342900" indent="-342900">
              <a:lnSpc>
                <a:spcPct val="150000"/>
              </a:lnSpc>
              <a:buFont typeface="+mj-lt"/>
              <a:buAutoNum type="arabicPeriod" startAt="9"/>
            </a:pPr>
            <a:r>
              <a:rPr lang="en-US" dirty="0"/>
              <a:t> A. Conti et al., "IoT Security and Forensics: Challenges and Opportunities," </a:t>
            </a:r>
            <a:r>
              <a:rPr lang="en-US" i="1" dirty="0"/>
              <a:t>Future Gener. </a:t>
            </a:r>
            <a:r>
              <a:rPr lang="en-US" i="1" dirty="0" err="1"/>
              <a:t>Comput</a:t>
            </a:r>
            <a:r>
              <a:rPr lang="en-US" i="1" dirty="0"/>
              <a:t>. Syst.</a:t>
            </a:r>
            <a:r>
              <a:rPr lang="en-US" dirty="0"/>
              <a:t>, vol. 123, 2021.</a:t>
            </a:r>
          </a:p>
        </p:txBody>
      </p:sp>
      <p:graphicFrame>
        <p:nvGraphicFramePr>
          <p:cNvPr id="5" name="Table 4">
            <a:extLst>
              <a:ext uri="{FF2B5EF4-FFF2-40B4-BE49-F238E27FC236}">
                <a16:creationId xmlns:a16="http://schemas.microsoft.com/office/drawing/2014/main" id="{0B89AE05-0879-3E47-D8F6-6104AFC4E862}"/>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331802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AB70A-E6D2-2842-5D3B-A206776AF4D1}"/>
            </a:ext>
          </a:extLst>
        </p:cNvPr>
        <p:cNvGrpSpPr/>
        <p:nvPr/>
      </p:nvGrpSpPr>
      <p:grpSpPr>
        <a:xfrm>
          <a:off x="0" y="0"/>
          <a:ext cx="0" cy="0"/>
          <a:chOff x="0" y="0"/>
          <a:chExt cx="0" cy="0"/>
        </a:xfrm>
      </p:grpSpPr>
      <p:sp>
        <p:nvSpPr>
          <p:cNvPr id="37" name="Freeform 5">
            <a:extLst>
              <a:ext uri="{FF2B5EF4-FFF2-40B4-BE49-F238E27FC236}">
                <a16:creationId xmlns:a16="http://schemas.microsoft.com/office/drawing/2014/main" id="{A3E2CD51-A8DF-80C8-F7A9-AF5E73109CE8}"/>
              </a:ext>
            </a:extLst>
          </p:cNvPr>
          <p:cNvSpPr/>
          <p:nvPr/>
        </p:nvSpPr>
        <p:spPr>
          <a:xfrm>
            <a:off x="8143480" y="2203716"/>
            <a:ext cx="2926080" cy="600103"/>
          </a:xfrm>
          <a:custGeom>
            <a:avLst/>
            <a:gdLst>
              <a:gd name="connsiteX0" fmla="*/ 0 w 1828805"/>
              <a:gd name="connsiteY0" fmla="*/ 14613 h 146128"/>
              <a:gd name="connsiteX1" fmla="*/ 14613 w 1828805"/>
              <a:gd name="connsiteY1" fmla="*/ 0 h 146128"/>
              <a:gd name="connsiteX2" fmla="*/ 1814192 w 1828805"/>
              <a:gd name="connsiteY2" fmla="*/ 0 h 146128"/>
              <a:gd name="connsiteX3" fmla="*/ 1828805 w 1828805"/>
              <a:gd name="connsiteY3" fmla="*/ 14613 h 146128"/>
              <a:gd name="connsiteX4" fmla="*/ 1828805 w 1828805"/>
              <a:gd name="connsiteY4" fmla="*/ 131515 h 146128"/>
              <a:gd name="connsiteX5" fmla="*/ 1814192 w 1828805"/>
              <a:gd name="connsiteY5" fmla="*/ 146128 h 146128"/>
              <a:gd name="connsiteX6" fmla="*/ 14613 w 1828805"/>
              <a:gd name="connsiteY6" fmla="*/ 146128 h 146128"/>
              <a:gd name="connsiteX7" fmla="*/ 0 w 1828805"/>
              <a:gd name="connsiteY7" fmla="*/ 131515 h 146128"/>
              <a:gd name="connsiteX8" fmla="*/ 0 w 1828805"/>
              <a:gd name="connsiteY8" fmla="*/ 14613 h 14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5" h="146128">
                <a:moveTo>
                  <a:pt x="0" y="14613"/>
                </a:moveTo>
                <a:cubicBezTo>
                  <a:pt x="0" y="6542"/>
                  <a:pt x="6542" y="0"/>
                  <a:pt x="14613" y="0"/>
                </a:cubicBezTo>
                <a:lnTo>
                  <a:pt x="1814192" y="0"/>
                </a:lnTo>
                <a:cubicBezTo>
                  <a:pt x="1822263" y="0"/>
                  <a:pt x="1828805" y="6542"/>
                  <a:pt x="1828805" y="14613"/>
                </a:cubicBezTo>
                <a:lnTo>
                  <a:pt x="1828805" y="131515"/>
                </a:lnTo>
                <a:cubicBezTo>
                  <a:pt x="1828805" y="139586"/>
                  <a:pt x="1822263" y="146128"/>
                  <a:pt x="1814192" y="146128"/>
                </a:cubicBezTo>
                <a:lnTo>
                  <a:pt x="14613" y="146128"/>
                </a:lnTo>
                <a:cubicBezTo>
                  <a:pt x="6542" y="146128"/>
                  <a:pt x="0" y="139586"/>
                  <a:pt x="0" y="131515"/>
                </a:cubicBezTo>
                <a:lnTo>
                  <a:pt x="0" y="14613"/>
                </a:lnTo>
                <a:close/>
              </a:path>
            </a:pathLst>
          </a:custGeom>
          <a:noFill/>
          <a:ln>
            <a:noFill/>
          </a:ln>
          <a:effectLst>
            <a:outerShdw blurRad="50800" dist="63500" dir="2700000" algn="tl" rotWithShape="0">
              <a:prstClr val="black">
                <a:alpha val="38000"/>
              </a:prstClr>
            </a:outerShdw>
          </a:effectLst>
        </p:spPr>
        <p:txBody>
          <a:bodyPr spcFirstLastPara="0" vert="horz" wrap="square" lIns="38570" tIns="38570" rIns="38570" bIns="38570" numCol="1" spcCol="1270" anchor="ctr" anchorCtr="0">
            <a:noAutofit/>
          </a:bodyPr>
          <a:lstStyle/>
          <a:p>
            <a:pPr lvl="0" algn="ctr" defTabSz="400050">
              <a:lnSpc>
                <a:spcPct val="90000"/>
              </a:lnSpc>
              <a:spcBef>
                <a:spcPct val="0"/>
              </a:spcBef>
              <a:spcAft>
                <a:spcPct val="35000"/>
              </a:spcAft>
            </a:pPr>
            <a:endParaRPr lang="en-US" sz="2400" dirty="0">
              <a:solidFill>
                <a:srgbClr val="B70F20"/>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endParaRPr>
          </a:p>
        </p:txBody>
      </p:sp>
      <p:grpSp>
        <p:nvGrpSpPr>
          <p:cNvPr id="21" name="Group 20">
            <a:extLst>
              <a:ext uri="{FF2B5EF4-FFF2-40B4-BE49-F238E27FC236}">
                <a16:creationId xmlns:a16="http://schemas.microsoft.com/office/drawing/2014/main" id="{DF50F0A8-7789-3A45-EF48-5EDF6A0975CB}"/>
              </a:ext>
            </a:extLst>
          </p:cNvPr>
          <p:cNvGrpSpPr/>
          <p:nvPr/>
        </p:nvGrpSpPr>
        <p:grpSpPr>
          <a:xfrm>
            <a:off x="0" y="299932"/>
            <a:ext cx="12192000" cy="600102"/>
            <a:chOff x="0" y="299932"/>
            <a:chExt cx="12192000" cy="600102"/>
          </a:xfrm>
        </p:grpSpPr>
        <p:sp>
          <p:nvSpPr>
            <p:cNvPr id="22" name="object 35">
              <a:extLst>
                <a:ext uri="{FF2B5EF4-FFF2-40B4-BE49-F238E27FC236}">
                  <a16:creationId xmlns:a16="http://schemas.microsoft.com/office/drawing/2014/main" id="{BACD79B4-9849-210F-B6D9-4986EA209E56}"/>
                </a:ext>
              </a:extLst>
            </p:cNvPr>
            <p:cNvSpPr/>
            <p:nvPr/>
          </p:nvSpPr>
          <p:spPr>
            <a:xfrm>
              <a:off x="0" y="299932"/>
              <a:ext cx="12192000" cy="600102"/>
            </a:xfrm>
            <a:custGeom>
              <a:avLst/>
              <a:gdLst/>
              <a:ahLst/>
              <a:cxnLst/>
              <a:rect l="l" t="t" r="r" b="b"/>
              <a:pathLst>
                <a:path w="4608195" h="350520">
                  <a:moveTo>
                    <a:pt x="0" y="350126"/>
                  </a:moveTo>
                  <a:lnTo>
                    <a:pt x="4608004" y="350126"/>
                  </a:lnTo>
                  <a:lnTo>
                    <a:pt x="4608004" y="0"/>
                  </a:lnTo>
                  <a:lnTo>
                    <a:pt x="0" y="0"/>
                  </a:lnTo>
                  <a:lnTo>
                    <a:pt x="0" y="350126"/>
                  </a:lnTo>
                  <a:close/>
                </a:path>
              </a:pathLst>
            </a:custGeom>
            <a:solidFill>
              <a:srgbClr val="B70F20"/>
            </a:solidFill>
            <a:ln>
              <a:solidFill>
                <a:srgbClr val="B70F20"/>
              </a:solidFill>
            </a:ln>
            <a:effectLst>
              <a:outerShdw blurRad="50800" dist="38100" dir="2700000" algn="tl" rotWithShape="0">
                <a:prstClr val="black">
                  <a:alpha val="40000"/>
                </a:prstClr>
              </a:outerShdw>
            </a:effectLst>
          </p:spPr>
          <p:txBody>
            <a:bodyPr wrap="square" lIns="0" tIns="0" rIns="0" bIns="0" rtlCol="0"/>
            <a:lstStyle/>
            <a:p>
              <a:endParaRPr sz="2000" spc="1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4" name="TextBox 23">
              <a:extLst>
                <a:ext uri="{FF2B5EF4-FFF2-40B4-BE49-F238E27FC236}">
                  <a16:creationId xmlns:a16="http://schemas.microsoft.com/office/drawing/2014/main" id="{8118CBF5-98A3-4F3C-C602-AEA201A1685B}"/>
                </a:ext>
              </a:extLst>
            </p:cNvPr>
            <p:cNvSpPr txBox="1"/>
            <p:nvPr/>
          </p:nvSpPr>
          <p:spPr>
            <a:xfrm>
              <a:off x="146010" y="334818"/>
              <a:ext cx="7847616"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latin typeface="CMU Sans Serif" panose="02000603000000000000" pitchFamily="2" charset="0"/>
                  <a:ea typeface="CMU Sans Serif" panose="02000603000000000000" pitchFamily="2" charset="0"/>
                  <a:cs typeface="CMU Sans Serif" panose="02000603000000000000" pitchFamily="2" charset="0"/>
                </a:rPr>
                <a:t>References(3/4)</a:t>
              </a:r>
            </a:p>
          </p:txBody>
        </p:sp>
      </p:grpSp>
      <p:grpSp>
        <p:nvGrpSpPr>
          <p:cNvPr id="2" name="Group 1">
            <a:extLst>
              <a:ext uri="{FF2B5EF4-FFF2-40B4-BE49-F238E27FC236}">
                <a16:creationId xmlns:a16="http://schemas.microsoft.com/office/drawing/2014/main" id="{91F78301-3F68-2351-16CF-A7ECC2DC371D}"/>
              </a:ext>
            </a:extLst>
          </p:cNvPr>
          <p:cNvGrpSpPr/>
          <p:nvPr/>
        </p:nvGrpSpPr>
        <p:grpSpPr>
          <a:xfrm>
            <a:off x="8801101" y="407302"/>
            <a:ext cx="3390900" cy="338554"/>
            <a:chOff x="8801101" y="407302"/>
            <a:chExt cx="3390900" cy="338554"/>
          </a:xfrm>
        </p:grpSpPr>
        <p:sp>
          <p:nvSpPr>
            <p:cNvPr id="3" name="TextBox 2">
              <a:extLst>
                <a:ext uri="{FF2B5EF4-FFF2-40B4-BE49-F238E27FC236}">
                  <a16:creationId xmlns:a16="http://schemas.microsoft.com/office/drawing/2014/main" id="{A29B35B6-88E9-CCFD-20FA-CBFC7EE4D6E1}"/>
                </a:ext>
              </a:extLst>
            </p:cNvPr>
            <p:cNvSpPr txBox="1"/>
            <p:nvPr/>
          </p:nvSpPr>
          <p:spPr>
            <a:xfrm>
              <a:off x="8801101" y="407302"/>
              <a:ext cx="3390900" cy="338554"/>
            </a:xfrm>
            <a:prstGeom prst="rect">
              <a:avLst/>
            </a:prstGeom>
            <a:noFill/>
            <a:ln>
              <a:noFill/>
            </a:ln>
          </p:spPr>
          <p:txBody>
            <a:bodyPr wrap="square" rtlCol="0">
              <a:spAutoFit/>
            </a:bodyPr>
            <a:lstStyle/>
            <a:p>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M</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ILITARY</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T</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ECHNICAL</a:t>
              </a:r>
              <a:r>
                <a:rPr 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 C</a:t>
              </a:r>
              <a:r>
                <a:rPr lang="en-US" sz="1400" b="1" dirty="0">
                  <a:solidFill>
                    <a:schemeClr val="bg1"/>
                  </a:solidFill>
                  <a:effectLst>
                    <a:outerShdw blurRad="38100" dist="38100" dir="2700000" algn="tl">
                      <a:srgbClr val="000000">
                        <a:alpha val="43137"/>
                      </a:srgbClr>
                    </a:outerShdw>
                  </a:effectLst>
                  <a:latin typeface="Times New Roman" panose="02020603050405020304" pitchFamily="18" charset="0"/>
                  <a:ea typeface="Yu Mincho Light" panose="020B0400000000000000" pitchFamily="18" charset="-128"/>
                  <a:cs typeface="Bold Italic Art" panose="02010400000000000000" pitchFamily="2" charset="-78"/>
                </a:rPr>
                <a:t>OLLEGE</a:t>
              </a:r>
            </a:p>
          </p:txBody>
        </p:sp>
        <p:cxnSp>
          <p:nvCxnSpPr>
            <p:cNvPr id="4" name="Straight Connector 3">
              <a:extLst>
                <a:ext uri="{FF2B5EF4-FFF2-40B4-BE49-F238E27FC236}">
                  <a16:creationId xmlns:a16="http://schemas.microsoft.com/office/drawing/2014/main" id="{EF41F4FD-6568-5799-C1D5-BD072F2F315C}"/>
                </a:ext>
              </a:extLst>
            </p:cNvPr>
            <p:cNvCxnSpPr/>
            <p:nvPr/>
          </p:nvCxnSpPr>
          <p:spPr>
            <a:xfrm>
              <a:off x="8880739" y="717280"/>
              <a:ext cx="3017520"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 name="Rectangle 1">
            <a:extLst>
              <a:ext uri="{FF2B5EF4-FFF2-40B4-BE49-F238E27FC236}">
                <a16:creationId xmlns:a16="http://schemas.microsoft.com/office/drawing/2014/main" id="{6F916C8A-55E1-3358-A89D-C63F206213EA}"/>
              </a:ext>
            </a:extLst>
          </p:cNvPr>
          <p:cNvSpPr>
            <a:spLocks noChangeArrowheads="1"/>
          </p:cNvSpPr>
          <p:nvPr/>
        </p:nvSpPr>
        <p:spPr bwMode="auto">
          <a:xfrm>
            <a:off x="146010" y="806362"/>
            <a:ext cx="12191998" cy="605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X. Chen, C. N. Chuah, Y. Hu, B. Li, T. Wang, D. Wu, J. Zhang, and N. Ge, “Real-time DDoS Defense in 5G-Enabled IoT: A Multidomain Collaboration Perspective,”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5, pp. 4490–4505, Mar.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I. </a:t>
            </a:r>
            <a:r>
              <a:rPr kumimoji="0" lang="en-US" altLang="en-US" sz="1050" b="0" i="0" u="none" strike="noStrike" cap="none" normalizeH="0" baseline="0" dirty="0" err="1">
                <a:ln>
                  <a:noFill/>
                </a:ln>
                <a:solidFill>
                  <a:schemeClr val="tx1"/>
                </a:solidFill>
                <a:effectLst/>
                <a:latin typeface="Arial" panose="020B0604020202020204" pitchFamily="34" charset="0"/>
              </a:rPr>
              <a:t>Cvitić</a:t>
            </a:r>
            <a:r>
              <a:rPr kumimoji="0" lang="en-US" altLang="en-US" sz="1050" b="0" i="0" u="none" strike="noStrike" cap="none" normalizeH="0" baseline="0" dirty="0">
                <a:ln>
                  <a:noFill/>
                </a:ln>
                <a:solidFill>
                  <a:schemeClr val="tx1"/>
                </a:solidFill>
                <a:effectLst/>
                <a:latin typeface="Arial" panose="020B0604020202020204" pitchFamily="34" charset="0"/>
              </a:rPr>
              <a:t>, D. </a:t>
            </a:r>
            <a:r>
              <a:rPr kumimoji="0" lang="en-US" altLang="en-US" sz="1050" b="0" i="0" u="none" strike="noStrike" cap="none" normalizeH="0" baseline="0" dirty="0" err="1">
                <a:ln>
                  <a:noFill/>
                </a:ln>
                <a:solidFill>
                  <a:schemeClr val="tx1"/>
                </a:solidFill>
                <a:effectLst/>
                <a:latin typeface="Arial" panose="020B0604020202020204" pitchFamily="34" charset="0"/>
              </a:rPr>
              <a:t>Peraković</a:t>
            </a:r>
            <a:r>
              <a:rPr kumimoji="0" lang="en-US" altLang="en-US" sz="1050" b="0" i="0" u="none" strike="noStrike" cap="none" normalizeH="0" baseline="0" dirty="0">
                <a:ln>
                  <a:noFill/>
                </a:ln>
                <a:solidFill>
                  <a:schemeClr val="tx1"/>
                </a:solidFill>
                <a:effectLst/>
                <a:latin typeface="Arial" panose="020B0604020202020204" pitchFamily="34" charset="0"/>
              </a:rPr>
              <a:t>, B. B. Gupta, and K.‑K. R. Choo, “Boosting-Based DDoS Detection in Internet of Things Systems,”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9, no. 3, pp. 2109–2123, Jun. 2021.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R. Bekkouche, S. </a:t>
            </a:r>
            <a:r>
              <a:rPr kumimoji="0" lang="en-US" altLang="en-US" sz="1050" b="0" i="0" u="none" strike="noStrike" cap="none" normalizeH="0" baseline="0" dirty="0" err="1">
                <a:ln>
                  <a:noFill/>
                </a:ln>
                <a:solidFill>
                  <a:schemeClr val="tx1"/>
                </a:solidFill>
                <a:effectLst/>
                <a:latin typeface="Arial" panose="020B0604020202020204" pitchFamily="34" charset="0"/>
              </a:rPr>
              <a:t>Shewane</a:t>
            </a:r>
            <a:r>
              <a:rPr kumimoji="0" lang="en-US" altLang="en-US" sz="1050" b="0" i="0" u="none" strike="noStrike" cap="none" normalizeH="0" baseline="0" dirty="0">
                <a:ln>
                  <a:noFill/>
                </a:ln>
                <a:solidFill>
                  <a:schemeClr val="tx1"/>
                </a:solidFill>
                <a:effectLst/>
                <a:latin typeface="Arial" panose="020B0604020202020204" pitchFamily="34" charset="0"/>
              </a:rPr>
              <a:t>, M. Mahmud, H. Q. Nguyen, and S. Guo, “Ultra-Lightweight and Secure Intrusion Detection System for Massive-IoT Networks,” in </a:t>
            </a:r>
            <a:r>
              <a:rPr kumimoji="0" lang="en-US" altLang="en-US" sz="1050" b="0" i="1" u="none" strike="noStrike" cap="none" normalizeH="0" baseline="0" dirty="0">
                <a:ln>
                  <a:noFill/>
                </a:ln>
                <a:solidFill>
                  <a:schemeClr val="tx1"/>
                </a:solidFill>
                <a:effectLst/>
                <a:latin typeface="Arial" panose="020B0604020202020204" pitchFamily="34" charset="0"/>
              </a:rPr>
              <a:t>Proc. IEEE Int. Conf. Commun. (ICC)</a:t>
            </a:r>
            <a:r>
              <a:rPr kumimoji="0" lang="en-US" altLang="en-US" sz="1050" b="0" i="0" u="none" strike="noStrike" cap="none" normalizeH="0" baseline="0" dirty="0">
                <a:ln>
                  <a:noFill/>
                </a:ln>
                <a:solidFill>
                  <a:schemeClr val="tx1"/>
                </a:solidFill>
                <a:effectLst/>
                <a:latin typeface="Arial" panose="020B0604020202020204" pitchFamily="34" charset="0"/>
              </a:rPr>
              <a:t>, 2022, pp. 1196–1201.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M. </a:t>
            </a:r>
            <a:r>
              <a:rPr kumimoji="0" lang="en-US" altLang="en-US" sz="1050" b="0" i="0" u="none" strike="noStrike" cap="none" normalizeH="0" baseline="0" dirty="0" err="1">
                <a:ln>
                  <a:noFill/>
                </a:ln>
                <a:solidFill>
                  <a:schemeClr val="tx1"/>
                </a:solidFill>
                <a:effectLst/>
                <a:latin typeface="Arial" panose="020B0604020202020204" pitchFamily="34" charset="0"/>
              </a:rPr>
              <a:t>Dhaou</a:t>
            </a:r>
            <a:r>
              <a:rPr kumimoji="0" lang="en-US" altLang="en-US" sz="1050" b="0" i="0" u="none" strike="noStrike" cap="none" normalizeH="0" baseline="0" dirty="0">
                <a:ln>
                  <a:noFill/>
                </a:ln>
                <a:solidFill>
                  <a:schemeClr val="tx1"/>
                </a:solidFill>
                <a:effectLst/>
                <a:latin typeface="Arial" panose="020B0604020202020204" pitchFamily="34" charset="0"/>
              </a:rPr>
              <a:t>, K. Wang, B. N. Mandayam, and H. </a:t>
            </a:r>
            <a:r>
              <a:rPr kumimoji="0" lang="en-US" altLang="en-US" sz="1050" b="0" i="0" u="none" strike="noStrike" cap="none" normalizeH="0" baseline="0" dirty="0" err="1">
                <a:ln>
                  <a:noFill/>
                </a:ln>
                <a:solidFill>
                  <a:schemeClr val="tx1"/>
                </a:solidFill>
                <a:effectLst/>
                <a:latin typeface="Arial" panose="020B0604020202020204" pitchFamily="34" charset="0"/>
              </a:rPr>
              <a:t>Mouftah</a:t>
            </a:r>
            <a:r>
              <a:rPr kumimoji="0" lang="en-US" altLang="en-US" sz="1050" b="0" i="0" u="none" strike="noStrike" cap="none" normalizeH="0" baseline="0" dirty="0">
                <a:ln>
                  <a:noFill/>
                </a:ln>
                <a:solidFill>
                  <a:schemeClr val="tx1"/>
                </a:solidFill>
                <a:effectLst/>
                <a:latin typeface="Arial" panose="020B0604020202020204" pitchFamily="34" charset="0"/>
              </a:rPr>
              <a:t>, “DDoS Attack Detection for IoT Using a Hybrid Deep Learning Model,”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11, pp. 119862–119875,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Y. </a:t>
            </a:r>
            <a:r>
              <a:rPr kumimoji="0" lang="en-US" altLang="en-US" sz="1050" b="0" i="0" u="none" strike="noStrike" cap="none" normalizeH="0" baseline="0" dirty="0" err="1">
                <a:ln>
                  <a:noFill/>
                </a:ln>
                <a:solidFill>
                  <a:schemeClr val="tx1"/>
                </a:solidFill>
                <a:effectLst/>
                <a:latin typeface="Arial" panose="020B0604020202020204" pitchFamily="34" charset="0"/>
              </a:rPr>
              <a:t>Abdaade</a:t>
            </a:r>
            <a:r>
              <a:rPr kumimoji="0" lang="en-US" altLang="en-US" sz="1050" b="0" i="0" u="none" strike="noStrike" cap="none" normalizeH="0" baseline="0" dirty="0">
                <a:ln>
                  <a:noFill/>
                </a:ln>
                <a:solidFill>
                  <a:schemeClr val="tx1"/>
                </a:solidFill>
                <a:effectLst/>
                <a:latin typeface="Arial" panose="020B0604020202020204" pitchFamily="34" charset="0"/>
              </a:rPr>
              <a:t>, A. </a:t>
            </a:r>
            <a:r>
              <a:rPr lang="en-US" altLang="en-US" dirty="0" err="1"/>
              <a:t>Temouden</a:t>
            </a:r>
            <a:r>
              <a:rPr kumimoji="0" lang="en-US" altLang="en-US" sz="1050" b="0" i="0" u="none" strike="noStrike" cap="none" normalizeH="0" baseline="0" dirty="0">
                <a:ln>
                  <a:noFill/>
                </a:ln>
                <a:solidFill>
                  <a:schemeClr val="tx1"/>
                </a:solidFill>
                <a:effectLst/>
                <a:latin typeface="Arial" panose="020B0604020202020204" pitchFamily="34" charset="0"/>
              </a:rPr>
              <a:t>, H. </a:t>
            </a:r>
            <a:r>
              <a:rPr kumimoji="0" lang="en-US" altLang="en-US" sz="1050" b="0" i="0" u="none" strike="noStrike" cap="none" normalizeH="0" baseline="0" dirty="0" err="1">
                <a:ln>
                  <a:noFill/>
                </a:ln>
                <a:solidFill>
                  <a:schemeClr val="tx1"/>
                </a:solidFill>
                <a:effectLst/>
                <a:latin typeface="Arial" panose="020B0604020202020204" pitchFamily="34" charset="0"/>
              </a:rPr>
              <a:t>Bamoumen</a:t>
            </a:r>
            <a:r>
              <a:rPr kumimoji="0" lang="en-US" altLang="en-US" sz="1050" b="0" i="0" u="none" strike="noStrike" cap="none" normalizeH="0" baseline="0" dirty="0">
                <a:ln>
                  <a:noFill/>
                </a:ln>
                <a:solidFill>
                  <a:schemeClr val="tx1"/>
                </a:solidFill>
                <a:effectLst/>
                <a:latin typeface="Arial" panose="020B0604020202020204" pitchFamily="34" charset="0"/>
              </a:rPr>
              <a:t>, N. Benamar, Y. </a:t>
            </a:r>
            <a:r>
              <a:rPr kumimoji="0" lang="en-US" altLang="en-US" sz="1050" b="0" i="0" u="none" strike="noStrike" cap="none" normalizeH="0" baseline="0" dirty="0" err="1">
                <a:ln>
                  <a:noFill/>
                </a:ln>
                <a:solidFill>
                  <a:schemeClr val="tx1"/>
                </a:solidFill>
                <a:effectLst/>
                <a:latin typeface="Arial" panose="020B0604020202020204" pitchFamily="34" charset="0"/>
              </a:rPr>
              <a:t>Chtouki</a:t>
            </a:r>
            <a:r>
              <a:rPr kumimoji="0" lang="en-US" altLang="en-US" sz="1050" b="0" i="0" u="none" strike="noStrike" cap="none" normalizeH="0" baseline="0" dirty="0">
                <a:ln>
                  <a:noFill/>
                </a:ln>
                <a:solidFill>
                  <a:schemeClr val="tx1"/>
                </a:solidFill>
                <a:effectLst/>
                <a:latin typeface="Arial" panose="020B0604020202020204" pitchFamily="34" charset="0"/>
              </a:rPr>
              <a:t>, and A. S. Hafid, “A Comprehensive Survey on </a:t>
            </a:r>
            <a:r>
              <a:rPr kumimoji="0" lang="en-US" altLang="en-US" sz="1050" b="0" i="0" u="none" strike="noStrike" cap="none" normalizeH="0" baseline="0" dirty="0" err="1">
                <a:ln>
                  <a:noFill/>
                </a:ln>
                <a:solidFill>
                  <a:schemeClr val="tx1"/>
                </a:solidFill>
                <a:effectLst/>
                <a:latin typeface="Arial" panose="020B0604020202020204" pitchFamily="34" charset="0"/>
              </a:rPr>
              <a:t>TinyML</a:t>
            </a:r>
            <a:r>
              <a:rPr kumimoji="0" lang="en-US" altLang="en-US" sz="1050" b="0" i="0" u="none" strike="noStrike" cap="none" normalizeH="0" baseline="0" dirty="0">
                <a:ln>
                  <a:noFill/>
                </a:ln>
                <a:solidFill>
                  <a:schemeClr val="tx1"/>
                </a:solidFill>
                <a:effectLst/>
                <a:latin typeface="Arial" panose="020B0604020202020204" pitchFamily="34" charset="0"/>
              </a:rPr>
              <a:t>,”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11, pp. 8–25,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Y. Liu, J. Wang, Z. Yan, Z. Wan, and R. </a:t>
            </a:r>
            <a:r>
              <a:rPr kumimoji="0" lang="en-US" altLang="en-US" sz="1050" b="0" i="0" u="none" strike="noStrike" cap="none" normalizeH="0" baseline="0" dirty="0" err="1">
                <a:ln>
                  <a:noFill/>
                </a:ln>
                <a:solidFill>
                  <a:schemeClr val="tx1"/>
                </a:solidFill>
                <a:effectLst/>
                <a:latin typeface="Arial" panose="020B0604020202020204" pitchFamily="34" charset="0"/>
              </a:rPr>
              <a:t>Jantti</a:t>
            </a:r>
            <a:r>
              <a:rPr kumimoji="0" lang="en-US" altLang="en-US" sz="1050" b="0" i="0" u="none" strike="noStrike" cap="none" normalizeH="0" baseline="0" dirty="0">
                <a:ln>
                  <a:noFill/>
                </a:ln>
                <a:solidFill>
                  <a:schemeClr val="tx1"/>
                </a:solidFill>
                <a:effectLst/>
                <a:latin typeface="Arial" panose="020B0604020202020204" pitchFamily="34" charset="0"/>
              </a:rPr>
              <a:t>, “A Survey on Blockchain-Based Trust Management for Internet of Things,”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7, pp. 5898–5922, Apr.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M. Wang, T. Zhu, X. Zuo, D. Ye, S. Yu, and W. Zhou, “Blockchain-Empowered Multiagent Systems: Advancing IoT Security and Transaction Efficiency,”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11, no. 7, pp. 11217–11231, Apr. 2024.</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A. A. Khan, A. A. Laghari, Z. A. Shaikh, Z. Dacko-</a:t>
            </a:r>
            <a:r>
              <a:rPr kumimoji="0" lang="en-US" altLang="en-US" sz="1050" b="0" i="0" u="none" strike="noStrike" cap="none" normalizeH="0" baseline="0" dirty="0" err="1">
                <a:ln>
                  <a:noFill/>
                </a:ln>
                <a:solidFill>
                  <a:schemeClr val="tx1"/>
                </a:solidFill>
                <a:effectLst/>
                <a:latin typeface="Arial" panose="020B0604020202020204" pitchFamily="34" charset="0"/>
              </a:rPr>
              <a:t>Pikiewicz</a:t>
            </a:r>
            <a:r>
              <a:rPr kumimoji="0" lang="en-US" altLang="en-US" sz="1050" b="0" i="0" u="none" strike="noStrike" cap="none" normalizeH="0" baseline="0" dirty="0">
                <a:ln>
                  <a:noFill/>
                </a:ln>
                <a:solidFill>
                  <a:schemeClr val="tx1"/>
                </a:solidFill>
                <a:effectLst/>
                <a:latin typeface="Arial" panose="020B0604020202020204" pitchFamily="34" charset="0"/>
              </a:rPr>
              <a:t>, and S. Kot, “Internet of Things (IoT) Security With Blockchain Technology: A State-of-the-Art Review,”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10, pp. 122679–122695, Nov.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S. S. Alsaleh, O. Ajeel, M. Munir, W. Saad, and H. </a:t>
            </a:r>
            <a:r>
              <a:rPr kumimoji="0" lang="en-US" altLang="en-US" sz="1050" b="0" i="0" u="none" strike="noStrike" cap="none" normalizeH="0" baseline="0" dirty="0" err="1">
                <a:ln>
                  <a:noFill/>
                </a:ln>
                <a:solidFill>
                  <a:schemeClr val="tx1"/>
                </a:solidFill>
                <a:effectLst/>
                <a:latin typeface="Arial" panose="020B0604020202020204" pitchFamily="34" charset="0"/>
              </a:rPr>
              <a:t>Qaraqe</a:t>
            </a:r>
            <a:r>
              <a:rPr kumimoji="0" lang="en-US" altLang="en-US" sz="1050" b="0" i="0" u="none" strike="noStrike" cap="none" normalizeH="0" baseline="0" dirty="0">
                <a:ln>
                  <a:noFill/>
                </a:ln>
                <a:solidFill>
                  <a:schemeClr val="tx1"/>
                </a:solidFill>
                <a:effectLst/>
                <a:latin typeface="Arial" panose="020B0604020202020204" pitchFamily="34" charset="0"/>
              </a:rPr>
              <a:t>, “Federated Learning-Based Model to Lightweight IDSs for Heterogeneous IoT Networks: State-of-the-Art, Challenges, and Future Directions,”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12, Art. no. 134269, 2024.</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A. A. Abdallah, L. H. Al-</a:t>
            </a:r>
            <a:r>
              <a:rPr kumimoji="0" lang="en-US" altLang="en-US" sz="1050" b="0" i="0" u="none" strike="noStrike" cap="none" normalizeH="0" baseline="0" dirty="0" err="1">
                <a:ln>
                  <a:noFill/>
                </a:ln>
                <a:solidFill>
                  <a:schemeClr val="tx1"/>
                </a:solidFill>
                <a:effectLst/>
                <a:latin typeface="Arial" panose="020B0604020202020204" pitchFamily="34" charset="0"/>
              </a:rPr>
              <a:t>Shboul</a:t>
            </a:r>
            <a:r>
              <a:rPr kumimoji="0" lang="en-US" altLang="en-US" sz="1050" b="0" i="0" u="none" strike="noStrike" cap="none" normalizeH="0" baseline="0" dirty="0">
                <a:ln>
                  <a:noFill/>
                </a:ln>
                <a:solidFill>
                  <a:schemeClr val="tx1"/>
                </a:solidFill>
                <a:effectLst/>
                <a:latin typeface="Arial" panose="020B0604020202020204" pitchFamily="34" charset="0"/>
              </a:rPr>
              <a:t>, F. H. T. Vieira, and A. H. A. Bajwa, “Intrusion Detection Framework for the Internet of Things Using a Dense Random Neural Network,” </a:t>
            </a:r>
            <a:r>
              <a:rPr kumimoji="0" lang="en-US" altLang="en-US" sz="1050" b="0" i="1" u="none" strike="noStrike" cap="none" normalizeH="0" baseline="0" dirty="0">
                <a:ln>
                  <a:noFill/>
                </a:ln>
                <a:solidFill>
                  <a:schemeClr val="tx1"/>
                </a:solidFill>
                <a:effectLst/>
                <a:latin typeface="Arial" panose="020B0604020202020204" pitchFamily="34" charset="0"/>
              </a:rPr>
              <a:t>IEEE Trans. Industrial Informatics</a:t>
            </a:r>
            <a:r>
              <a:rPr kumimoji="0" lang="en-US" altLang="en-US" sz="1050" b="0" i="0" u="none" strike="noStrike" cap="none" normalizeH="0" baseline="0" dirty="0">
                <a:ln>
                  <a:noFill/>
                </a:ln>
                <a:solidFill>
                  <a:schemeClr val="tx1"/>
                </a:solidFill>
                <a:effectLst/>
                <a:latin typeface="Arial" panose="020B0604020202020204" pitchFamily="34" charset="0"/>
              </a:rPr>
              <a:t>, vol. 18, no. 9, pp. 6435–6444, Sep. 2022.</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S.-J. Hsiao and W.-T. Sung, “Enhancing Cybersecurity Using Blockchain Technology Based on IoT Data Fusion,”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10, no. 1, pp. 486–498, Jan. 2023.</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X. Chen, Y. Qiao, Y. Hu, B. Li, and J. Zhang, “Decentralized Blockchain-Based and Trust-Aware Task Offloading for IoT Services,”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vol. 11, no. 1, pp. 123–135, Jan. 2024.</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T. Zhang, H. Feng, X. Cheng, and Z. Yan, “Lightweight Trust Management Scheme Based on Blockchain in Resource-Constrained Intelligent IoT Systems,” </a:t>
            </a:r>
            <a:r>
              <a:rPr kumimoji="0" lang="en-US" altLang="en-US" sz="1050" b="0" i="1" u="none" strike="noStrike" cap="none" normalizeH="0" baseline="0" dirty="0">
                <a:ln>
                  <a:noFill/>
                </a:ln>
                <a:solidFill>
                  <a:schemeClr val="tx1"/>
                </a:solidFill>
                <a:effectLst/>
                <a:latin typeface="Arial" panose="020B0604020202020204" pitchFamily="34" charset="0"/>
              </a:rPr>
              <a:t>IEEE Internet of Things Journal</a:t>
            </a:r>
            <a:r>
              <a:rPr kumimoji="0" lang="en-US" altLang="en-US" sz="1050" b="0" i="0" u="none" strike="noStrike" cap="none" normalizeH="0" baseline="0" dirty="0">
                <a:ln>
                  <a:noFill/>
                </a:ln>
                <a:solidFill>
                  <a:schemeClr val="tx1"/>
                </a:solidFill>
                <a:effectLst/>
                <a:latin typeface="Arial" panose="020B0604020202020204" pitchFamily="34" charset="0"/>
              </a:rPr>
              <a:t>, 2023 (to appear).</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A. Asif, F. Zhang, M. </a:t>
            </a:r>
            <a:r>
              <a:rPr kumimoji="0" lang="en-US" altLang="en-US" sz="1050" b="0" i="0" u="none" strike="noStrike" cap="none" normalizeH="0" baseline="0" dirty="0" err="1">
                <a:ln>
                  <a:noFill/>
                </a:ln>
                <a:solidFill>
                  <a:schemeClr val="tx1"/>
                </a:solidFill>
                <a:effectLst/>
                <a:latin typeface="Arial" panose="020B0604020202020204" pitchFamily="34" charset="0"/>
              </a:rPr>
              <a:t>Isaranuwatchai</a:t>
            </a:r>
            <a:r>
              <a:rPr kumimoji="0" lang="en-US" altLang="en-US" sz="1050" b="0" i="0" u="none" strike="noStrike" cap="none" normalizeH="0" baseline="0" dirty="0">
                <a:ln>
                  <a:noFill/>
                </a:ln>
                <a:solidFill>
                  <a:schemeClr val="tx1"/>
                </a:solidFill>
                <a:effectLst/>
                <a:latin typeface="Arial" panose="020B0604020202020204" pitchFamily="34" charset="0"/>
              </a:rPr>
              <a:t>, M. St-Hilaire, R. B. Hoyt, and M. S. Obaidat, “Anomaly Detection in IoT Networks: From Architectures to Machine Learning Models,”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9, pp. 60607–60616, 2021.</a:t>
            </a:r>
          </a:p>
          <a:p>
            <a:pPr marL="228600" marR="0" lvl="0" indent="-228600" algn="l" defTabSz="914400" rtl="0" eaLnBrk="0" fontAlgn="base" latinLnBrk="0" hangingPunct="0">
              <a:lnSpc>
                <a:spcPct val="150000"/>
              </a:lnSpc>
              <a:spcBef>
                <a:spcPct val="0"/>
              </a:spcBef>
              <a:spcAft>
                <a:spcPct val="0"/>
              </a:spcAft>
              <a:buClrTx/>
              <a:buSzTx/>
              <a:buFont typeface="+mj-lt"/>
              <a:buAutoNum type="arabicPeriod" startAt="22"/>
              <a:tabLst/>
            </a:pPr>
            <a:r>
              <a:rPr kumimoji="0" lang="en-US" altLang="en-US" sz="1050" b="0" i="0" u="none" strike="noStrike" cap="none" normalizeH="0" baseline="0" dirty="0">
                <a:ln>
                  <a:noFill/>
                </a:ln>
                <a:solidFill>
                  <a:schemeClr val="tx1"/>
                </a:solidFill>
                <a:effectLst/>
                <a:latin typeface="Arial" panose="020B0604020202020204" pitchFamily="34" charset="0"/>
              </a:rPr>
              <a:t>V. Kim, J. Kang, W. Son, Y. Kim, and Y. Choi, “Design and Development of a Deep Learning-Based Model for Anomaly Detection in IoT Networks,” </a:t>
            </a:r>
            <a:r>
              <a:rPr kumimoji="0" lang="en-US" altLang="en-US" sz="1050" b="0" i="1" u="none" strike="noStrike" cap="none" normalizeH="0" baseline="0" dirty="0">
                <a:ln>
                  <a:noFill/>
                </a:ln>
                <a:solidFill>
                  <a:schemeClr val="tx1"/>
                </a:solidFill>
                <a:effectLst/>
                <a:latin typeface="Arial" panose="020B0604020202020204" pitchFamily="34" charset="0"/>
              </a:rPr>
              <a:t>IEEE Access</a:t>
            </a:r>
            <a:r>
              <a:rPr kumimoji="0" lang="en-US" altLang="en-US" sz="1050" b="0" i="0" u="none" strike="noStrike" cap="none" normalizeH="0" baseline="0" dirty="0">
                <a:ln>
                  <a:noFill/>
                </a:ln>
                <a:solidFill>
                  <a:schemeClr val="tx1"/>
                </a:solidFill>
                <a:effectLst/>
                <a:latin typeface="Arial" panose="020B0604020202020204" pitchFamily="34" charset="0"/>
              </a:rPr>
              <a:t>, vol. 9, pp. 99166–99175, 2021.</a:t>
            </a:r>
          </a:p>
        </p:txBody>
      </p:sp>
      <p:graphicFrame>
        <p:nvGraphicFramePr>
          <p:cNvPr id="6" name="Table 5">
            <a:extLst>
              <a:ext uri="{FF2B5EF4-FFF2-40B4-BE49-F238E27FC236}">
                <a16:creationId xmlns:a16="http://schemas.microsoft.com/office/drawing/2014/main" id="{4FC089E6-1A25-D6E1-28C3-FFE8D103F761}"/>
              </a:ext>
            </a:extLst>
          </p:cNvPr>
          <p:cNvGraphicFramePr>
            <a:graphicFrameLocks noGrp="1"/>
          </p:cNvGraphicFramePr>
          <p:nvPr>
            <p:extLst>
              <p:ext uri="{D42A27DB-BD31-4B8C-83A1-F6EECF244321}">
                <p14:modId xmlns:p14="http://schemas.microsoft.com/office/powerpoint/2010/main" val="4133110016"/>
              </p:ext>
            </p:extLst>
          </p:nvPr>
        </p:nvGraphicFramePr>
        <p:xfrm>
          <a:off x="10048" y="-4178"/>
          <a:ext cx="12191999" cy="328416"/>
        </p:xfrm>
        <a:graphic>
          <a:graphicData uri="http://schemas.openxmlformats.org/drawingml/2006/table">
            <a:tbl>
              <a:tblPr firstRow="1" bandRow="1">
                <a:tableStyleId>{5C22544A-7EE6-4342-B048-85BDC9FD1C3A}</a:tableStyleId>
              </a:tblPr>
              <a:tblGrid>
                <a:gridCol w="1274732">
                  <a:extLst>
                    <a:ext uri="{9D8B030D-6E8A-4147-A177-3AD203B41FA5}">
                      <a16:colId xmlns:a16="http://schemas.microsoft.com/office/drawing/2014/main" val="2088245617"/>
                    </a:ext>
                  </a:extLst>
                </a:gridCol>
                <a:gridCol w="2046249">
                  <a:extLst>
                    <a:ext uri="{9D8B030D-6E8A-4147-A177-3AD203B41FA5}">
                      <a16:colId xmlns:a16="http://schemas.microsoft.com/office/drawing/2014/main" val="59535153"/>
                    </a:ext>
                  </a:extLst>
                </a:gridCol>
                <a:gridCol w="1453242">
                  <a:extLst>
                    <a:ext uri="{9D8B030D-6E8A-4147-A177-3AD203B41FA5}">
                      <a16:colId xmlns:a16="http://schemas.microsoft.com/office/drawing/2014/main" val="334832474"/>
                    </a:ext>
                  </a:extLst>
                </a:gridCol>
                <a:gridCol w="1714500">
                  <a:extLst>
                    <a:ext uri="{9D8B030D-6E8A-4147-A177-3AD203B41FA5}">
                      <a16:colId xmlns:a16="http://schemas.microsoft.com/office/drawing/2014/main" val="200520622"/>
                    </a:ext>
                  </a:extLst>
                </a:gridCol>
                <a:gridCol w="1910443">
                  <a:extLst>
                    <a:ext uri="{9D8B030D-6E8A-4147-A177-3AD203B41FA5}">
                      <a16:colId xmlns:a16="http://schemas.microsoft.com/office/drawing/2014/main" val="1988113271"/>
                    </a:ext>
                  </a:extLst>
                </a:gridCol>
                <a:gridCol w="1453243">
                  <a:extLst>
                    <a:ext uri="{9D8B030D-6E8A-4147-A177-3AD203B41FA5}">
                      <a16:colId xmlns:a16="http://schemas.microsoft.com/office/drawing/2014/main" val="93387933"/>
                    </a:ext>
                  </a:extLst>
                </a:gridCol>
                <a:gridCol w="1094014">
                  <a:extLst>
                    <a:ext uri="{9D8B030D-6E8A-4147-A177-3AD203B41FA5}">
                      <a16:colId xmlns:a16="http://schemas.microsoft.com/office/drawing/2014/main" val="1051660921"/>
                    </a:ext>
                  </a:extLst>
                </a:gridCol>
                <a:gridCol w="1245576">
                  <a:extLst>
                    <a:ext uri="{9D8B030D-6E8A-4147-A177-3AD203B41FA5}">
                      <a16:colId xmlns:a16="http://schemas.microsoft.com/office/drawing/2014/main" val="4187063527"/>
                    </a:ext>
                  </a:extLst>
                </a:gridCol>
              </a:tblGrid>
              <a:tr h="328416">
                <a:tc>
                  <a:txBody>
                    <a:bodyPr/>
                    <a:lstStyle/>
                    <a:p>
                      <a:pPr algn="ctr"/>
                      <a:r>
                        <a:rPr lang="en-US" sz="1050" b="1" dirty="0">
                          <a:latin typeface="CMU Sans Serif" panose="02000603000000000000" pitchFamily="2" charset="0"/>
                        </a:rPr>
                        <a:t>Introduction</a:t>
                      </a:r>
                      <a:endParaRPr lang="en-US" sz="105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latin typeface="CMU Sans Serif" panose="02000603000000000000" pitchFamily="2" charset="0"/>
                        </a:rPr>
                        <a:t>Proposed System Architecture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Attack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lgn="ctr">
                        <a:spcAft>
                          <a:spcPts val="900"/>
                        </a:spcAft>
                        <a:buFont typeface="+mj-lt"/>
                        <a:buNone/>
                      </a:pPr>
                      <a:r>
                        <a:rPr lang="en-US" sz="1050" b="1" dirty="0">
                          <a:latin typeface="CMU Sans Serif" panose="02000603000000000000" pitchFamily="2" charset="0"/>
                        </a:rPr>
                        <a:t>Machine learning model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Blockchain integration </a:t>
                      </a:r>
                      <a:endParaRPr lang="ar-SA" sz="1050" b="1" dirty="0">
                        <a:latin typeface="CMU Sans Serif" panose="02000603000000000000" pitchFamily="2"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indent="0">
                        <a:spcAft>
                          <a:spcPts val="900"/>
                        </a:spcAft>
                        <a:buFont typeface="+mj-lt"/>
                        <a:buNone/>
                      </a:pPr>
                      <a:r>
                        <a:rPr lang="en-US" sz="1050" b="1" dirty="0">
                          <a:latin typeface="CMU Sans Serif" panose="02000603000000000000" pitchFamily="2" charset="0"/>
                        </a:rPr>
                        <a:t>Application Examples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Contributions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tc>
                  <a:txBody>
                    <a:bodyPr/>
                    <a:lstStyle/>
                    <a:p>
                      <a:pPr marL="0" marR="0" lvl="0" indent="0" algn="ctr" defTabSz="914400" rtl="0" eaLnBrk="1" fontAlgn="auto" latinLnBrk="0" hangingPunct="1">
                        <a:lnSpc>
                          <a:spcPct val="100000"/>
                        </a:lnSpc>
                        <a:spcBef>
                          <a:spcPts val="0"/>
                        </a:spcBef>
                        <a:spcAft>
                          <a:spcPts val="900"/>
                        </a:spcAft>
                        <a:buClrTx/>
                        <a:buSzTx/>
                        <a:buFont typeface="+mj-lt"/>
                        <a:buNone/>
                        <a:tabLst/>
                        <a:defRPr/>
                      </a:pPr>
                      <a:r>
                        <a:rPr lang="en-US" sz="1050" b="1" dirty="0">
                          <a:latin typeface="CMU Sans Serif" panose="02000603000000000000" pitchFamily="2" charset="0"/>
                        </a:rPr>
                        <a:t>Conclusion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668605125"/>
                  </a:ext>
                </a:extLst>
              </a:tr>
            </a:tbl>
          </a:graphicData>
        </a:graphic>
      </p:graphicFrame>
    </p:spTree>
    <p:extLst>
      <p:ext uri="{BB962C8B-B14F-4D97-AF65-F5344CB8AC3E}">
        <p14:creationId xmlns:p14="http://schemas.microsoft.com/office/powerpoint/2010/main" val="291625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49418</TotalTime>
  <Words>8918</Words>
  <Application>Microsoft Macintosh PowerPoint</Application>
  <PresentationFormat>Widescreen</PresentationFormat>
  <Paragraphs>2071</Paragraphs>
  <Slides>104</Slides>
  <Notes>85</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104</vt:i4>
      </vt:variant>
    </vt:vector>
  </HeadingPairs>
  <TitlesOfParts>
    <vt:vector size="120" baseType="lpstr">
      <vt:lpstr>Arial Unicode MS</vt:lpstr>
      <vt:lpstr>29LT Bukra</vt:lpstr>
      <vt:lpstr>Aptos</vt:lpstr>
      <vt:lpstr>Aptos Display</vt:lpstr>
      <vt:lpstr>Arabic Typesetting</vt:lpstr>
      <vt:lpstr>Arial</vt:lpstr>
      <vt:lpstr>Calibri</vt:lpstr>
      <vt:lpstr>Calibri Light</vt:lpstr>
      <vt:lpstr>Cambria Math</vt:lpstr>
      <vt:lpstr>Chiller</vt:lpstr>
      <vt:lpstr>CMU Sans Serif</vt:lpstr>
      <vt:lpstr>Noto Sans</vt:lpstr>
      <vt:lpstr>Times New Roman</vt:lpstr>
      <vt:lpstr>Wingdings</vt:lpstr>
      <vt:lpstr>Office Theme</vt:lpstr>
      <vt:lpstr>Custom Design</vt:lpstr>
      <vt:lpstr>بسم الله الرحمن الرحيم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Bendary</dc:creator>
  <cp:lastModifiedBy>ammaribrahim</cp:lastModifiedBy>
  <cp:revision>435</cp:revision>
  <dcterms:created xsi:type="dcterms:W3CDTF">2021-06-23T04:42:01Z</dcterms:created>
  <dcterms:modified xsi:type="dcterms:W3CDTF">2025-06-22T08:15:53Z</dcterms:modified>
</cp:coreProperties>
</file>